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30"/>
  </p:notesMasterIdLst>
  <p:sldIdLst>
    <p:sldId id="285" r:id="rId2"/>
    <p:sldId id="275" r:id="rId3"/>
    <p:sldId id="257" r:id="rId4"/>
    <p:sldId id="276" r:id="rId5"/>
    <p:sldId id="283" r:id="rId6"/>
    <p:sldId id="264" r:id="rId7"/>
    <p:sldId id="298" r:id="rId8"/>
    <p:sldId id="292" r:id="rId9"/>
    <p:sldId id="278" r:id="rId10"/>
    <p:sldId id="304" r:id="rId11"/>
    <p:sldId id="293" r:id="rId12"/>
    <p:sldId id="288" r:id="rId13"/>
    <p:sldId id="262" r:id="rId14"/>
    <p:sldId id="332" r:id="rId15"/>
    <p:sldId id="300" r:id="rId16"/>
    <p:sldId id="308" r:id="rId17"/>
    <p:sldId id="290" r:id="rId18"/>
    <p:sldId id="291" r:id="rId19"/>
    <p:sldId id="309" r:id="rId20"/>
    <p:sldId id="320" r:id="rId21"/>
    <p:sldId id="329" r:id="rId22"/>
    <p:sldId id="316" r:id="rId23"/>
    <p:sldId id="334" r:id="rId24"/>
    <p:sldId id="317" r:id="rId25"/>
    <p:sldId id="318" r:id="rId26"/>
    <p:sldId id="323" r:id="rId27"/>
    <p:sldId id="325" r:id="rId28"/>
    <p:sldId id="327" r:id="rId2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Black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Black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08" autoAdjust="0"/>
    <p:restoredTop sz="86460" autoAdjust="0"/>
  </p:normalViewPr>
  <p:slideViewPr>
    <p:cSldViewPr>
      <p:cViewPr varScale="1">
        <p:scale>
          <a:sx n="89" d="100"/>
          <a:sy n="89" d="100"/>
        </p:scale>
        <p:origin x="11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65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endParaRPr lang="en-US" altLang="en-US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fld id="{71F93160-8CB7-4DC0-88B9-6A93D8CF36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65880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BA9E38-81C0-4384-BAB9-CD7062C3EDB6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2007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35036-BA6B-4A15-B16E-9C030A38588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4788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6013B-465E-463A-BA84-543D41753A9C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55711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54EF339-F95B-4A8B-B5AA-A93973F2E528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2406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189E65-6F8D-443F-9681-08007923FE94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44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74BF37-841B-480F-9F1F-F71BF791FC08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9973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35036-BA6B-4A15-B16E-9C030A385883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8410683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1F0655-2C2C-4FF2-8CC7-2326969B390B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7579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CED45-26DE-44BB-8751-E25BCA71407A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79804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5CED45-26DE-44BB-8751-E25BCA71407A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95312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E598DC6-165C-448C-8AE7-11836ECCE876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3081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9D83C53-5701-4F9C-957D-C47E56890C71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25795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D57637C-E8CA-4F45-B5D0-B71EC03DAFAC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913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5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09065">
              <a:defRPr>
                <a:solidFill>
                  <a:schemeClr val="tx1"/>
                </a:solidFill>
                <a:latin typeface="Arial" charset="0"/>
              </a:defRPr>
            </a:lvl1pPr>
            <a:lvl2pPr marL="598372" indent="-230143" defTabSz="909065">
              <a:defRPr>
                <a:solidFill>
                  <a:schemeClr val="tx1"/>
                </a:solidFill>
                <a:latin typeface="Arial" charset="0"/>
              </a:defRPr>
            </a:lvl2pPr>
            <a:lvl3pPr marL="920572" indent="-184114" defTabSz="909065">
              <a:defRPr>
                <a:solidFill>
                  <a:schemeClr val="tx1"/>
                </a:solidFill>
                <a:latin typeface="Arial" charset="0"/>
              </a:defRPr>
            </a:lvl3pPr>
            <a:lvl4pPr marL="1288801" indent="-184114" defTabSz="909065">
              <a:defRPr>
                <a:solidFill>
                  <a:schemeClr val="tx1"/>
                </a:solidFill>
                <a:latin typeface="Arial" charset="0"/>
              </a:defRPr>
            </a:lvl4pPr>
            <a:lvl5pPr marL="1657030" indent="-184114" defTabSz="909065">
              <a:defRPr>
                <a:solidFill>
                  <a:schemeClr val="tx1"/>
                </a:solidFill>
                <a:latin typeface="Arial" charset="0"/>
              </a:defRPr>
            </a:lvl5pPr>
            <a:lvl6pPr marL="2025259" indent="-184114" defTabSz="9090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393488" indent="-184114" defTabSz="9090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2761717" indent="-184114" defTabSz="9090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129945" indent="-184114" defTabSz="90906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069D435F-18BA-41C0-B5BC-4AE255951216}" type="slidenum">
              <a:rPr lang="en-US" altLang="en-US" smtClean="0">
                <a:latin typeface="Times New Roman" pitchFamily="18" charset="0"/>
              </a:rPr>
              <a:pPr/>
              <a:t>14</a:t>
            </a:fld>
            <a:endParaRPr lang="en-US" altLang="en-US">
              <a:latin typeface="Times New Roman" pitchFamily="18" charset="0"/>
            </a:endParaRPr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35036-BA6B-4A15-B16E-9C030A385883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1975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A35036-BA6B-4A15-B16E-9C030A385883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8860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48F546-548A-45A7-8B52-A026879E0556}" type="slidenum">
              <a:rPr lang="en-US" altLang="en-US"/>
              <a:pPr/>
              <a:t>17</a:t>
            </a:fld>
            <a:endParaRPr lang="en-US" altLang="en-US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60478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22CA99-4D92-4841-B0B2-E6B474EEE988}" type="slidenum">
              <a:rPr lang="en-US" altLang="en-US"/>
              <a:pPr/>
              <a:t>18</a:t>
            </a:fld>
            <a:endParaRPr lang="en-US" alt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41262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2590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883165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519945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7337564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562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5562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42136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9919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955382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F93160-8CB7-4DC0-88B9-6A93D8CF362D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2747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752475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6152" y="1267485"/>
            <a:ext cx="7235981" cy="5133316"/>
          </a:xfrm>
        </p:spPr>
        <p:txBody>
          <a:bodyPr/>
          <a:lstStyle>
            <a:lvl1pPr>
              <a:defRPr sz="11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6151" y="201702"/>
            <a:ext cx="6189583" cy="949569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50469" y="236415"/>
            <a:ext cx="785301" cy="365125"/>
          </a:xfrm>
        </p:spPr>
        <p:txBody>
          <a:bodyPr/>
          <a:lstStyle>
            <a:lvl1pPr>
              <a:defRPr sz="1400"/>
            </a:lvl1pPr>
          </a:lstStyle>
          <a:p>
            <a:fld id="{710A74DC-BF51-419A-8CF0-057A65E206A9}" type="slidenum">
              <a:rPr lang="en-US" altLang="en-US" smtClean="0"/>
              <a:pPr/>
              <a:t>‹#›</a:t>
            </a:fld>
            <a:endParaRPr lang="en-US" altLang="en-US"/>
          </a:p>
        </p:txBody>
      </p:sp>
      <p:grpSp>
        <p:nvGrpSpPr>
          <p:cNvPr id="7" name="Group 6"/>
          <p:cNvGrpSpPr/>
          <p:nvPr/>
        </p:nvGrpSpPr>
        <p:grpSpPr>
          <a:xfrm>
            <a:off x="7467600" y="209550"/>
            <a:ext cx="657226" cy="431800"/>
            <a:chOff x="7467600" y="209550"/>
            <a:chExt cx="657226" cy="431800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8" name="Freeform 5"/>
            <p:cNvSpPr>
              <a:spLocks/>
            </p:cNvSpPr>
            <p:nvPr/>
          </p:nvSpPr>
          <p:spPr bwMode="auto">
            <a:xfrm>
              <a:off x="7467600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5"/>
            <p:cNvSpPr>
              <a:spLocks/>
            </p:cNvSpPr>
            <p:nvPr/>
          </p:nvSpPr>
          <p:spPr bwMode="auto">
            <a:xfrm>
              <a:off x="7677151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7881939" y="209550"/>
              <a:ext cx="242887" cy="431800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0"/>
                </a:cxn>
                <a:cxn ang="0">
                  <a:pos x="89" y="136"/>
                </a:cxn>
                <a:cxn ang="0">
                  <a:pos x="89" y="136"/>
                </a:cxn>
                <a:cxn ang="0">
                  <a:pos x="0" y="272"/>
                </a:cxn>
                <a:cxn ang="0">
                  <a:pos x="62" y="272"/>
                </a:cxn>
                <a:cxn ang="0">
                  <a:pos x="153" y="136"/>
                </a:cxn>
                <a:cxn ang="0">
                  <a:pos x="62" y="0"/>
                </a:cxn>
              </a:cxnLst>
              <a:rect l="0" t="0" r="r" b="b"/>
              <a:pathLst>
                <a:path w="153" h="272">
                  <a:moveTo>
                    <a:pt x="62" y="0"/>
                  </a:moveTo>
                  <a:lnTo>
                    <a:pt x="0" y="0"/>
                  </a:lnTo>
                  <a:lnTo>
                    <a:pt x="89" y="136"/>
                  </a:lnTo>
                  <a:lnTo>
                    <a:pt x="89" y="136"/>
                  </a:lnTo>
                  <a:lnTo>
                    <a:pt x="0" y="272"/>
                  </a:lnTo>
                  <a:lnTo>
                    <a:pt x="62" y="272"/>
                  </a:lnTo>
                  <a:lnTo>
                    <a:pt x="153" y="136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838200"/>
            <a:ext cx="7467600" cy="44196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1800">
                <a:solidFill>
                  <a:schemeClr val="tx1"/>
                </a:solidFill>
              </a:defRPr>
            </a:lvl2pPr>
            <a:lvl3pPr>
              <a:defRPr sz="18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9BCE739-DF63-4094-9A54-9010369A6D7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199" y="4484080"/>
            <a:ext cx="7239001" cy="762000"/>
          </a:xfrm>
        </p:spPr>
        <p:txBody>
          <a:bodyPr bIns="0"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</p:spPr>
        <p:txBody>
          <a:bodyPr>
            <a:noAutofit/>
          </a:bodyPr>
          <a:lstStyle>
            <a:lvl1pPr algn="l">
              <a:defRPr sz="7200" baseline="0">
                <a:ln w="12700">
                  <a:solidFill>
                    <a:schemeClr val="tx2"/>
                  </a:solidFill>
                </a:ln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B24F2BC-025E-40C0-B8A7-123262BA2F2A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37C9C-F51C-49B0-BF21-725B499A1A18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161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102352" y="841248"/>
            <a:ext cx="3730752" cy="4389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41248"/>
            <a:ext cx="3733800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5400" y="841248"/>
            <a:ext cx="3735267" cy="533400"/>
          </a:xfrm>
        </p:spPr>
        <p:txBody>
          <a:bodyPr anchor="t">
            <a:normAutofit/>
          </a:bodyPr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7BA29-CBA1-4546-9A8E-96C9B253DE5E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16152" y="1380744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5102352" y="1380743"/>
            <a:ext cx="3730752" cy="3840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0F80CB-F8F8-49DC-AA74-422C871403E5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DC1BAD3-6015-4993-8389-5015FCEA9813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0" y="395287"/>
            <a:ext cx="3008313" cy="1162050"/>
          </a:xfrm>
        </p:spPr>
        <p:txBody>
          <a:bodyPr anchor="b"/>
          <a:lstStyle>
            <a:lvl1pPr algn="l">
              <a:defRPr sz="2000" b="1">
                <a:ln>
                  <a:noFill/>
                </a:ln>
                <a:solidFill>
                  <a:srgbClr val="FF7605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1557337"/>
            <a:ext cx="3008313" cy="4386263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3"/>
          </p:nvPr>
        </p:nvSpPr>
        <p:spPr>
          <a:xfrm>
            <a:off x="914400" y="381000"/>
            <a:ext cx="4800600" cy="59436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8577A396-C639-49D3-A438-4FC2E542B717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624754"/>
            <a:ext cx="5486400" cy="404446"/>
          </a:xfrm>
        </p:spPr>
        <p:txBody>
          <a:bodyPr bIns="0" anchor="b"/>
          <a:lstStyle>
            <a:lvl1pPr algn="l">
              <a:defRPr sz="2000" b="1">
                <a:ln w="12700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23975" y="381000"/>
            <a:ext cx="5867400" cy="408146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029200"/>
            <a:ext cx="4038600" cy="13716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F2935-1007-4CB4-AC42-D4EA76ECD94D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88A59-9203-4F27-8815-89151181FE8A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BC800F-8C58-4DCD-9277-E73EA3C22B90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/>
              </a:gs>
              <a:gs pos="52000">
                <a:schemeClr val="accent6">
                  <a:lumMod val="75000"/>
                </a:schemeClr>
              </a:gs>
              <a:gs pos="100000">
                <a:schemeClr val="accent6">
                  <a:lumMod val="50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/>
              </a:gs>
              <a:gs pos="100000">
                <a:schemeClr val="accent6">
                  <a:lumMod val="75000"/>
                </a:schemeClr>
              </a:gs>
            </a:gsLst>
            <a:lin ang="5400000" scaled="0"/>
          </a:gradFill>
          <a:ln>
            <a:noFill/>
          </a:ln>
          <a:effectLst>
            <a:innerShdw blurRad="190500" dist="25400">
              <a:prstClr val="black">
                <a:alpha val="6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effectLst>
                <a:innerShdw blurRad="63500" dist="50800" dir="189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5257800"/>
            <a:ext cx="7239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838200"/>
            <a:ext cx="7467600" cy="441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59680" y="6553200"/>
            <a:ext cx="7162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86800" y="574040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BD72AEC1-FBF5-4677-8A6C-5E6A808379F6}" type="slidenum">
              <a:rPr lang="en-US" altLang="en-US" smtClean="0"/>
              <a:pPr/>
              <a:t>‹#›</a:t>
            </a:fld>
            <a:endParaRPr lang="en-US" altLang="en-US"/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8453438" y="5715000"/>
            <a:ext cx="242887" cy="431800"/>
          </a:xfrm>
          <a:custGeom>
            <a:avLst/>
            <a:gdLst/>
            <a:ahLst/>
            <a:cxnLst>
              <a:cxn ang="0">
                <a:pos x="62" y="0"/>
              </a:cxn>
              <a:cxn ang="0">
                <a:pos x="0" y="0"/>
              </a:cxn>
              <a:cxn ang="0">
                <a:pos x="89" y="136"/>
              </a:cxn>
              <a:cxn ang="0">
                <a:pos x="89" y="136"/>
              </a:cxn>
              <a:cxn ang="0">
                <a:pos x="0" y="272"/>
              </a:cxn>
              <a:cxn ang="0">
                <a:pos x="62" y="272"/>
              </a:cxn>
              <a:cxn ang="0">
                <a:pos x="153" y="136"/>
              </a:cxn>
              <a:cxn ang="0">
                <a:pos x="62" y="0"/>
              </a:cxn>
            </a:cxnLst>
            <a:rect l="0" t="0" r="r" b="b"/>
            <a:pathLst>
              <a:path w="153" h="272">
                <a:moveTo>
                  <a:pt x="62" y="0"/>
                </a:moveTo>
                <a:lnTo>
                  <a:pt x="0" y="0"/>
                </a:lnTo>
                <a:lnTo>
                  <a:pt x="89" y="136"/>
                </a:lnTo>
                <a:lnTo>
                  <a:pt x="89" y="136"/>
                </a:lnTo>
                <a:lnTo>
                  <a:pt x="0" y="272"/>
                </a:lnTo>
                <a:lnTo>
                  <a:pt x="62" y="272"/>
                </a:lnTo>
                <a:lnTo>
                  <a:pt x="153" y="136"/>
                </a:lnTo>
                <a:lnTo>
                  <a:pt x="62" y="0"/>
                </a:lnTo>
                <a:close/>
              </a:path>
            </a:pathLst>
          </a:custGeom>
          <a:solidFill>
            <a:schemeClr val="tx2">
              <a:lumMod val="60000"/>
              <a:lumOff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-1198682" y="4821116"/>
            <a:ext cx="262596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  <p:txStyles>
    <p:titleStyle>
      <a:lvl1pPr algn="l" defTabSz="914400" rtl="0" eaLnBrk="1" latinLnBrk="0" hangingPunct="1">
        <a:spcBef>
          <a:spcPct val="0"/>
        </a:spcBef>
        <a:buNone/>
        <a:defRPr sz="7200" b="1" kern="1200">
          <a:ln w="12700">
            <a:solidFill>
              <a:schemeClr val="tx2"/>
            </a:solidFill>
          </a:ln>
          <a:solidFill>
            <a:schemeClr val="bg1"/>
          </a:solidFill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»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˃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&gt;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Calibri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1"/>
        </a:buClr>
        <a:buFont typeface="Calibri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ackham.umich.edu/prospective-students/srop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training.nih.gov/programs/sip" TargetMode="External"/><Relationship Id="rId4" Type="http://schemas.openxmlformats.org/officeDocument/2006/relationships/hyperlink" Target="http://uthscsa.edu/outreach/summer.asp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tsa.edu/mbrs/internships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3" name="Text Box 7"/>
          <p:cNvSpPr txBox="1">
            <a:spLocks noGrp="1" noChangeArrowheads="1"/>
          </p:cNvSpPr>
          <p:nvPr>
            <p:ph type="title" idx="4294967295"/>
          </p:nvPr>
        </p:nvSpPr>
        <p:spPr bwMode="auto">
          <a:xfrm>
            <a:off x="1295400" y="1447800"/>
            <a:ext cx="7132638" cy="15557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Summer Undergraduate</a:t>
            </a:r>
            <a:b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</a:br>
            <a:r>
              <a:rPr kumimoji="0" lang="en-US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uLnTx/>
                <a:uFillTx/>
                <a:latin typeface="Arial" charset="0"/>
                <a:ea typeface="+mn-ea"/>
                <a:cs typeface="+mn-cs"/>
              </a:rPr>
              <a:t> Research Fellowships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209800" y="4953000"/>
            <a:ext cx="6189583" cy="14478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>
                <a:solidFill>
                  <a:schemeClr val="tx1">
                    <a:lumMod val="50000"/>
                  </a:schemeClr>
                </a:solidFill>
              </a:rPr>
              <a:t>Gail P Taylor, Ph.D.</a:t>
            </a:r>
          </a:p>
          <a:p>
            <a:r>
              <a:rPr lang="en-US" altLang="en-US" dirty="0">
                <a:solidFill>
                  <a:schemeClr val="tx1">
                    <a:lumMod val="50000"/>
                  </a:schemeClr>
                </a:solidFill>
              </a:rPr>
              <a:t>Associate Director of STEM Initiatives</a:t>
            </a:r>
          </a:p>
          <a:p>
            <a:r>
              <a:rPr lang="en-US" altLang="en-US" dirty="0">
                <a:solidFill>
                  <a:schemeClr val="tx1">
                    <a:lumMod val="50000"/>
                  </a:schemeClr>
                </a:solidFill>
              </a:rPr>
              <a:t>UTSA MBRS-RISE</a:t>
            </a:r>
          </a:p>
          <a:p>
            <a:r>
              <a:rPr lang="en-US" altLang="en-US" dirty="0">
                <a:solidFill>
                  <a:schemeClr val="tx1">
                    <a:lumMod val="50000"/>
                  </a:schemeClr>
                </a:solidFill>
              </a:rPr>
              <a:t>01/21/2014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90600"/>
          </a:xfrm>
        </p:spPr>
        <p:txBody>
          <a:bodyPr/>
          <a:lstStyle/>
          <a:p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Summer Research Internships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200" dirty="0"/>
              <a:t>Focus of Talk:  Undergraduate Research Experiences</a:t>
            </a:r>
          </a:p>
          <a:p>
            <a:r>
              <a:rPr lang="en-US" altLang="en-US" sz="3200" dirty="0"/>
              <a:t>What are they?  </a:t>
            </a:r>
          </a:p>
          <a:p>
            <a:pPr lvl="1"/>
            <a:r>
              <a:rPr lang="en-US" altLang="en-US" sz="2000" dirty="0"/>
              <a:t>8 </a:t>
            </a:r>
            <a:r>
              <a:rPr lang="en-US" altLang="en-US" sz="2000" dirty="0">
                <a:latin typeface="Arial"/>
              </a:rPr>
              <a:t>–</a:t>
            </a:r>
            <a:r>
              <a:rPr lang="en-US" altLang="en-US" sz="2000" dirty="0"/>
              <a:t> 12 week funded summer research </a:t>
            </a:r>
          </a:p>
          <a:p>
            <a:pPr lvl="1"/>
            <a:r>
              <a:rPr lang="en-US" altLang="en-US" sz="2000" dirty="0"/>
              <a:t>Often targeted for UR students</a:t>
            </a:r>
          </a:p>
          <a:p>
            <a:r>
              <a:rPr lang="en-US" altLang="en-US" sz="3200" dirty="0"/>
              <a:t>Held At: </a:t>
            </a:r>
          </a:p>
          <a:p>
            <a:pPr lvl="1"/>
            <a:r>
              <a:rPr lang="en-US" altLang="en-US" sz="2000" dirty="0"/>
              <a:t>Throughout country and elsewhere!</a:t>
            </a:r>
          </a:p>
          <a:p>
            <a:pPr lvl="1"/>
            <a:r>
              <a:rPr lang="en-US" altLang="en-US" sz="2000" dirty="0"/>
              <a:t>Universities</a:t>
            </a:r>
          </a:p>
          <a:p>
            <a:pPr lvl="1"/>
            <a:r>
              <a:rPr lang="en-US" altLang="en-US" sz="2000" dirty="0"/>
              <a:t>Medical Schools</a:t>
            </a:r>
          </a:p>
          <a:p>
            <a:pPr lvl="1"/>
            <a:r>
              <a:rPr lang="en-US" altLang="en-US" sz="2000" dirty="0"/>
              <a:t>Graduate (Ph.D.) Schools </a:t>
            </a:r>
          </a:p>
          <a:p>
            <a:pPr lvl="1"/>
            <a:r>
              <a:rPr lang="en-US" altLang="en-US" sz="2000" dirty="0"/>
              <a:t>Government Research Organizations</a:t>
            </a:r>
          </a:p>
          <a:p>
            <a:pPr lvl="1"/>
            <a:r>
              <a:rPr lang="en-US" altLang="en-US" sz="2000" dirty="0"/>
              <a:t>Companies</a:t>
            </a:r>
          </a:p>
          <a:p>
            <a:pPr lvl="1"/>
            <a:r>
              <a:rPr lang="en-US" altLang="en-US" sz="2000" dirty="0"/>
              <a:t>Some International Partnerships</a:t>
            </a:r>
          </a:p>
        </p:txBody>
      </p:sp>
      <p:sp>
        <p:nvSpPr>
          <p:cNvPr id="35845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2590800"/>
            <a:ext cx="3409802" cy="2343849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5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229600" cy="11430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Costs: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382000" cy="5029200"/>
          </a:xfrm>
        </p:spPr>
        <p:txBody>
          <a:bodyPr/>
          <a:lstStyle/>
          <a:p>
            <a:r>
              <a:rPr lang="en-US" altLang="en-US" b="1" dirty="0">
                <a:latin typeface="Tahoma" pitchFamily="34" charset="0"/>
              </a:rPr>
              <a:t>They pay you!  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8 – 12 weeks funded research experience</a:t>
            </a:r>
          </a:p>
          <a:p>
            <a:pPr lvl="2"/>
            <a:r>
              <a:rPr lang="en-US" altLang="en-US" sz="2400" dirty="0">
                <a:latin typeface="Tahoma" pitchFamily="34" charset="0"/>
              </a:rPr>
              <a:t>Stipend ~ $2500 - $5000</a:t>
            </a:r>
          </a:p>
          <a:p>
            <a:pPr lvl="2"/>
            <a:r>
              <a:rPr lang="en-US" altLang="en-US" sz="2400" dirty="0">
                <a:latin typeface="Tahoma" pitchFamily="34" charset="0"/>
              </a:rPr>
              <a:t>Travel (usually up to $700 to and from)</a:t>
            </a:r>
          </a:p>
          <a:p>
            <a:pPr lvl="2"/>
            <a:r>
              <a:rPr lang="en-US" altLang="en-US" sz="2400" dirty="0">
                <a:latin typeface="Tahoma" pitchFamily="34" charset="0"/>
              </a:rPr>
              <a:t>Housing (Frequently; will cost the school $2000+)</a:t>
            </a:r>
          </a:p>
          <a:p>
            <a:pPr lvl="2"/>
            <a:r>
              <a:rPr lang="en-US" altLang="en-US" sz="2400" dirty="0">
                <a:latin typeface="Tahoma" pitchFamily="34" charset="0"/>
              </a:rPr>
              <a:t>Food (varies; some do it)</a:t>
            </a:r>
          </a:p>
          <a:p>
            <a:pPr lvl="2"/>
            <a:r>
              <a:rPr lang="en-US" altLang="en-US" sz="2400" dirty="0">
                <a:latin typeface="Tahoma" pitchFamily="34" charset="0"/>
              </a:rPr>
              <a:t>Follow-up conference (occasional)</a:t>
            </a:r>
          </a:p>
          <a:p>
            <a:endParaRPr lang="en-US" altLang="en-US" dirty="0">
              <a:latin typeface="Tahoma" pitchFamily="34" charset="0"/>
            </a:endParaRPr>
          </a:p>
          <a:p>
            <a:pPr lvl="2"/>
            <a:endParaRPr lang="en-US" altLang="en-US" dirty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3079" name="Text Box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3672" y="4876800"/>
            <a:ext cx="2739659" cy="1752600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8024" y="152400"/>
            <a:ext cx="2641600" cy="1981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8382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What Happens There? (Part I)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6553200" cy="54102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>
                <a:latin typeface="Tahoma" pitchFamily="34" charset="0"/>
              </a:rPr>
              <a:t>Research</a:t>
            </a:r>
          </a:p>
          <a:p>
            <a:pPr lvl="1">
              <a:lnSpc>
                <a:spcPct val="80000"/>
              </a:lnSpc>
            </a:pPr>
            <a:r>
              <a:rPr lang="en-US" altLang="en-US" sz="2800" dirty="0">
                <a:latin typeface="Tahoma" pitchFamily="34" charset="0"/>
              </a:rPr>
              <a:t>Small research project of your own</a:t>
            </a:r>
          </a:p>
          <a:p>
            <a:pPr>
              <a:lnSpc>
                <a:spcPct val="80000"/>
              </a:lnSpc>
            </a:pPr>
            <a:r>
              <a:rPr lang="en-US" altLang="en-US" sz="3200" dirty="0">
                <a:latin typeface="Tahoma" pitchFamily="34" charset="0"/>
              </a:rPr>
              <a:t>No Coursework</a:t>
            </a:r>
          </a:p>
          <a:p>
            <a:pPr>
              <a:lnSpc>
                <a:spcPct val="80000"/>
              </a:lnSpc>
            </a:pPr>
            <a:r>
              <a:rPr lang="en-US" altLang="en-US" sz="3200" dirty="0">
                <a:latin typeface="Tahoma" pitchFamily="34" charset="0"/>
              </a:rPr>
              <a:t>Professional development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Seminars with faculty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Professional Dev. Instruction (Paper Reading, CV, Posters)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GRE Prep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Research Careers Information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Oral/Poster Presentation</a:t>
            </a:r>
          </a:p>
          <a:p>
            <a:pPr>
              <a:lnSpc>
                <a:spcPct val="80000"/>
              </a:lnSpc>
            </a:pPr>
            <a:r>
              <a:rPr lang="en-US" altLang="en-US" sz="3400" dirty="0">
                <a:latin typeface="Tahoma" pitchFamily="34" charset="0"/>
              </a:rPr>
              <a:t>LOR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You, hopefully, earn a strong LOR</a:t>
            </a:r>
          </a:p>
        </p:txBody>
      </p:sp>
      <p:sp>
        <p:nvSpPr>
          <p:cNvPr id="37893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9800" y="3361154"/>
            <a:ext cx="2855463" cy="206333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838200"/>
          </a:xfrm>
        </p:spPr>
        <p:txBody>
          <a:bodyPr/>
          <a:lstStyle/>
          <a:p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What Happens There II?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47800"/>
            <a:ext cx="7543800" cy="4724400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>
                <a:latin typeface="Tahoma" pitchFamily="34" charset="0"/>
              </a:rPr>
              <a:t>Networking!!!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Them- Try before buy doctoral students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You- Meet faculty and new friends </a:t>
            </a:r>
          </a:p>
          <a:p>
            <a:r>
              <a:rPr lang="en-US" altLang="en-US" dirty="0">
                <a:latin typeface="Tahoma" pitchFamily="34" charset="0"/>
              </a:rPr>
              <a:t>Recruitment by their Grad School</a:t>
            </a:r>
            <a:endParaRPr lang="en-US" altLang="en-US" sz="3400" dirty="0">
              <a:latin typeface="Tahoma" pitchFamily="34" charset="0"/>
            </a:endParaRPr>
          </a:p>
          <a:p>
            <a:r>
              <a:rPr lang="en-US" altLang="en-US" sz="2800" dirty="0">
                <a:latin typeface="Tahoma" pitchFamily="34" charset="0"/>
              </a:rPr>
              <a:t>Fun!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Parties/socials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Trips to local spots of interest</a:t>
            </a:r>
          </a:p>
          <a:p>
            <a:pPr lvl="2"/>
            <a:r>
              <a:rPr lang="en-US" altLang="en-US" sz="2000" dirty="0">
                <a:latin typeface="Tahoma" pitchFamily="34" charset="0"/>
              </a:rPr>
              <a:t>Ball games</a:t>
            </a:r>
          </a:p>
          <a:p>
            <a:pPr lvl="2"/>
            <a:r>
              <a:rPr lang="en-US" altLang="en-US" sz="2000" dirty="0">
                <a:latin typeface="Tahoma" pitchFamily="34" charset="0"/>
              </a:rPr>
              <a:t>Amusement Parks</a:t>
            </a:r>
          </a:p>
          <a:p>
            <a:r>
              <a:rPr lang="en-US" altLang="en-US" sz="2800" dirty="0">
                <a:latin typeface="Tahoma" pitchFamily="34" charset="0"/>
              </a:rPr>
              <a:t>Final Presentation</a:t>
            </a:r>
          </a:p>
          <a:p>
            <a:pPr lvl="1"/>
            <a:r>
              <a:rPr lang="en-US" altLang="en-US" sz="2400" dirty="0">
                <a:latin typeface="Tahoma" pitchFamily="34" charset="0"/>
              </a:rPr>
              <a:t>Scientific poster or oral</a:t>
            </a:r>
          </a:p>
        </p:txBody>
      </p:sp>
      <p:sp>
        <p:nvSpPr>
          <p:cNvPr id="60420" name="Text 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3505200"/>
            <a:ext cx="3543300" cy="2362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838200"/>
          </a:xfrm>
        </p:spPr>
        <p:txBody>
          <a:bodyPr/>
          <a:lstStyle/>
          <a:p>
            <a:r>
              <a:rPr lang="en-US" altLang="en-US" sz="4000" b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Why do this?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410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800" dirty="0">
                <a:latin typeface="Tahoma" pitchFamily="34" charset="0"/>
              </a:rPr>
              <a:t>Broaden yourself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latin typeface="Tahoma" pitchFamily="34" charset="0"/>
              </a:rPr>
              <a:t>Broaden your experience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Work Experience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CV or resume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Sets you apart - Ambition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Graduate School Admission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In general, research is required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Will help to get into specific program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Medical School Admission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Very competitive Admissions</a:t>
            </a:r>
          </a:p>
          <a:p>
            <a:pPr lvl="2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Need to stand out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Experience for Jobs</a:t>
            </a:r>
          </a:p>
          <a:p>
            <a:pPr>
              <a:lnSpc>
                <a:spcPct val="90000"/>
              </a:lnSpc>
            </a:pPr>
            <a:r>
              <a:rPr lang="en-US" altLang="en-US" sz="2800" dirty="0">
                <a:latin typeface="Tahoma" pitchFamily="34" charset="0"/>
              </a:rPr>
              <a:t>Letters of Recommendation!!</a:t>
            </a:r>
          </a:p>
        </p:txBody>
      </p:sp>
      <p:sp>
        <p:nvSpPr>
          <p:cNvPr id="20485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5" t="7483" r="18311" b="-868"/>
          <a:stretch/>
        </p:blipFill>
        <p:spPr>
          <a:xfrm>
            <a:off x="6270938" y="417513"/>
            <a:ext cx="2472743" cy="284638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90600"/>
          </a:xfrm>
        </p:spPr>
        <p:txBody>
          <a:bodyPr/>
          <a:lstStyle/>
          <a:p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Who Funds Them?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820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altLang="en-US" sz="3200" dirty="0"/>
              <a:t>Government</a:t>
            </a:r>
          </a:p>
          <a:p>
            <a:pPr lvl="1"/>
            <a:r>
              <a:rPr lang="en-US" altLang="en-US" sz="2400" dirty="0"/>
              <a:t>NSF</a:t>
            </a:r>
          </a:p>
          <a:p>
            <a:pPr lvl="2"/>
            <a:r>
              <a:rPr lang="en-US" altLang="en-US" sz="2400" dirty="0"/>
              <a:t>REU – Research Experience for Undergraduates (at schools)</a:t>
            </a:r>
          </a:p>
          <a:p>
            <a:pPr lvl="1"/>
            <a:r>
              <a:rPr lang="en-US" altLang="en-US" sz="2400" dirty="0"/>
              <a:t>NIH </a:t>
            </a:r>
          </a:p>
          <a:p>
            <a:pPr lvl="2"/>
            <a:r>
              <a:rPr lang="en-US" altLang="en-US" sz="2400" dirty="0"/>
              <a:t>On NIH Campus</a:t>
            </a:r>
          </a:p>
          <a:p>
            <a:pPr lvl="2"/>
            <a:r>
              <a:rPr lang="en-US" altLang="en-US" sz="2400" dirty="0"/>
              <a:t>Community College Bridge</a:t>
            </a:r>
          </a:p>
          <a:p>
            <a:pPr lvl="1"/>
            <a:r>
              <a:rPr lang="en-US" altLang="en-US" sz="2400" dirty="0"/>
              <a:t>CDC (campus)</a:t>
            </a:r>
          </a:p>
          <a:p>
            <a:r>
              <a:rPr lang="en-US" altLang="en-US" sz="3200" dirty="0"/>
              <a:t>Individual Graduate programs or Grad Schools</a:t>
            </a:r>
          </a:p>
          <a:p>
            <a:r>
              <a:rPr lang="en-US" altLang="en-US" sz="3200" dirty="0"/>
              <a:t>National Societies</a:t>
            </a:r>
          </a:p>
          <a:p>
            <a:r>
              <a:rPr lang="en-US" altLang="en-US" sz="3200" dirty="0"/>
              <a:t>Industry Leaders</a:t>
            </a:r>
          </a:p>
          <a:p>
            <a:r>
              <a:rPr lang="en-US" altLang="en-US" sz="3200" dirty="0"/>
              <a:t>Private Donations to Schools</a:t>
            </a:r>
          </a:p>
          <a:p>
            <a:pPr lvl="1"/>
            <a:endParaRPr lang="en-US" altLang="en-US" sz="2000" dirty="0"/>
          </a:p>
        </p:txBody>
      </p:sp>
      <p:sp>
        <p:nvSpPr>
          <p:cNvPr id="35845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417" y="1716336"/>
            <a:ext cx="820718" cy="820718"/>
          </a:xfrm>
          <a:prstGeom prst="rect">
            <a:avLst/>
          </a:prstGeom>
        </p:spPr>
      </p:pic>
      <p:pic>
        <p:nvPicPr>
          <p:cNvPr id="3" name="Pictur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6200" y="2798357"/>
            <a:ext cx="862670" cy="781579"/>
          </a:xfrm>
          <a:prstGeom prst="rect">
            <a:avLst/>
          </a:prstGeom>
        </p:spPr>
      </p:pic>
      <p:pic>
        <p:nvPicPr>
          <p:cNvPr id="4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607" b="35696"/>
          <a:stretch/>
        </p:blipFill>
        <p:spPr>
          <a:xfrm>
            <a:off x="6477000" y="5253810"/>
            <a:ext cx="1714500" cy="612015"/>
          </a:xfrm>
          <a:prstGeom prst="rect">
            <a:avLst/>
          </a:prstGeom>
        </p:spPr>
      </p:pic>
      <p:pic>
        <p:nvPicPr>
          <p:cNvPr id="5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3811811"/>
            <a:ext cx="1365353" cy="626101"/>
          </a:xfrm>
          <a:prstGeom prst="rect">
            <a:avLst/>
          </a:prstGeom>
        </p:spPr>
      </p:pic>
      <p:pic>
        <p:nvPicPr>
          <p:cNvPr id="6" name="Pictur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9090" y="4697618"/>
            <a:ext cx="1825845" cy="659944"/>
          </a:xfrm>
          <a:prstGeom prst="rect">
            <a:avLst/>
          </a:prstGeom>
        </p:spPr>
      </p:pic>
      <p:pic>
        <p:nvPicPr>
          <p:cNvPr id="7" name="Pictur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73150"/>
            <a:ext cx="1010574" cy="74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3880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229600" cy="9906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Why Summer Programs Exist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371600"/>
            <a:ext cx="7772400" cy="5181600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latin typeface="Tahoma" pitchFamily="34" charset="0"/>
              </a:rPr>
              <a:t>Increase number of people in research careers</a:t>
            </a:r>
          </a:p>
          <a:p>
            <a:r>
              <a:rPr lang="en-US" altLang="en-US" sz="2000" dirty="0">
                <a:latin typeface="Tahoma" pitchFamily="34" charset="0"/>
              </a:rPr>
              <a:t>Increase diversity in U.S. Science and Engineering</a:t>
            </a:r>
          </a:p>
          <a:p>
            <a:r>
              <a:rPr lang="en-US" altLang="en-US" sz="2000" dirty="0">
                <a:latin typeface="Tahoma" pitchFamily="34" charset="0"/>
              </a:rPr>
              <a:t>Allow people to “sample” research as career</a:t>
            </a:r>
          </a:p>
          <a:p>
            <a:r>
              <a:rPr lang="en-US" altLang="en-US" sz="2000" dirty="0">
                <a:latin typeface="Tahoma" pitchFamily="34" charset="0"/>
              </a:rPr>
              <a:t>Promote doctoral education</a:t>
            </a:r>
          </a:p>
          <a:p>
            <a:r>
              <a:rPr lang="en-US" altLang="en-US" sz="2000" dirty="0">
                <a:latin typeface="Tahoma" pitchFamily="34" charset="0"/>
              </a:rPr>
              <a:t>Recruit students to their graduate schools</a:t>
            </a:r>
          </a:p>
          <a:p>
            <a:r>
              <a:rPr lang="en-US" altLang="en-US" sz="2000" dirty="0">
                <a:latin typeface="Tahoma" pitchFamily="34" charset="0"/>
              </a:rPr>
              <a:t>Help mentor/develop undergraduate students/Give back</a:t>
            </a:r>
          </a:p>
          <a:p>
            <a:r>
              <a:rPr lang="en-US" altLang="en-US" sz="2000" dirty="0">
                <a:latin typeface="Tahoma" pitchFamily="34" charset="0"/>
              </a:rPr>
              <a:t>Advertise their school for doctoral study</a:t>
            </a:r>
          </a:p>
          <a:p>
            <a:r>
              <a:rPr lang="en-US" altLang="en-US" sz="2000" dirty="0">
                <a:latin typeface="Tahoma" pitchFamily="34" charset="0"/>
              </a:rPr>
              <a:t>Advertise their school for MSTP study</a:t>
            </a:r>
          </a:p>
          <a:p>
            <a:r>
              <a:rPr lang="en-US" altLang="en-US" sz="2000" dirty="0">
                <a:latin typeface="Tahoma" pitchFamily="34" charset="0"/>
              </a:rPr>
              <a:t>Increase number of future MDs who participate in research</a:t>
            </a:r>
          </a:p>
          <a:p>
            <a:r>
              <a:rPr lang="en-US" altLang="en-US" sz="2000" dirty="0">
                <a:latin typeface="Tahoma" pitchFamily="34" charset="0"/>
              </a:rPr>
              <a:t>Allow faculty to “try out” future students</a:t>
            </a:r>
          </a:p>
          <a:p>
            <a:r>
              <a:rPr lang="en-US" altLang="en-US" sz="2000" dirty="0">
                <a:latin typeface="Tahoma" pitchFamily="34" charset="0"/>
              </a:rPr>
              <a:t>Allow companies to “try out” future employees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144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Targeted Applicants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dirty="0">
                <a:latin typeface="Tahoma" pitchFamily="34" charset="0"/>
              </a:rPr>
              <a:t>Varies with program and funding agency 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Tahoma" pitchFamily="34" charset="0"/>
              </a:rPr>
              <a:t>Undergraduates (or PhD or Med Students)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Mostly prior to Jr./Sr. years</a:t>
            </a:r>
          </a:p>
          <a:p>
            <a:pPr lvl="1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Some younger (prior to </a:t>
            </a:r>
            <a:r>
              <a:rPr lang="en-US" altLang="en-US" sz="2400" dirty="0" err="1">
                <a:latin typeface="Tahoma" pitchFamily="34" charset="0"/>
              </a:rPr>
              <a:t>Soph</a:t>
            </a:r>
            <a:r>
              <a:rPr lang="en-US" altLang="en-US" sz="2400" dirty="0">
                <a:latin typeface="Tahoma" pitchFamily="34" charset="0"/>
              </a:rPr>
              <a:t> year)</a:t>
            </a:r>
          </a:p>
          <a:p>
            <a:pPr>
              <a:lnSpc>
                <a:spcPct val="90000"/>
              </a:lnSpc>
            </a:pPr>
            <a:r>
              <a:rPr lang="en-US" altLang="en-US" dirty="0">
                <a:latin typeface="Tahoma" pitchFamily="34" charset="0"/>
              </a:rPr>
              <a:t>Primarily underrepresented students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>
                <a:latin typeface="Tahoma" pitchFamily="34" charset="0"/>
              </a:rPr>
              <a:t>NSF Funded:	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Hispanic; African American; Women in </a:t>
            </a:r>
            <a:r>
              <a:rPr lang="en-US" altLang="en-US" sz="2400" dirty="0" err="1">
                <a:latin typeface="Tahoma" pitchFamily="34" charset="0"/>
              </a:rPr>
              <a:t>Chem</a:t>
            </a:r>
            <a:r>
              <a:rPr lang="en-US" altLang="en-US" sz="2400" dirty="0">
                <a:latin typeface="Tahoma" pitchFamily="34" charset="0"/>
              </a:rPr>
              <a:t>, Math, Physics, Engineering; Disabled. {{but only percentage…}}</a:t>
            </a:r>
          </a:p>
          <a:p>
            <a:pPr lvl="1">
              <a:lnSpc>
                <a:spcPct val="90000"/>
              </a:lnSpc>
            </a:pPr>
            <a:r>
              <a:rPr lang="en-US" altLang="en-US" sz="2800" dirty="0">
                <a:latin typeface="Tahoma" pitchFamily="34" charset="0"/>
              </a:rPr>
              <a:t>NIH</a:t>
            </a:r>
          </a:p>
          <a:p>
            <a:pPr lvl="2"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Hispanic; African American; now: disabled</a:t>
            </a:r>
          </a:p>
        </p:txBody>
      </p:sp>
      <p:sp>
        <p:nvSpPr>
          <p:cNvPr id="41989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92" name="Rectangle 8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8229600" cy="914400"/>
          </a:xfrm>
        </p:spPr>
        <p:txBody>
          <a:bodyPr/>
          <a:lstStyle/>
          <a:p>
            <a:r>
              <a:rPr lang="en-US" alt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Other Selection Considerations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864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Firmly committed to pursuing Ph.D. a plus 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Also Pre-Med at NIH Campus or Pre-MD/PhD programs (more MDs performing research)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Disadvantaged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Prior research experience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Strongly considering their school for PhD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Sometimes require citizenship/permanent residency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NOT MD to program that seeks future PhDs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NOT MD/PhD to someone with GPA lower than 3.7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latin typeface="Tahoma" pitchFamily="34" charset="0"/>
            </a:endParaRPr>
          </a:p>
          <a:p>
            <a:pPr marL="0" indent="0" algn="ctr">
              <a:lnSpc>
                <a:spcPct val="90000"/>
              </a:lnSpc>
              <a:buNone/>
            </a:pPr>
            <a:r>
              <a:rPr lang="en-US" altLang="en-US" sz="4000" b="1" dirty="0">
                <a:latin typeface="Tahoma" pitchFamily="34" charset="0"/>
              </a:rPr>
              <a:t>Targeted does not mean exclusively selected!</a:t>
            </a:r>
          </a:p>
        </p:txBody>
      </p:sp>
      <p:sp>
        <p:nvSpPr>
          <p:cNvPr id="41989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5141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The Programs Want:</a:t>
            </a:r>
          </a:p>
        </p:txBody>
      </p:sp>
      <p:sp>
        <p:nvSpPr>
          <p:cNvPr id="11673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524000"/>
            <a:ext cx="7772400" cy="4724400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en-US" altLang="en-US" sz="2800" dirty="0">
                <a:latin typeface="Tahoma" pitchFamily="34" charset="0"/>
              </a:rPr>
              <a:t>People with potential to enter and complete Ph.D., M.D., or MSTP programs</a:t>
            </a:r>
          </a:p>
          <a:p>
            <a:pPr lvl="1">
              <a:lnSpc>
                <a:spcPct val="120000"/>
              </a:lnSpc>
            </a:pPr>
            <a:r>
              <a:rPr lang="en-US" altLang="en-US" sz="2400" dirty="0">
                <a:latin typeface="Tahoma" pitchFamily="34" charset="0"/>
              </a:rPr>
              <a:t>Has background motivators/drive</a:t>
            </a:r>
          </a:p>
          <a:p>
            <a:pPr lvl="1">
              <a:lnSpc>
                <a:spcPct val="120000"/>
              </a:lnSpc>
            </a:pPr>
            <a:r>
              <a:rPr lang="en-US" altLang="en-US" sz="2400" dirty="0">
                <a:latin typeface="Tahoma" pitchFamily="34" charset="0"/>
              </a:rPr>
              <a:t>People with basic courses</a:t>
            </a:r>
          </a:p>
          <a:p>
            <a:pPr lvl="1">
              <a:lnSpc>
                <a:spcPct val="120000"/>
              </a:lnSpc>
            </a:pPr>
            <a:r>
              <a:rPr lang="en-US" altLang="en-US" sz="2400" dirty="0">
                <a:latin typeface="Tahoma" pitchFamily="34" charset="0"/>
              </a:rPr>
              <a:t>Can complete schoolwork</a:t>
            </a:r>
          </a:p>
          <a:p>
            <a:pPr lvl="1">
              <a:lnSpc>
                <a:spcPct val="120000"/>
              </a:lnSpc>
            </a:pPr>
            <a:r>
              <a:rPr lang="en-US" altLang="en-US" sz="2400" dirty="0">
                <a:latin typeface="Tahoma" pitchFamily="34" charset="0"/>
              </a:rPr>
              <a:t>Can think critically/analytically</a:t>
            </a:r>
          </a:p>
          <a:p>
            <a:pPr lvl="1">
              <a:lnSpc>
                <a:spcPct val="120000"/>
              </a:lnSpc>
            </a:pPr>
            <a:r>
              <a:rPr lang="en-US" altLang="en-US" sz="2400" dirty="0">
                <a:latin typeface="Tahoma" pitchFamily="34" charset="0"/>
              </a:rPr>
              <a:t>Seem to desire to pursue research (or whatever program is promoting)</a:t>
            </a:r>
          </a:p>
          <a:p>
            <a:pPr>
              <a:lnSpc>
                <a:spcPct val="120000"/>
              </a:lnSpc>
            </a:pPr>
            <a:r>
              <a:rPr lang="en-US" altLang="en-US" sz="2800" dirty="0">
                <a:latin typeface="Tahoma" pitchFamily="34" charset="0"/>
              </a:rPr>
              <a:t>“Sharp” person from underrepresented group, who may be persuaded into research</a:t>
            </a:r>
          </a:p>
          <a:p>
            <a:pPr>
              <a:lnSpc>
                <a:spcPct val="120000"/>
              </a:lnSpc>
            </a:pPr>
            <a:r>
              <a:rPr lang="en-US" altLang="en-US" sz="2800" dirty="0">
                <a:latin typeface="Tahoma" pitchFamily="34" charset="0"/>
              </a:rPr>
              <a:t>Ultimately will be a good time/money investment</a:t>
            </a:r>
          </a:p>
          <a:p>
            <a:pPr>
              <a:lnSpc>
                <a:spcPct val="120000"/>
              </a:lnSpc>
            </a:pPr>
            <a:r>
              <a:rPr lang="en-US" altLang="en-US" dirty="0">
                <a:latin typeface="Tahoma" pitchFamily="34" charset="0"/>
              </a:rPr>
              <a:t>*** These programs know that drive can count for more than undergraduate grades!***</a:t>
            </a:r>
            <a:endParaRPr lang="en-US" altLang="en-US" sz="28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229600" cy="9144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Applications Require Effort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Some opportunities knock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Most require effort on your part</a:t>
            </a:r>
          </a:p>
          <a:p>
            <a:pPr>
              <a:lnSpc>
                <a:spcPct val="80000"/>
              </a:lnSpc>
            </a:pPr>
            <a:endParaRPr lang="en-US" altLang="en-US" sz="2400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sz="2400" dirty="0">
                <a:latin typeface="Tahoma" pitchFamily="34" charset="0"/>
              </a:rPr>
              <a:t>Required for Applications 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Tahoma" pitchFamily="34" charset="0"/>
              </a:rPr>
              <a:t>Application itself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Tahoma" pitchFamily="34" charset="0"/>
              </a:rPr>
              <a:t>Letters of Recommendation (2-3)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Tahoma" pitchFamily="34" charset="0"/>
              </a:rPr>
              <a:t>Personal Statement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>
                <a:latin typeface="Tahoma" pitchFamily="34" charset="0"/>
              </a:rPr>
              <a:t>Transcripts</a:t>
            </a:r>
          </a:p>
          <a:p>
            <a:pPr lvl="2">
              <a:lnSpc>
                <a:spcPct val="80000"/>
              </a:lnSpc>
            </a:pPr>
            <a:endParaRPr lang="en-US" altLang="en-US" dirty="0">
              <a:latin typeface="Tahoma" pitchFamily="34" charset="0"/>
            </a:endParaRP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Tahoma" pitchFamily="34" charset="0"/>
              </a:rPr>
              <a:t>BIG ADVICE:  LET THEM TURN YOU DOWN, DON’T EVER TURN YOURSELF DOWN!</a:t>
            </a:r>
          </a:p>
          <a:p>
            <a:pPr>
              <a:lnSpc>
                <a:spcPct val="80000"/>
              </a:lnSpc>
            </a:pPr>
            <a:r>
              <a:rPr lang="en-US" altLang="en-US" dirty="0">
                <a:latin typeface="Tahoma" pitchFamily="34" charset="0"/>
              </a:rPr>
              <a:t>Find reasons for them to accept you!</a:t>
            </a:r>
          </a:p>
          <a:p>
            <a:pPr lvl="1">
              <a:lnSpc>
                <a:spcPct val="80000"/>
              </a:lnSpc>
            </a:pPr>
            <a:endParaRPr lang="en-US" altLang="en-US" sz="20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229600" cy="868363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Application</a:t>
            </a:r>
            <a:r>
              <a:rPr lang="en-US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 Specifics</a:t>
            </a:r>
          </a:p>
        </p:txBody>
      </p:sp>
      <p:sp>
        <p:nvSpPr>
          <p:cNvPr id="10248" name="Rectangle 8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Generally due Dec – April (most Feb 1)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Application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Grades, courses, etc.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Official Transcripts (usually want 3.0 or above)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Statement of purpose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Why do you want to do this?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What makes you a good choice?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Which mentor do you want to work with?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What are your future plans?</a:t>
            </a:r>
          </a:p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Letters of recommendation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Usually from tenure track faculty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If did research before, use your mentor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If no research, use course instructor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Generally okay if these are a little late!</a:t>
            </a:r>
          </a:p>
          <a:p>
            <a:pPr>
              <a:lnSpc>
                <a:spcPct val="90000"/>
              </a:lnSpc>
            </a:pPr>
            <a:endParaRPr lang="en-US" altLang="en-US" sz="1800" dirty="0">
              <a:latin typeface="Tahoma" pitchFamily="34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800" dirty="0">
                <a:latin typeface="Tahoma" pitchFamily="34" charset="0"/>
              </a:rPr>
              <a:t>Look at the program goals!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Career goals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Correct majors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latin typeface="Tahoma" pitchFamily="34" charset="0"/>
              </a:rPr>
              <a:t>Enough coursework background</a:t>
            </a:r>
          </a:p>
          <a:p>
            <a:pPr lvl="1">
              <a:lnSpc>
                <a:spcPct val="80000"/>
              </a:lnSpc>
            </a:pPr>
            <a:endParaRPr lang="en-US" altLang="en-US" sz="1600" dirty="0">
              <a:latin typeface="Tahoma" pitchFamily="34" charset="0"/>
            </a:endParaRPr>
          </a:p>
        </p:txBody>
      </p:sp>
      <p:sp>
        <p:nvSpPr>
          <p:cNvPr id="10244" name="Text Box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45282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dirty="0">
                <a:solidFill>
                  <a:srgbClr val="FF0000"/>
                </a:solidFill>
              </a:rPr>
              <a:t>How to Impress Faculty…  </a:t>
            </a:r>
          </a:p>
        </p:txBody>
      </p:sp>
      <p:sp>
        <p:nvSpPr>
          <p:cNvPr id="555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0267" y="1295400"/>
            <a:ext cx="8229600" cy="47625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Strong grasp of your course 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Read before arrival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Read additional resources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Strong work ethic and productivity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Responsibly finish what is assigned to you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Work to solve own problems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Attitude- enjoyment of what you are doing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Teamwork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Respect self and others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Good communication</a:t>
            </a:r>
          </a:p>
          <a:p>
            <a:pPr>
              <a:lnSpc>
                <a:spcPct val="80000"/>
              </a:lnSpc>
              <a:defRPr/>
            </a:pPr>
            <a:r>
              <a:rPr lang="en-US" sz="2400" dirty="0"/>
              <a:t>Engage with the lab (lab meetings &amp; Outings)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Honesty/Integrity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en-US" sz="2400" dirty="0"/>
              <a:t>High level critical thinking (take time to think!)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How do you approach problems?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What is the next step of your project?</a:t>
            </a:r>
          </a:p>
          <a:p>
            <a:pPr lvl="1" eaLnBrk="1" hangingPunct="1">
              <a:lnSpc>
                <a:spcPct val="80000"/>
              </a:lnSpc>
              <a:defRPr/>
            </a:pPr>
            <a:r>
              <a:rPr lang="en-US" sz="2000" dirty="0"/>
              <a:t>What are the implications of your project?</a:t>
            </a:r>
          </a:p>
        </p:txBody>
      </p:sp>
    </p:spTree>
    <p:extLst>
      <p:ext uri="{BB962C8B-B14F-4D97-AF65-F5344CB8AC3E}">
        <p14:creationId xmlns:p14="http://schemas.microsoft.com/office/powerpoint/2010/main" val="1319090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5011" grpId="0" build="p" bldLvl="3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90600"/>
          </a:xfrm>
        </p:spPr>
        <p:txBody>
          <a:bodyPr/>
          <a:lstStyle/>
          <a:p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Example Programs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82000" cy="5029200"/>
          </a:xfrm>
        </p:spPr>
        <p:txBody>
          <a:bodyPr>
            <a:normAutofit/>
          </a:bodyPr>
          <a:lstStyle/>
          <a:p>
            <a:r>
              <a:rPr lang="en-US" altLang="en-US" sz="3200" dirty="0"/>
              <a:t>University of Michigan</a:t>
            </a:r>
          </a:p>
          <a:p>
            <a:pPr lvl="1"/>
            <a:r>
              <a:rPr lang="en-US" altLang="en-US" sz="2000" dirty="0">
                <a:hlinkClick r:id="rId3"/>
              </a:rPr>
              <a:t>http://www.rackham.umich.edu/prospective-students/srop</a:t>
            </a:r>
            <a:endParaRPr lang="en-US" altLang="en-US" sz="2000" dirty="0"/>
          </a:p>
          <a:p>
            <a:r>
              <a:rPr lang="en-US" altLang="en-US" sz="3000" dirty="0"/>
              <a:t>UT Health Science Center at San Antonio</a:t>
            </a:r>
          </a:p>
          <a:p>
            <a:pPr lvl="1"/>
            <a:r>
              <a:rPr lang="en-US" altLang="en-US" sz="2000" dirty="0">
                <a:hlinkClick r:id="rId4"/>
              </a:rPr>
              <a:t>http://uthscsa.edu/outreach/summer.asp</a:t>
            </a:r>
            <a:r>
              <a:rPr lang="en-US" altLang="en-US" sz="2000" dirty="0"/>
              <a:t> </a:t>
            </a:r>
          </a:p>
          <a:p>
            <a:r>
              <a:rPr lang="en-US" altLang="en-US" sz="3200" dirty="0"/>
              <a:t>National Institutes of Health</a:t>
            </a:r>
          </a:p>
          <a:p>
            <a:pPr lvl="1"/>
            <a:r>
              <a:rPr lang="en-US" altLang="en-US" sz="2000" dirty="0">
                <a:hlinkClick r:id="rId5"/>
              </a:rPr>
              <a:t>https://www.training.nih.gov/programs/sip</a:t>
            </a:r>
            <a:r>
              <a:rPr lang="en-US" altLang="en-US" sz="2000" dirty="0"/>
              <a:t> </a:t>
            </a:r>
          </a:p>
        </p:txBody>
      </p:sp>
      <p:sp>
        <p:nvSpPr>
          <p:cNvPr id="35845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70214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90600"/>
          </a:xfrm>
        </p:spPr>
        <p:txBody>
          <a:bodyPr/>
          <a:lstStyle/>
          <a:p>
            <a:r>
              <a:rPr lang="en-US" alt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My List of Programs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idx="1"/>
          </p:nvPr>
        </p:nvSpPr>
        <p:spPr>
          <a:xfrm>
            <a:off x="228600" y="1600200"/>
            <a:ext cx="8382000" cy="5029200"/>
          </a:xfrm>
        </p:spPr>
        <p:txBody>
          <a:bodyPr>
            <a:normAutofit/>
          </a:bodyPr>
          <a:lstStyle/>
          <a:p>
            <a:r>
              <a:rPr lang="en-US" altLang="en-US" sz="2000" dirty="0">
                <a:hlinkClick r:id="rId3"/>
              </a:rPr>
              <a:t>http://www.utsa.edu/mbrs/internships.htm</a:t>
            </a:r>
            <a:r>
              <a:rPr lang="en-US" altLang="en-US" sz="2000" dirty="0"/>
              <a:t> </a:t>
            </a:r>
          </a:p>
        </p:txBody>
      </p:sp>
      <p:sp>
        <p:nvSpPr>
          <p:cNvPr id="35845" name="Text Box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3725" y="417513"/>
            <a:ext cx="1841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/>
            <a:endParaRPr lang="en-US" alt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0125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144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More on Letters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idx="1"/>
          </p:nvPr>
        </p:nvSpPr>
        <p:spPr>
          <a:xfrm>
            <a:off x="914400" y="1295400"/>
            <a:ext cx="7467600" cy="4419600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Required at all levels of science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The better they know you, the better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For Summer program, might not be known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Graduate school:  “Can you write very good recommendation?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Prioritize: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Research mentors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Other researchers with whom you’ve worked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Program directors/Advisors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Course Instructors- Tenure track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Teaching assistants</a:t>
            </a:r>
          </a:p>
          <a:p>
            <a:pPr lvl="1">
              <a:lnSpc>
                <a:spcPct val="90000"/>
              </a:lnSpc>
            </a:pPr>
            <a:r>
              <a:rPr lang="en-US" altLang="en-US" sz="2000" dirty="0">
                <a:latin typeface="Tahoma" pitchFamily="34" charset="0"/>
              </a:rPr>
              <a:t>Preferably not your mom….</a:t>
            </a:r>
          </a:p>
          <a:p>
            <a:pPr>
              <a:lnSpc>
                <a:spcPct val="90000"/>
              </a:lnSpc>
            </a:pPr>
            <a:r>
              <a:rPr lang="en-US" altLang="en-US" sz="2400" dirty="0">
                <a:latin typeface="Tahoma" pitchFamily="34" charset="0"/>
              </a:rPr>
              <a:t>Once they’ve written one, the next is easy</a:t>
            </a:r>
          </a:p>
          <a:p>
            <a:pPr>
              <a:lnSpc>
                <a:spcPct val="90000"/>
              </a:lnSpc>
            </a:pPr>
            <a:endParaRPr lang="en-US" altLang="en-US" sz="24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8229600" cy="914400"/>
          </a:xfrm>
        </p:spPr>
        <p:txBody>
          <a:bodyPr/>
          <a:lstStyle/>
          <a:p>
            <a:r>
              <a:rPr lang="en-US" altLang="en-US" sz="44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Letters…Continued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447800"/>
            <a:ext cx="7467600" cy="4419600"/>
          </a:xfrm>
        </p:spPr>
        <p:txBody>
          <a:bodyPr>
            <a:normAutofit lnSpcReduction="10000"/>
          </a:bodyPr>
          <a:lstStyle/>
          <a:p>
            <a:r>
              <a:rPr lang="en-US" altLang="en-US" sz="2800" dirty="0">
                <a:latin typeface="Tahoma" pitchFamily="34" charset="0"/>
              </a:rPr>
              <a:t>Ask early (3 weeks or more if possible)</a:t>
            </a:r>
          </a:p>
          <a:p>
            <a:r>
              <a:rPr lang="en-US" altLang="en-US" sz="2800" dirty="0">
                <a:latin typeface="Tahoma" pitchFamily="34" charset="0"/>
              </a:rPr>
              <a:t>Provide personal statement, CV</a:t>
            </a:r>
          </a:p>
          <a:p>
            <a:r>
              <a:rPr lang="en-US" altLang="en-US" sz="2800" dirty="0">
                <a:latin typeface="Tahoma" pitchFamily="34" charset="0"/>
              </a:rPr>
              <a:t>Set appt. to talk to them</a:t>
            </a:r>
          </a:p>
          <a:p>
            <a:r>
              <a:rPr lang="en-US" altLang="en-US" sz="2800" dirty="0">
                <a:latin typeface="Tahoma" pitchFamily="34" charset="0"/>
              </a:rPr>
              <a:t>Provide web links for programs and/or descriptions of programs</a:t>
            </a:r>
          </a:p>
          <a:p>
            <a:r>
              <a:rPr lang="en-US" altLang="en-US" sz="2800" dirty="0">
                <a:latin typeface="Tahoma" pitchFamily="34" charset="0"/>
              </a:rPr>
              <a:t>Provide schedule of due dates</a:t>
            </a:r>
          </a:p>
          <a:p>
            <a:r>
              <a:rPr lang="en-US" altLang="en-US" sz="2800" dirty="0">
                <a:latin typeface="Tahoma" pitchFamily="34" charset="0"/>
              </a:rPr>
              <a:t>Provide signed forms if needed</a:t>
            </a:r>
          </a:p>
          <a:p>
            <a:r>
              <a:rPr lang="en-US" altLang="en-US" sz="2800" dirty="0">
                <a:latin typeface="Tahoma" pitchFamily="34" charset="0"/>
              </a:rPr>
              <a:t>Gently remind as needed (PhDs procrastinate)</a:t>
            </a:r>
          </a:p>
          <a:p>
            <a:endParaRPr lang="en-US" altLang="en-US" sz="2800" dirty="0">
              <a:latin typeface="Tahoma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Personal Statement 101</a:t>
            </a:r>
            <a:endParaRPr lang="en-US" altLang="en-US" sz="40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77200" cy="47244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Your only “voice” in application</a:t>
            </a:r>
            <a:endParaRPr lang="en-US" altLang="en-US" sz="3600" dirty="0"/>
          </a:p>
          <a:p>
            <a:pPr>
              <a:lnSpc>
                <a:spcPct val="80000"/>
              </a:lnSpc>
            </a:pPr>
            <a:r>
              <a:rPr lang="en-US" altLang="en-US" sz="3400" dirty="0"/>
              <a:t>Commonly are asked for as a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Personal statement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Statement of purpose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Personal essay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Statement of background and goals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Expression of your qualities as an applicant </a:t>
            </a:r>
          </a:p>
          <a:p>
            <a:pPr>
              <a:lnSpc>
                <a:spcPct val="80000"/>
              </a:lnSpc>
            </a:pPr>
            <a:r>
              <a:rPr lang="en-US" altLang="en-US" dirty="0"/>
              <a:t>Either request one statement or several essays</a:t>
            </a:r>
            <a:endParaRPr lang="en-US" altLang="en-US" sz="2800" dirty="0"/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solidFill>
                  <a:srgbClr val="FF0000"/>
                </a:solidFill>
              </a:rPr>
              <a:t>Why do you want to participate in summer research?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What are your educational and career goals?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Describe your research experience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Describe your research interests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solidFill>
                  <a:srgbClr val="FF0000"/>
                </a:solidFill>
              </a:rPr>
              <a:t>Which mentors do you want to work with and why?</a:t>
            </a:r>
          </a:p>
          <a:p>
            <a:pPr lvl="1">
              <a:lnSpc>
                <a:spcPct val="80000"/>
              </a:lnSpc>
            </a:pPr>
            <a:r>
              <a:rPr lang="en-US" altLang="en-US" dirty="0">
                <a:solidFill>
                  <a:srgbClr val="FF0000"/>
                </a:solidFill>
              </a:rPr>
              <a:t>Why do you want to do this at their school?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>
                <a:solidFill>
                  <a:srgbClr val="FF0000"/>
                </a:solidFill>
              </a:rPr>
              <a:t>What have you overcome; other things about you</a:t>
            </a:r>
            <a:r>
              <a:rPr lang="en-US" altLang="en-US" dirty="0">
                <a:solidFill>
                  <a:srgbClr val="FF0000"/>
                </a:solidFill>
              </a:rPr>
              <a:t>; why they should pick you</a:t>
            </a:r>
            <a:endParaRPr lang="en-US" altLang="en-US" sz="1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9239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Possible Outline</a:t>
            </a:r>
          </a:p>
        </p:txBody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66800"/>
            <a:ext cx="8229600" cy="56388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000" dirty="0"/>
              <a:t>General Personal Statement: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Each paragraph has a function and should contain only pertinent info!</a:t>
            </a:r>
          </a:p>
          <a:p>
            <a:pPr>
              <a:lnSpc>
                <a:spcPct val="80000"/>
              </a:lnSpc>
            </a:pPr>
            <a:r>
              <a:rPr lang="en-US" altLang="en-US" sz="2000" dirty="0"/>
              <a:t>Usually lasts 2 pages (then can tailor)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Introductory paragraph + one more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1 paragraph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What motivated you to go into research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What motivated you to pursue the summer research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Personal attributes/schooling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Usually 1 Paragraph, or mixed into paragraph 1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Research experiences (STOP AUTOBIOGRAPHY)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1 or 2 paragraphs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NOT TECHNIQUES!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Describe your research and your findings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Why their school?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1 paragraph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Research Interests (make sure they match up with what’s at the school!)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Mention several faculty</a:t>
            </a:r>
          </a:p>
          <a:p>
            <a:pPr lvl="1">
              <a:lnSpc>
                <a:spcPct val="80000"/>
              </a:lnSpc>
            </a:pPr>
            <a:r>
              <a:rPr lang="en-US" altLang="en-US" dirty="0"/>
              <a:t>Other things that they should consider</a:t>
            </a:r>
          </a:p>
          <a:p>
            <a:pPr lvl="2">
              <a:lnSpc>
                <a:spcPct val="80000"/>
              </a:lnSpc>
            </a:pPr>
            <a:r>
              <a:rPr lang="en-US" altLang="en-US" dirty="0"/>
              <a:t>Grade problems, URM/hardships, bad school district, friends all in prison, </a:t>
            </a:r>
            <a:r>
              <a:rPr lang="en-US" altLang="en-US" dirty="0" err="1"/>
              <a:t>etc</a:t>
            </a:r>
            <a:r>
              <a:rPr lang="en-US" altLang="en-US" dirty="0"/>
              <a:t>, illness in family, etc., commitment to community/education; I am NOT URM, but had these hardships, first generation college, etc.</a:t>
            </a:r>
          </a:p>
          <a:p>
            <a:pPr lvl="1">
              <a:lnSpc>
                <a:spcPct val="80000"/>
              </a:lnSpc>
            </a:pPr>
            <a:r>
              <a:rPr lang="en-US" altLang="en-US" sz="1800" dirty="0"/>
              <a:t>Aspirations/Closing</a:t>
            </a:r>
          </a:p>
          <a:p>
            <a:pPr lvl="2">
              <a:lnSpc>
                <a:spcPct val="80000"/>
              </a:lnSpc>
            </a:pPr>
            <a:r>
              <a:rPr lang="en-US" altLang="en-US" sz="1600" dirty="0"/>
              <a:t>Long term education and goals.  This program will help me towards my goals of…</a:t>
            </a:r>
          </a:p>
        </p:txBody>
      </p:sp>
    </p:spTree>
    <p:extLst>
      <p:ext uri="{BB962C8B-B14F-4D97-AF65-F5344CB8AC3E}">
        <p14:creationId xmlns:p14="http://schemas.microsoft.com/office/powerpoint/2010/main" val="31542576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Personal Statement 101 (</a:t>
            </a:r>
            <a:r>
              <a:rPr lang="en-US" altLang="en-US" sz="4000" dirty="0" err="1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cont</a:t>
            </a:r>
            <a:r>
              <a:rPr lang="en-US" altLang="en-US" sz="4000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itchFamily="34" charset="0"/>
              </a:rPr>
              <a:t>)</a:t>
            </a:r>
            <a:endParaRPr lang="en-US" altLang="en-US" sz="4000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8077200" cy="47244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altLang="en-US" sz="3200" dirty="0"/>
              <a:t>Follow page limits/length of essays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 ABSOLUTELY PROOFREAD!!!!!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For entire statement (if not asked for as individual parts) 2 single spaced pages, 1 inch margins.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Sound realistic:  No Nobel prize references</a:t>
            </a:r>
          </a:p>
          <a:p>
            <a:pPr>
              <a:lnSpc>
                <a:spcPct val="80000"/>
              </a:lnSpc>
            </a:pPr>
            <a:r>
              <a:rPr lang="en-US" altLang="en-US" sz="3200" dirty="0"/>
              <a:t>Avoid gimmicks (no fake magazine article)</a:t>
            </a:r>
          </a:p>
          <a:p>
            <a:pPr>
              <a:lnSpc>
                <a:spcPct val="80000"/>
              </a:lnSpc>
            </a:pPr>
            <a:endParaRPr lang="en-US" altLang="en-US" sz="1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215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152400"/>
            <a:ext cx="7239000" cy="11430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Thinking more….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752600"/>
            <a:ext cx="7924800" cy="4572000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</a:pPr>
            <a:r>
              <a:rPr lang="en-US" altLang="en-US" sz="2800" dirty="0">
                <a:effectLst/>
              </a:rPr>
              <a:t>Why are YOU particularly suited to do it (with examples)?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What are your strengths?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Have you overcome barriers/circumstances?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How are you doing academically?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Can you balance job, school, volunteering, research, </a:t>
            </a:r>
            <a:r>
              <a:rPr lang="en-US" altLang="en-US" sz="2400" dirty="0" err="1">
                <a:effectLst/>
              </a:rPr>
              <a:t>etc</a:t>
            </a:r>
            <a:r>
              <a:rPr lang="en-US" altLang="en-US" sz="2400" dirty="0">
                <a:effectLst/>
              </a:rPr>
              <a:t>?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What has made you resolved/strong? </a:t>
            </a:r>
          </a:p>
          <a:p>
            <a:pPr>
              <a:lnSpc>
                <a:spcPct val="80000"/>
              </a:lnSpc>
            </a:pPr>
            <a:r>
              <a:rPr lang="en-US" altLang="en-US" sz="2800" dirty="0">
                <a:effectLst/>
              </a:rPr>
              <a:t>Regarding Research Experiences…</a:t>
            </a:r>
          </a:p>
          <a:p>
            <a:pPr lvl="1">
              <a:lnSpc>
                <a:spcPct val="80000"/>
              </a:lnSpc>
            </a:pPr>
            <a:r>
              <a:rPr lang="en-US" altLang="en-US" sz="2400" dirty="0">
                <a:effectLst/>
              </a:rPr>
              <a:t>Talk about research project</a:t>
            </a:r>
          </a:p>
          <a:p>
            <a:pPr lvl="2">
              <a:lnSpc>
                <a:spcPct val="80000"/>
              </a:lnSpc>
            </a:pPr>
            <a:r>
              <a:rPr lang="en-US" altLang="en-US" sz="2000" dirty="0">
                <a:effectLst/>
              </a:rPr>
              <a:t>Sound like scientist, not a pair of hands</a:t>
            </a:r>
          </a:p>
          <a:p>
            <a:pPr lvl="3">
              <a:lnSpc>
                <a:spcPct val="80000"/>
              </a:lnSpc>
            </a:pPr>
            <a:r>
              <a:rPr lang="en-US" altLang="en-US" sz="1800" dirty="0">
                <a:effectLst/>
              </a:rPr>
              <a:t>See associated slide!</a:t>
            </a:r>
          </a:p>
          <a:p>
            <a:pPr>
              <a:lnSpc>
                <a:spcPct val="80000"/>
              </a:lnSpc>
            </a:pPr>
            <a:r>
              <a:rPr lang="en-US" altLang="en-US" sz="2400" dirty="0">
                <a:effectLst/>
              </a:rPr>
              <a:t>Why do you want to go to their school?</a:t>
            </a:r>
          </a:p>
        </p:txBody>
      </p:sp>
    </p:spTree>
    <p:extLst>
      <p:ext uri="{BB962C8B-B14F-4D97-AF65-F5344CB8AC3E}">
        <p14:creationId xmlns:p14="http://schemas.microsoft.com/office/powerpoint/2010/main" val="2334314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239000" cy="6858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Non-URM Approaches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371600"/>
            <a:ext cx="7467600" cy="5334000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80000"/>
              </a:lnSpc>
              <a:buNone/>
            </a:pPr>
            <a:r>
              <a:rPr lang="en-US" altLang="en-US" sz="2600" b="1" dirty="0"/>
              <a:t>Find reasons that they will use to justify choosing you</a:t>
            </a:r>
          </a:p>
          <a:p>
            <a:pPr>
              <a:lnSpc>
                <a:spcPct val="80000"/>
              </a:lnSpc>
            </a:pPr>
            <a:endParaRPr lang="en-US" altLang="en-US" sz="24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Why you can’t do research as volunteer (or enough research as volunteer)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All of the ways that you’ve managed to get research experience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Hard things in life you’ve overcome - Disadvantage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Family illness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Single parent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Started in CC due to no money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How poor you are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How you went to low-functioning schools</a:t>
            </a:r>
          </a:p>
          <a:p>
            <a:pPr lvl="1">
              <a:lnSpc>
                <a:spcPct val="80000"/>
              </a:lnSpc>
            </a:pPr>
            <a:r>
              <a:rPr lang="en-US" altLang="en-US" sz="1900" dirty="0"/>
              <a:t>Dropped out of school and climbing back</a:t>
            </a:r>
          </a:p>
          <a:p>
            <a:pPr lvl="1">
              <a:lnSpc>
                <a:spcPct val="80000"/>
              </a:lnSpc>
            </a:pPr>
            <a:endParaRPr lang="en-US" altLang="en-US" sz="2000" dirty="0"/>
          </a:p>
          <a:p>
            <a:pPr>
              <a:lnSpc>
                <a:spcPct val="80000"/>
              </a:lnSpc>
            </a:pPr>
            <a:r>
              <a:rPr lang="en-US" altLang="en-US" sz="2400" dirty="0"/>
              <a:t>How you were in the military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You are totally committed to PhD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You are totally committed to PhD at their school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How hard you will work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How committed you are to minority advancement, community issues</a:t>
            </a:r>
          </a:p>
          <a:p>
            <a:pPr marL="0" indent="0">
              <a:lnSpc>
                <a:spcPct val="80000"/>
              </a:lnSpc>
              <a:buNone/>
            </a:pPr>
            <a:r>
              <a:rPr lang="en-US" altLang="en-US" sz="2400" dirty="0"/>
              <a:t> </a:t>
            </a:r>
            <a:endParaRPr lang="en-US" altLang="en-US" sz="1000" dirty="0"/>
          </a:p>
          <a:p>
            <a:pPr lvl="2">
              <a:lnSpc>
                <a:spcPct val="80000"/>
              </a:lnSpc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90266934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533400"/>
            <a:ext cx="7239000" cy="6858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Research Experience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752600"/>
            <a:ext cx="7467600" cy="4648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2400" dirty="0"/>
              <a:t>May go several paragraphs!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Mention all experience, focus on deepest</a:t>
            </a:r>
          </a:p>
          <a:p>
            <a:pPr>
              <a:lnSpc>
                <a:spcPct val="80000"/>
              </a:lnSpc>
            </a:pPr>
            <a:r>
              <a:rPr lang="en-US" altLang="en-US" sz="2400" dirty="0"/>
              <a:t>Show you understood…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What you did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Goals/hypothesis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Your role in larger project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What you learned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Your research project results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Various techniques (but not terribly specific)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About research in general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What it meant</a:t>
            </a:r>
          </a:p>
          <a:p>
            <a:pPr lvl="2">
              <a:lnSpc>
                <a:spcPct val="80000"/>
              </a:lnSpc>
            </a:pPr>
            <a:r>
              <a:rPr lang="en-US" altLang="en-US" sz="1800" dirty="0"/>
              <a:t>Significance to field/humanity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Publications and acknowledgements, awards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/>
              <a:t>How this experience inspired you</a:t>
            </a:r>
          </a:p>
          <a:p>
            <a:pPr lvl="2">
              <a:lnSpc>
                <a:spcPct val="80000"/>
              </a:lnSpc>
            </a:pPr>
            <a:endParaRPr lang="en-US" altLang="en-US" sz="1800" dirty="0"/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28600"/>
            <a:ext cx="211455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0304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239000" cy="9906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How to Start?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600200"/>
            <a:ext cx="7467600" cy="4419600"/>
          </a:xfrm>
        </p:spPr>
        <p:txBody>
          <a:bodyPr/>
          <a:lstStyle/>
          <a:p>
            <a:r>
              <a:rPr lang="en-US" altLang="en-US" dirty="0">
                <a:effectLst/>
              </a:rPr>
              <a:t>Free write</a:t>
            </a:r>
          </a:p>
          <a:p>
            <a:pPr lvl="1"/>
            <a:r>
              <a:rPr lang="en-US" altLang="en-US" dirty="0">
                <a:effectLst/>
              </a:rPr>
              <a:t>Answer the questions I listed above. </a:t>
            </a:r>
          </a:p>
          <a:p>
            <a:pPr lvl="1"/>
            <a:r>
              <a:rPr lang="en-US" altLang="en-US" dirty="0">
                <a:effectLst/>
              </a:rPr>
              <a:t>Ask those who know you best</a:t>
            </a:r>
          </a:p>
          <a:p>
            <a:pPr lvl="1"/>
            <a:r>
              <a:rPr lang="en-US" altLang="en-US" dirty="0">
                <a:effectLst/>
              </a:rPr>
              <a:t>Write without bothering with corrections</a:t>
            </a:r>
          </a:p>
          <a:p>
            <a:r>
              <a:rPr lang="en-US" altLang="en-US" dirty="0"/>
              <a:t>Re-Write</a:t>
            </a:r>
          </a:p>
          <a:p>
            <a:pPr lvl="1"/>
            <a:r>
              <a:rPr lang="en-US" altLang="en-US" dirty="0">
                <a:effectLst/>
              </a:rPr>
              <a:t>Organize bette</a:t>
            </a:r>
            <a:r>
              <a:rPr lang="en-US" altLang="en-US" dirty="0"/>
              <a:t>r paragraphs</a:t>
            </a:r>
          </a:p>
          <a:p>
            <a:pPr lvl="1"/>
            <a:r>
              <a:rPr lang="en-US" altLang="en-US" dirty="0"/>
              <a:t>Organize into entire essay (see outline)</a:t>
            </a:r>
          </a:p>
          <a:p>
            <a:pPr lvl="1"/>
            <a:r>
              <a:rPr lang="en-US" altLang="en-US" dirty="0">
                <a:effectLst/>
              </a:rPr>
              <a:t>Make sure to get rid of all spelling and grammar problems</a:t>
            </a:r>
          </a:p>
          <a:p>
            <a:pPr lvl="1"/>
            <a:endParaRPr lang="en-US" alt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833050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52400"/>
            <a:ext cx="7239000" cy="9144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What Not to Mention: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447800"/>
            <a:ext cx="8534400" cy="4648200"/>
          </a:xfrm>
        </p:spPr>
        <p:txBody>
          <a:bodyPr/>
          <a:lstStyle/>
          <a:p>
            <a:r>
              <a:rPr lang="en-US" altLang="en-US" dirty="0">
                <a:effectLst/>
              </a:rPr>
              <a:t>Mention but don’t dwell on High School experiences (except if it’s your only heavy-duty research </a:t>
            </a:r>
            <a:r>
              <a:rPr lang="en-US" altLang="en-US" dirty="0" err="1">
                <a:effectLst/>
              </a:rPr>
              <a:t>exp</a:t>
            </a:r>
            <a:r>
              <a:rPr lang="en-US" altLang="en-US" dirty="0">
                <a:effectLst/>
              </a:rPr>
              <a:t>)</a:t>
            </a:r>
          </a:p>
          <a:p>
            <a:r>
              <a:rPr lang="en-US" altLang="en-US" dirty="0"/>
              <a:t>Other schools you’re applying to</a:t>
            </a:r>
            <a:endParaRPr lang="en-US" altLang="en-US" dirty="0">
              <a:effectLst/>
            </a:endParaRPr>
          </a:p>
          <a:p>
            <a:r>
              <a:rPr lang="en-US" altLang="en-US" dirty="0">
                <a:effectLst/>
              </a:rPr>
              <a:t>Controversial topics</a:t>
            </a:r>
          </a:p>
          <a:p>
            <a:pPr lvl="1"/>
            <a:r>
              <a:rPr lang="en-US" altLang="en-US" sz="2000" dirty="0">
                <a:effectLst/>
              </a:rPr>
              <a:t>Religion or politics </a:t>
            </a:r>
          </a:p>
          <a:p>
            <a:pPr lvl="1"/>
            <a:r>
              <a:rPr lang="en-US" altLang="en-US" sz="2000" dirty="0">
                <a:effectLst/>
              </a:rPr>
              <a:t>Things that are unusual, unconventional, illegal</a:t>
            </a:r>
          </a:p>
          <a:p>
            <a:pPr lvl="1"/>
            <a:r>
              <a:rPr lang="en-US" altLang="en-US" sz="2000" dirty="0">
                <a:effectLst/>
              </a:rPr>
              <a:t>Mundane aspects of past research (buffers or descriptive methods)</a:t>
            </a:r>
          </a:p>
        </p:txBody>
      </p:sp>
    </p:spTree>
    <p:extLst>
      <p:ext uri="{BB962C8B-B14F-4D97-AF65-F5344CB8AC3E}">
        <p14:creationId xmlns:p14="http://schemas.microsoft.com/office/powerpoint/2010/main" val="3057721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906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Last Steps before Submission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5257800"/>
          </a:xfrm>
        </p:spPr>
        <p:txBody>
          <a:bodyPr/>
          <a:lstStyle/>
          <a:p>
            <a:r>
              <a:rPr lang="en-US" altLang="en-US" dirty="0">
                <a:effectLst/>
              </a:rPr>
              <a:t>Make it will organized, relevant, concise</a:t>
            </a:r>
          </a:p>
          <a:p>
            <a:r>
              <a:rPr lang="en-US" altLang="en-US" sz="2800" dirty="0">
                <a:effectLst/>
              </a:rPr>
              <a:t>Takes long to write- multiple drafts, read aloud</a:t>
            </a:r>
          </a:p>
          <a:p>
            <a:r>
              <a:rPr lang="en-US" altLang="en-US" sz="2800" dirty="0"/>
              <a:t>Grammatically correct</a:t>
            </a:r>
          </a:p>
          <a:p>
            <a:r>
              <a:rPr lang="en-US" altLang="en-US" sz="2800" dirty="0"/>
              <a:t>Good spelling, punctuation</a:t>
            </a:r>
          </a:p>
          <a:p>
            <a:r>
              <a:rPr lang="en-US" altLang="en-US" sz="2800" dirty="0"/>
              <a:t>Answer all questions</a:t>
            </a:r>
          </a:p>
          <a:p>
            <a:r>
              <a:rPr lang="en-US" altLang="en-US" sz="2800" dirty="0"/>
              <a:t>Follow all length requirements</a:t>
            </a:r>
          </a:p>
          <a:p>
            <a:r>
              <a:rPr lang="en-US" altLang="en-US" sz="2800" dirty="0"/>
              <a:t>Tailor for individual school</a:t>
            </a:r>
          </a:p>
          <a:p>
            <a:r>
              <a:rPr lang="en-US" altLang="en-US" sz="2800" dirty="0"/>
              <a:t>Reviewed by mentor and others before sent in!</a:t>
            </a:r>
          </a:p>
        </p:txBody>
      </p:sp>
    </p:spTree>
    <p:extLst>
      <p:ext uri="{BB962C8B-B14F-4D97-AF65-F5344CB8AC3E}">
        <p14:creationId xmlns:p14="http://schemas.microsoft.com/office/powerpoint/2010/main" val="33826257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1143000"/>
          </a:xfrm>
        </p:spPr>
        <p:txBody>
          <a:bodyPr/>
          <a:lstStyle/>
          <a:p>
            <a:r>
              <a:rPr lang="en-US" altLang="en-US" sz="4000" dirty="0">
                <a:solidFill>
                  <a:srgbClr val="FF0000"/>
                </a:solidFill>
              </a:rPr>
              <a:t>Overall…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90600" y="1828800"/>
            <a:ext cx="7467600" cy="2286000"/>
          </a:xfrm>
        </p:spPr>
        <p:txBody>
          <a:bodyPr/>
          <a:lstStyle/>
          <a:p>
            <a:r>
              <a:rPr lang="en-US" altLang="en-US" dirty="0"/>
              <a:t>It may take you a good while to complete, but a good statement can be considered artwork.  Make sure to take the time to refine, so that you represent yourself well!</a:t>
            </a:r>
          </a:p>
        </p:txBody>
      </p:sp>
      <p:pic>
        <p:nvPicPr>
          <p:cNvPr id="2" name="Pictur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3886200"/>
            <a:ext cx="34290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4963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ermal">
  <a:themeElements>
    <a:clrScheme name="Thermal">
      <a:dk1>
        <a:srgbClr val="4D5B6B"/>
      </a:dk1>
      <a:lt1>
        <a:srgbClr val="FFFFFF"/>
      </a:lt1>
      <a:dk2>
        <a:srgbClr val="675D59"/>
      </a:dk2>
      <a:lt2>
        <a:srgbClr val="E8DED8"/>
      </a:lt2>
      <a:accent1>
        <a:srgbClr val="FF7605"/>
      </a:accent1>
      <a:accent2>
        <a:srgbClr val="7F7F7F"/>
      </a:accent2>
      <a:accent3>
        <a:srgbClr val="7F5185"/>
      </a:accent3>
      <a:accent4>
        <a:srgbClr val="89AAD3"/>
      </a:accent4>
      <a:accent5>
        <a:srgbClr val="8F5B4B"/>
      </a:accent5>
      <a:accent6>
        <a:srgbClr val="C84340"/>
      </a:accent6>
      <a:hlink>
        <a:srgbClr val="89AAD3"/>
      </a:hlink>
      <a:folHlink>
        <a:srgbClr val="795185"/>
      </a:folHlink>
    </a:clrScheme>
    <a:fontScheme name="Thermal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ermal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63500" dist="38100" dir="81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101600" dist="63500" dir="81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000000"/>
            </a:lightRig>
          </a:scene3d>
          <a:sp3d>
            <a:bevelT h="1905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lumMod val="125000"/>
              </a:schemeClr>
            </a:gs>
            <a:gs pos="55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90000"/>
                <a:satMod val="300000"/>
                <a:lumMod val="9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8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TC101859868[[fn=Thermal]]</Template>
  <TotalTime>620</TotalTime>
  <Words>1883</Words>
  <Application>Microsoft Office PowerPoint</Application>
  <PresentationFormat>On-screen Show (4:3)</PresentationFormat>
  <Paragraphs>343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Arial Black</vt:lpstr>
      <vt:lpstr>Calibri</vt:lpstr>
      <vt:lpstr>Tahoma</vt:lpstr>
      <vt:lpstr>Times New Roman</vt:lpstr>
      <vt:lpstr>Thermal</vt:lpstr>
      <vt:lpstr>Summer Undergraduate  Research Fellowships</vt:lpstr>
      <vt:lpstr>Summer Research Internships</vt:lpstr>
      <vt:lpstr>Costs:</vt:lpstr>
      <vt:lpstr>What Happens There? (Part I)</vt:lpstr>
      <vt:lpstr>What Happens There II?</vt:lpstr>
      <vt:lpstr>Why do this?</vt:lpstr>
      <vt:lpstr>Who Funds Them?</vt:lpstr>
      <vt:lpstr>Why Summer Programs Exist</vt:lpstr>
      <vt:lpstr>Targeted Applicants</vt:lpstr>
      <vt:lpstr>Other Selection Considerations</vt:lpstr>
      <vt:lpstr>The Programs Want:</vt:lpstr>
      <vt:lpstr>Applications Require Effort</vt:lpstr>
      <vt:lpstr>Application Specifics</vt:lpstr>
      <vt:lpstr>How to Impress Faculty…  </vt:lpstr>
      <vt:lpstr>Example Programs</vt:lpstr>
      <vt:lpstr>My List of Programs</vt:lpstr>
      <vt:lpstr>More on Letters</vt:lpstr>
      <vt:lpstr>Letters…Continued</vt:lpstr>
      <vt:lpstr>Personal Statement 101</vt:lpstr>
      <vt:lpstr>Possible Outline</vt:lpstr>
      <vt:lpstr>Personal Statement 101 (cont)</vt:lpstr>
      <vt:lpstr>Thinking more….</vt:lpstr>
      <vt:lpstr>Non-URM Approaches</vt:lpstr>
      <vt:lpstr>Research Experience</vt:lpstr>
      <vt:lpstr>How to Start?</vt:lpstr>
      <vt:lpstr>What Not to Mention:</vt:lpstr>
      <vt:lpstr>Last Steps before Submission</vt:lpstr>
      <vt:lpstr>Overall…</vt:lpstr>
    </vt:vector>
  </TitlesOfParts>
  <Company>The University of Texas at San Antonio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gail.taylor</dc:creator>
  <cp:lastModifiedBy>Patty Ramirez</cp:lastModifiedBy>
  <cp:revision>127</cp:revision>
  <dcterms:created xsi:type="dcterms:W3CDTF">2006-12-18T18:49:43Z</dcterms:created>
  <dcterms:modified xsi:type="dcterms:W3CDTF">2026-06-11T21:55:05Z</dcterms:modified>
</cp:coreProperties>
</file>