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8"/>
  </p:notesMasterIdLst>
  <p:handoutMasterIdLst>
    <p:handoutMasterId r:id="rId19"/>
  </p:handoutMasterIdLst>
  <p:sldIdLst>
    <p:sldId id="256" r:id="rId2"/>
    <p:sldId id="257" r:id="rId3"/>
    <p:sldId id="258" r:id="rId4"/>
    <p:sldId id="271" r:id="rId5"/>
    <p:sldId id="260" r:id="rId6"/>
    <p:sldId id="261" r:id="rId7"/>
    <p:sldId id="262" r:id="rId8"/>
    <p:sldId id="273" r:id="rId9"/>
    <p:sldId id="264" r:id="rId10"/>
    <p:sldId id="265" r:id="rId11"/>
    <p:sldId id="266" r:id="rId12"/>
    <p:sldId id="267" r:id="rId13"/>
    <p:sldId id="268" r:id="rId14"/>
    <p:sldId id="269" r:id="rId15"/>
    <p:sldId id="272" r:id="rId16"/>
    <p:sldId id="270" r:id="rId17"/>
  </p:sldIdLst>
  <p:sldSz cx="9144000" cy="6858000" type="screen4x3"/>
  <p:notesSz cx="6985000" cy="92837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83" autoAdjust="0"/>
  </p:normalViewPr>
  <p:slideViewPr>
    <p:cSldViewPr>
      <p:cViewPr varScale="1">
        <p:scale>
          <a:sx n="87" d="100"/>
          <a:sy n="87" d="100"/>
        </p:scale>
        <p:origin x="103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776" y="-84"/>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1026">
            <a:extLst>
              <a:ext uri="{FF2B5EF4-FFF2-40B4-BE49-F238E27FC236}">
                <a16:creationId xmlns:a16="http://schemas.microsoft.com/office/drawing/2014/main" id="{25D9693B-82EE-BD3F-A0D5-26BA033791E1}"/>
              </a:ext>
            </a:extLst>
          </p:cNvPr>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959" tIns="46480" rIns="92959" bIns="46480" numCol="1" anchor="t" anchorCtr="0" compatLnSpc="1">
            <a:prstTxWarp prst="textNoShape">
              <a:avLst/>
            </a:prstTxWarp>
          </a:bodyPr>
          <a:lstStyle>
            <a:lvl1pPr defTabSz="930275" eaLnBrk="1" hangingPunct="1">
              <a:defRPr sz="1300">
                <a:latin typeface="Arial Unicode MS" pitchFamily="34" charset="-128"/>
              </a:defRPr>
            </a:lvl1pPr>
          </a:lstStyle>
          <a:p>
            <a:pPr>
              <a:defRPr/>
            </a:pPr>
            <a:endParaRPr lang="en-US"/>
          </a:p>
        </p:txBody>
      </p:sp>
      <p:sp>
        <p:nvSpPr>
          <p:cNvPr id="44035" name="Rectangle 1027">
            <a:extLst>
              <a:ext uri="{FF2B5EF4-FFF2-40B4-BE49-F238E27FC236}">
                <a16:creationId xmlns:a16="http://schemas.microsoft.com/office/drawing/2014/main" id="{B64F3664-691C-FC4E-BFD1-D177A062C8F9}"/>
              </a:ext>
            </a:extLst>
          </p:cNvPr>
          <p:cNvSpPr>
            <a:spLocks noGrp="1" noChangeArrowheads="1"/>
          </p:cNvSpPr>
          <p:nvPr>
            <p:ph type="dt" sz="quarter" idx="1"/>
          </p:nvPr>
        </p:nvSpPr>
        <p:spPr bwMode="auto">
          <a:xfrm>
            <a:off x="3957638" y="0"/>
            <a:ext cx="3027362" cy="463550"/>
          </a:xfrm>
          <a:prstGeom prst="rect">
            <a:avLst/>
          </a:prstGeom>
          <a:noFill/>
          <a:ln w="9525">
            <a:noFill/>
            <a:miter lim="800000"/>
            <a:headEnd/>
            <a:tailEnd/>
          </a:ln>
          <a:effectLst/>
        </p:spPr>
        <p:txBody>
          <a:bodyPr vert="horz" wrap="square" lIns="92959" tIns="46480" rIns="92959" bIns="46480" numCol="1" anchor="t" anchorCtr="0" compatLnSpc="1">
            <a:prstTxWarp prst="textNoShape">
              <a:avLst/>
            </a:prstTxWarp>
          </a:bodyPr>
          <a:lstStyle>
            <a:lvl1pPr algn="r" defTabSz="930275" eaLnBrk="1" hangingPunct="1">
              <a:defRPr sz="1300">
                <a:latin typeface="Arial Unicode MS" pitchFamily="34" charset="-128"/>
              </a:defRPr>
            </a:lvl1pPr>
          </a:lstStyle>
          <a:p>
            <a:pPr>
              <a:defRPr/>
            </a:pPr>
            <a:endParaRPr lang="en-US"/>
          </a:p>
        </p:txBody>
      </p:sp>
      <p:sp>
        <p:nvSpPr>
          <p:cNvPr id="44036" name="Rectangle 1028">
            <a:extLst>
              <a:ext uri="{FF2B5EF4-FFF2-40B4-BE49-F238E27FC236}">
                <a16:creationId xmlns:a16="http://schemas.microsoft.com/office/drawing/2014/main" id="{4EF5BF1B-6A0D-2DFF-C19E-9BF0F969D1FD}"/>
              </a:ext>
            </a:extLst>
          </p:cNvPr>
          <p:cNvSpPr>
            <a:spLocks noGrp="1" noChangeArrowheads="1"/>
          </p:cNvSpPr>
          <p:nvPr>
            <p:ph type="ftr" sz="quarter" idx="2"/>
          </p:nvPr>
        </p:nvSpPr>
        <p:spPr bwMode="auto">
          <a:xfrm>
            <a:off x="0" y="8820150"/>
            <a:ext cx="3027363" cy="463550"/>
          </a:xfrm>
          <a:prstGeom prst="rect">
            <a:avLst/>
          </a:prstGeom>
          <a:noFill/>
          <a:ln w="9525">
            <a:noFill/>
            <a:miter lim="800000"/>
            <a:headEnd/>
            <a:tailEnd/>
          </a:ln>
          <a:effectLst/>
        </p:spPr>
        <p:txBody>
          <a:bodyPr vert="horz" wrap="square" lIns="92959" tIns="46480" rIns="92959" bIns="46480" numCol="1" anchor="b" anchorCtr="0" compatLnSpc="1">
            <a:prstTxWarp prst="textNoShape">
              <a:avLst/>
            </a:prstTxWarp>
          </a:bodyPr>
          <a:lstStyle>
            <a:lvl1pPr defTabSz="930275" eaLnBrk="1" hangingPunct="1">
              <a:defRPr sz="1300">
                <a:latin typeface="Arial Unicode MS" pitchFamily="34" charset="-128"/>
              </a:defRPr>
            </a:lvl1pPr>
          </a:lstStyle>
          <a:p>
            <a:pPr>
              <a:defRPr/>
            </a:pPr>
            <a:endParaRPr lang="en-US"/>
          </a:p>
        </p:txBody>
      </p:sp>
      <p:sp>
        <p:nvSpPr>
          <p:cNvPr id="44037" name="Rectangle 1029">
            <a:extLst>
              <a:ext uri="{FF2B5EF4-FFF2-40B4-BE49-F238E27FC236}">
                <a16:creationId xmlns:a16="http://schemas.microsoft.com/office/drawing/2014/main" id="{F89DA999-3E8D-F72E-50C3-1A3223C27120}"/>
              </a:ext>
            </a:extLst>
          </p:cNvPr>
          <p:cNvSpPr>
            <a:spLocks noGrp="1" noChangeArrowheads="1"/>
          </p:cNvSpPr>
          <p:nvPr>
            <p:ph type="sldNum" sz="quarter" idx="3"/>
          </p:nvPr>
        </p:nvSpPr>
        <p:spPr bwMode="auto">
          <a:xfrm>
            <a:off x="3957638" y="8820150"/>
            <a:ext cx="3027362" cy="463550"/>
          </a:xfrm>
          <a:prstGeom prst="rect">
            <a:avLst/>
          </a:prstGeom>
          <a:noFill/>
          <a:ln w="9525">
            <a:noFill/>
            <a:miter lim="800000"/>
            <a:headEnd/>
            <a:tailEnd/>
          </a:ln>
          <a:effectLst/>
        </p:spPr>
        <p:txBody>
          <a:bodyPr vert="horz" wrap="square" lIns="92959" tIns="46480" rIns="92959" bIns="46480" numCol="1" anchor="b" anchorCtr="0" compatLnSpc="1">
            <a:prstTxWarp prst="textNoShape">
              <a:avLst/>
            </a:prstTxWarp>
          </a:bodyPr>
          <a:lstStyle>
            <a:lvl1pPr algn="r" defTabSz="930275" eaLnBrk="1" hangingPunct="1">
              <a:defRPr sz="1300">
                <a:latin typeface="Arial Unicode MS" pitchFamily="34" charset="-128"/>
              </a:defRPr>
            </a:lvl1pPr>
          </a:lstStyle>
          <a:p>
            <a:fld id="{A824191F-CD8A-49D8-AFFD-94BD797706A9}"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E9E6B61-11C1-E939-E49A-A69657EFB2CB}"/>
              </a:ext>
            </a:extLst>
          </p:cNvPr>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87938" tIns="43969" rIns="87938" bIns="43969" numCol="1" anchor="t" anchorCtr="0" compatLnSpc="1">
            <a:prstTxWarp prst="textNoShape">
              <a:avLst/>
            </a:prstTxWarp>
          </a:bodyPr>
          <a:lstStyle>
            <a:lvl1pPr defTabSz="879475" eaLnBrk="1" hangingPunct="1">
              <a:defRPr sz="1200">
                <a:latin typeface="Arial Unicode MS" pitchFamily="34" charset="-128"/>
              </a:defRPr>
            </a:lvl1pPr>
          </a:lstStyle>
          <a:p>
            <a:pPr>
              <a:defRPr/>
            </a:pPr>
            <a:endParaRPr lang="en-US"/>
          </a:p>
        </p:txBody>
      </p:sp>
      <p:sp>
        <p:nvSpPr>
          <p:cNvPr id="52227" name="Rectangle 3">
            <a:extLst>
              <a:ext uri="{FF2B5EF4-FFF2-40B4-BE49-F238E27FC236}">
                <a16:creationId xmlns:a16="http://schemas.microsoft.com/office/drawing/2014/main" id="{DE340970-C7F6-19A8-02BC-12D93E211BE9}"/>
              </a:ext>
            </a:extLst>
          </p:cNvPr>
          <p:cNvSpPr>
            <a:spLocks noGrp="1" noChangeArrowheads="1"/>
          </p:cNvSpPr>
          <p:nvPr>
            <p:ph type="dt" idx="1"/>
          </p:nvPr>
        </p:nvSpPr>
        <p:spPr bwMode="auto">
          <a:xfrm>
            <a:off x="3956050" y="0"/>
            <a:ext cx="3027363" cy="463550"/>
          </a:xfrm>
          <a:prstGeom prst="rect">
            <a:avLst/>
          </a:prstGeom>
          <a:noFill/>
          <a:ln w="9525">
            <a:noFill/>
            <a:miter lim="800000"/>
            <a:headEnd/>
            <a:tailEnd/>
          </a:ln>
          <a:effectLst/>
        </p:spPr>
        <p:txBody>
          <a:bodyPr vert="horz" wrap="square" lIns="87938" tIns="43969" rIns="87938" bIns="43969" numCol="1" anchor="t" anchorCtr="0" compatLnSpc="1">
            <a:prstTxWarp prst="textNoShape">
              <a:avLst/>
            </a:prstTxWarp>
          </a:bodyPr>
          <a:lstStyle>
            <a:lvl1pPr algn="r" defTabSz="879475" eaLnBrk="1" hangingPunct="1">
              <a:defRPr sz="1200">
                <a:latin typeface="Arial Unicode MS" pitchFamily="34" charset="-128"/>
              </a:defRPr>
            </a:lvl1pPr>
          </a:lstStyle>
          <a:p>
            <a:pPr>
              <a:defRPr/>
            </a:pPr>
            <a:endParaRPr lang="en-US"/>
          </a:p>
        </p:txBody>
      </p:sp>
      <p:sp>
        <p:nvSpPr>
          <p:cNvPr id="19460" name="Rectangle 4">
            <a:extLst>
              <a:ext uri="{FF2B5EF4-FFF2-40B4-BE49-F238E27FC236}">
                <a16:creationId xmlns:a16="http://schemas.microsoft.com/office/drawing/2014/main" id="{69D826FC-0793-1EFF-75F3-EE5E28985808}"/>
              </a:ext>
            </a:extLst>
          </p:cNvPr>
          <p:cNvSpPr>
            <a:spLocks noRot="1" noChangeArrowheads="1" noTextEdit="1"/>
          </p:cNvSpPr>
          <p:nvPr>
            <p:ph type="sldImg" idx="2"/>
          </p:nvPr>
        </p:nvSpPr>
        <p:spPr bwMode="auto">
          <a:xfrm>
            <a:off x="1171575" y="696913"/>
            <a:ext cx="4641850" cy="34813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9" name="Rectangle 5">
            <a:extLst>
              <a:ext uri="{FF2B5EF4-FFF2-40B4-BE49-F238E27FC236}">
                <a16:creationId xmlns:a16="http://schemas.microsoft.com/office/drawing/2014/main" id="{F03CCC98-01BD-6F20-00D4-750ED7CA3810}"/>
              </a:ext>
            </a:extLst>
          </p:cNvPr>
          <p:cNvSpPr>
            <a:spLocks noGrp="1" noChangeArrowheads="1"/>
          </p:cNvSpPr>
          <p:nvPr>
            <p:ph type="body" sz="quarter" idx="3"/>
          </p:nvPr>
        </p:nvSpPr>
        <p:spPr bwMode="auto">
          <a:xfrm>
            <a:off x="698500" y="4410075"/>
            <a:ext cx="5588000" cy="4176713"/>
          </a:xfrm>
          <a:prstGeom prst="rect">
            <a:avLst/>
          </a:prstGeom>
          <a:noFill/>
          <a:ln w="9525">
            <a:noFill/>
            <a:miter lim="800000"/>
            <a:headEnd/>
            <a:tailEnd/>
          </a:ln>
          <a:effectLst/>
        </p:spPr>
        <p:txBody>
          <a:bodyPr vert="horz" wrap="square" lIns="87938" tIns="43969" rIns="87938" bIns="4396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2230" name="Rectangle 6">
            <a:extLst>
              <a:ext uri="{FF2B5EF4-FFF2-40B4-BE49-F238E27FC236}">
                <a16:creationId xmlns:a16="http://schemas.microsoft.com/office/drawing/2014/main" id="{A2570D7F-1846-56E8-EA09-86E8C5A391E4}"/>
              </a:ext>
            </a:extLst>
          </p:cNvPr>
          <p:cNvSpPr>
            <a:spLocks noGrp="1" noChangeArrowheads="1"/>
          </p:cNvSpPr>
          <p:nvPr>
            <p:ph type="ftr" sz="quarter" idx="4"/>
          </p:nvPr>
        </p:nvSpPr>
        <p:spPr bwMode="auto">
          <a:xfrm>
            <a:off x="0" y="8818563"/>
            <a:ext cx="3027363" cy="463550"/>
          </a:xfrm>
          <a:prstGeom prst="rect">
            <a:avLst/>
          </a:prstGeom>
          <a:noFill/>
          <a:ln w="9525">
            <a:noFill/>
            <a:miter lim="800000"/>
            <a:headEnd/>
            <a:tailEnd/>
          </a:ln>
          <a:effectLst/>
        </p:spPr>
        <p:txBody>
          <a:bodyPr vert="horz" wrap="square" lIns="87938" tIns="43969" rIns="87938" bIns="43969" numCol="1" anchor="b" anchorCtr="0" compatLnSpc="1">
            <a:prstTxWarp prst="textNoShape">
              <a:avLst/>
            </a:prstTxWarp>
          </a:bodyPr>
          <a:lstStyle>
            <a:lvl1pPr defTabSz="879475" eaLnBrk="1" hangingPunct="1">
              <a:defRPr sz="1200">
                <a:latin typeface="Arial Unicode MS" pitchFamily="34" charset="-128"/>
              </a:defRPr>
            </a:lvl1pPr>
          </a:lstStyle>
          <a:p>
            <a:pPr>
              <a:defRPr/>
            </a:pPr>
            <a:endParaRPr lang="en-US"/>
          </a:p>
        </p:txBody>
      </p:sp>
      <p:sp>
        <p:nvSpPr>
          <p:cNvPr id="52231" name="Rectangle 7">
            <a:extLst>
              <a:ext uri="{FF2B5EF4-FFF2-40B4-BE49-F238E27FC236}">
                <a16:creationId xmlns:a16="http://schemas.microsoft.com/office/drawing/2014/main" id="{DB5B0EA0-EAEC-7B79-3786-0CF319D8C6F6}"/>
              </a:ext>
            </a:extLst>
          </p:cNvPr>
          <p:cNvSpPr>
            <a:spLocks noGrp="1" noChangeArrowheads="1"/>
          </p:cNvSpPr>
          <p:nvPr>
            <p:ph type="sldNum" sz="quarter" idx="5"/>
          </p:nvPr>
        </p:nvSpPr>
        <p:spPr bwMode="auto">
          <a:xfrm>
            <a:off x="3956050" y="8818563"/>
            <a:ext cx="3027363" cy="463550"/>
          </a:xfrm>
          <a:prstGeom prst="rect">
            <a:avLst/>
          </a:prstGeom>
          <a:noFill/>
          <a:ln w="9525">
            <a:noFill/>
            <a:miter lim="800000"/>
            <a:headEnd/>
            <a:tailEnd/>
          </a:ln>
          <a:effectLst/>
        </p:spPr>
        <p:txBody>
          <a:bodyPr vert="horz" wrap="square" lIns="87938" tIns="43969" rIns="87938" bIns="43969" numCol="1" anchor="b" anchorCtr="0" compatLnSpc="1">
            <a:prstTxWarp prst="textNoShape">
              <a:avLst/>
            </a:prstTxWarp>
          </a:bodyPr>
          <a:lstStyle>
            <a:lvl1pPr algn="r" defTabSz="879475" eaLnBrk="1" hangingPunct="1">
              <a:defRPr sz="1200">
                <a:latin typeface="Arial Unicode MS" pitchFamily="34" charset="-128"/>
              </a:defRPr>
            </a:lvl1pPr>
          </a:lstStyle>
          <a:p>
            <a:fld id="{267F0DCD-2293-4661-9883-6EF6E3D46A0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1pPr>
    <a:lvl2pPr marL="4572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2pPr>
    <a:lvl3pPr marL="9144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3pPr>
    <a:lvl4pPr marL="13716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4pPr>
    <a:lvl5pPr marL="18288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1A17B747-0C1E-EFDC-431D-60BF08B9E0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DBAA9183-2516-428C-9835-D333A25E7F50}" type="slidenum">
              <a:rPr lang="en-US" altLang="en-US">
                <a:latin typeface="Arial Unicode MS" pitchFamily="34" charset="-128"/>
              </a:rPr>
              <a:pPr/>
              <a:t>1</a:t>
            </a:fld>
            <a:endParaRPr lang="en-US" altLang="en-US">
              <a:latin typeface="Arial Unicode MS" pitchFamily="34" charset="-128"/>
            </a:endParaRPr>
          </a:p>
        </p:txBody>
      </p:sp>
      <p:sp>
        <p:nvSpPr>
          <p:cNvPr id="20483" name="Rectangle 2">
            <a:extLst>
              <a:ext uri="{FF2B5EF4-FFF2-40B4-BE49-F238E27FC236}">
                <a16:creationId xmlns:a16="http://schemas.microsoft.com/office/drawing/2014/main" id="{9E2F55D2-849D-DEFC-9C25-BD61CF94075B}"/>
              </a:ext>
            </a:extLst>
          </p:cNvPr>
          <p:cNvSpPr>
            <a:spLocks noRot="1" noChangeArrowheads="1" noTextEdit="1"/>
          </p:cNvSpPr>
          <p:nvPr>
            <p:ph type="sldImg"/>
          </p:nvPr>
        </p:nvSpPr>
        <p:spPr>
          <a:ln/>
        </p:spPr>
      </p:sp>
      <p:sp>
        <p:nvSpPr>
          <p:cNvPr id="20484" name="Rectangle 3">
            <a:extLst>
              <a:ext uri="{FF2B5EF4-FFF2-40B4-BE49-F238E27FC236}">
                <a16:creationId xmlns:a16="http://schemas.microsoft.com/office/drawing/2014/main" id="{27C6ED13-F76B-9EE7-1928-A37DDAA02C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B05B990A-21CA-C53D-C736-C82AF19BF4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EFF02465-6D28-47AC-B3B1-A9BB84FC3BAD}" type="slidenum">
              <a:rPr lang="en-US" altLang="en-US">
                <a:latin typeface="Arial Unicode MS" pitchFamily="34" charset="-128"/>
              </a:rPr>
              <a:pPr/>
              <a:t>10</a:t>
            </a:fld>
            <a:endParaRPr lang="en-US" altLang="en-US">
              <a:latin typeface="Arial Unicode MS" pitchFamily="34" charset="-128"/>
            </a:endParaRPr>
          </a:p>
        </p:txBody>
      </p:sp>
      <p:sp>
        <p:nvSpPr>
          <p:cNvPr id="29699" name="Rectangle 2">
            <a:extLst>
              <a:ext uri="{FF2B5EF4-FFF2-40B4-BE49-F238E27FC236}">
                <a16:creationId xmlns:a16="http://schemas.microsoft.com/office/drawing/2014/main" id="{20628751-785A-C283-9762-4DEEB3E3678A}"/>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DB3DE864-0312-7E92-E456-1E9025159D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a:t>In general you want to bring your notebook (for notes/questions), your conference binder (that we just talked about) and the program for the meeting. So a small briefcase or tote bag would be useful</a:t>
            </a:r>
          </a:p>
          <a:p>
            <a:pPr>
              <a:buFontTx/>
              <a:buChar char="•"/>
            </a:pPr>
            <a:r>
              <a:rPr lang="en-US" altLang="en-US"/>
              <a:t>If you don not know too many other people who will be attending the meeting, you should bring, or identify in advance, a meeting mentor – someone who can help you meet people, answer questions about content and just be a friend if the need should arise.</a:t>
            </a:r>
          </a:p>
          <a:p>
            <a:pPr>
              <a:buFontTx/>
              <a:buChar char="•"/>
            </a:pPr>
            <a:r>
              <a:rPr lang="en-US" altLang="en-US"/>
              <a:t>You don’t want to be too flashy or too casual – people are always forming impressions of you, so if you want to be treated as a professional, dress professionally – no jeans/t-shirts. Remember that you will be on your feet quite a bit, so wear comfortable shoes. And be sure to check the weather at the conference site before you pack.</a:t>
            </a:r>
          </a:p>
          <a:p>
            <a:pPr>
              <a:buFontTx/>
              <a:buChar char="•"/>
            </a:pPr>
            <a:r>
              <a:rPr lang="en-US" altLang="en-US"/>
              <a:t>Avoid checking your luggage – it is time consuming and it may get lost. Try to pack everything so you can carry it on. If you NEED to check luggage, be sure that any items essential for your presentation – notes, slides, clothing – are carried onto the plane with you – DO NOT pack anything critical in your checked luggage.</a:t>
            </a:r>
          </a:p>
          <a:p>
            <a:pPr>
              <a:buFontTx/>
              <a:buChar char="•"/>
            </a:pPr>
            <a:r>
              <a:rPr lang="en-US" altLang="en-US"/>
              <a:t>Use your breaks and meals wisely, as an opportunity to meet and network with people that you don’t normally get to see, a few outings with your friends are fine, but focus most of your efforts on expanding your network. Try to sit with new people rather than your lab-mates.</a:t>
            </a:r>
          </a:p>
          <a:p>
            <a:endParaRPr lang="en-US" altLang="en-US"/>
          </a:p>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B8E025D-B552-76D5-4486-E8A545F1BE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59B33877-F9D2-4077-BF85-CF34A6F210BA}" type="slidenum">
              <a:rPr lang="en-US" altLang="en-US">
                <a:latin typeface="Arial Unicode MS" pitchFamily="34" charset="-128"/>
              </a:rPr>
              <a:pPr/>
              <a:t>11</a:t>
            </a:fld>
            <a:endParaRPr lang="en-US" altLang="en-US">
              <a:latin typeface="Arial Unicode MS" pitchFamily="34" charset="-128"/>
            </a:endParaRPr>
          </a:p>
        </p:txBody>
      </p:sp>
      <p:sp>
        <p:nvSpPr>
          <p:cNvPr id="30723" name="Rectangle 2">
            <a:extLst>
              <a:ext uri="{FF2B5EF4-FFF2-40B4-BE49-F238E27FC236}">
                <a16:creationId xmlns:a16="http://schemas.microsoft.com/office/drawing/2014/main" id="{8819681F-B5C1-2B45-1ED2-378BB6D7AD1E}"/>
              </a:ext>
            </a:extLst>
          </p:cNvPr>
          <p:cNvSpPr>
            <a:spLocks noRot="1" noChangeArrowheads="1" noTextEdit="1"/>
          </p:cNvSpPr>
          <p:nvPr>
            <p:ph type="sldImg"/>
          </p:nvPr>
        </p:nvSpPr>
        <p:spPr>
          <a:ln/>
        </p:spPr>
      </p:sp>
      <p:sp>
        <p:nvSpPr>
          <p:cNvPr id="30724" name="Rectangle 3">
            <a:extLst>
              <a:ext uri="{FF2B5EF4-FFF2-40B4-BE49-F238E27FC236}">
                <a16:creationId xmlns:a16="http://schemas.microsoft.com/office/drawing/2014/main" id="{8818E981-487F-6FB9-8D39-5CE89C8738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a:t>Stay in touch with your family – not only will it make them feel better, but you will also benefit from the positive support they can provide. Be sure to leave a number where they can reach you in case of an emergency</a:t>
            </a:r>
          </a:p>
          <a:p>
            <a:pPr>
              <a:buFontTx/>
              <a:buChar char="•"/>
            </a:pPr>
            <a:r>
              <a:rPr lang="en-US" altLang="en-US"/>
              <a:t>If there is going to be someone there who is working on an area of interest to you, try and set up an appointment with them beforehand as their schedule may fill up quickly.</a:t>
            </a:r>
          </a:p>
          <a:p>
            <a:pPr>
              <a:buFontTx/>
              <a:buChar char="•"/>
            </a:pPr>
            <a:r>
              <a:rPr lang="en-US" altLang="en-US"/>
              <a:t>There are often electronic message centers at the convention centers where you can leave messages for individuals, also can check to see if there are any messages for you there</a:t>
            </a:r>
          </a:p>
          <a:p>
            <a:pPr>
              <a:buFontTx/>
              <a:buChar char="•"/>
            </a:pPr>
            <a:r>
              <a:rPr lang="en-US" altLang="en-US"/>
              <a:t>You can also contact someone by approaching them at their poster or following their presentation</a:t>
            </a:r>
          </a:p>
          <a:p>
            <a:pPr>
              <a:buFontTx/>
              <a:buChar char="•"/>
            </a:pPr>
            <a:r>
              <a:rPr lang="en-US" altLang="en-US"/>
              <a:t>Some meetings have hospitality rooms – provide a place to meet, relax, enjoy light refreshments, and get information on the local area (tips for cheap places to eat)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0D8F9CD2-6304-3F65-F9B7-E59199F7FC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571B8066-85D0-4513-B41D-8F78C30BB993}" type="slidenum">
              <a:rPr lang="en-US" altLang="en-US">
                <a:latin typeface="Arial Unicode MS" pitchFamily="34" charset="-128"/>
              </a:rPr>
              <a:pPr/>
              <a:t>12</a:t>
            </a:fld>
            <a:endParaRPr lang="en-US" altLang="en-US">
              <a:latin typeface="Arial Unicode MS" pitchFamily="34" charset="-128"/>
            </a:endParaRPr>
          </a:p>
        </p:txBody>
      </p:sp>
      <p:sp>
        <p:nvSpPr>
          <p:cNvPr id="31747" name="Rectangle 2">
            <a:extLst>
              <a:ext uri="{FF2B5EF4-FFF2-40B4-BE49-F238E27FC236}">
                <a16:creationId xmlns:a16="http://schemas.microsoft.com/office/drawing/2014/main" id="{A40D6623-78A1-C2D2-5235-39760A4F494A}"/>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F77B192A-13BB-BC64-7C0F-BDE963C748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a:t>Many reasons for taking notes when you attend a presentation</a:t>
            </a:r>
          </a:p>
          <a:p>
            <a:pPr>
              <a:buFontTx/>
              <a:buChar char="•"/>
            </a:pPr>
            <a:r>
              <a:rPr lang="en-US" altLang="en-US" sz="1000"/>
              <a:t>Helps provide focus for your listening</a:t>
            </a:r>
          </a:p>
          <a:p>
            <a:pPr>
              <a:buFontTx/>
              <a:buChar char="•"/>
            </a:pPr>
            <a:r>
              <a:rPr lang="en-US" altLang="en-US" sz="1000"/>
              <a:t>Provide a record for later reference</a:t>
            </a:r>
          </a:p>
          <a:p>
            <a:pPr>
              <a:buFontTx/>
              <a:buChar char="•"/>
            </a:pPr>
            <a:r>
              <a:rPr lang="en-US" altLang="en-US" sz="1000"/>
              <a:t>The act of writing helps to promote retention – even if you never re-read the notes.</a:t>
            </a:r>
          </a:p>
          <a:p>
            <a:pPr>
              <a:buFontTx/>
              <a:buChar char="•"/>
            </a:pPr>
            <a:r>
              <a:rPr lang="en-US" altLang="en-US" sz="1000"/>
              <a:t>Include information from speakers, audience member’s comments/questions (include their names if known), questions you think of (even if you don’t ask them), and any additional ideas that may come to you during the presentation</a:t>
            </a:r>
          </a:p>
          <a:p>
            <a:endParaRPr lang="en-US" altLang="en-US" sz="1000"/>
          </a:p>
          <a:p>
            <a:r>
              <a:rPr lang="en-US" altLang="en-US" sz="1000"/>
              <a:t>Asking questions</a:t>
            </a:r>
          </a:p>
          <a:p>
            <a:pPr>
              <a:buFontTx/>
              <a:buChar char="•"/>
            </a:pPr>
            <a:r>
              <a:rPr lang="en-US" altLang="en-US" sz="1000"/>
              <a:t>Go for it, it will facilitate your learning, and enable you to teach others about the topic and about yourself</a:t>
            </a:r>
          </a:p>
          <a:p>
            <a:pPr>
              <a:buFontTx/>
              <a:buChar char="•"/>
            </a:pPr>
            <a:r>
              <a:rPr lang="en-US" altLang="en-US" sz="1000"/>
              <a:t>Practice – try to come up with three good questions for the speakers, write these questions down, begin asking. You may start by approaching them after the session, but work your way up to asking the question in public</a:t>
            </a:r>
          </a:p>
          <a:p>
            <a:pPr>
              <a:buFontTx/>
              <a:buChar char="•"/>
            </a:pPr>
            <a:r>
              <a:rPr lang="en-US" altLang="en-US" sz="1000"/>
              <a:t>Interrupt the speaker only for clarification of an issue critical to understanding the rest of the presentation</a:t>
            </a:r>
          </a:p>
          <a:p>
            <a:pPr>
              <a:buFontTx/>
              <a:buChar char="•"/>
            </a:pPr>
            <a:r>
              <a:rPr lang="en-US" altLang="en-US" sz="1000"/>
              <a:t>Be brief and to the point – you are asking a question, not making a speech</a:t>
            </a:r>
          </a:p>
          <a:p>
            <a:pPr>
              <a:buFontTx/>
              <a:buChar char="•"/>
            </a:pPr>
            <a:r>
              <a:rPr lang="en-US" altLang="en-US" sz="1000"/>
              <a:t>The microphones are usually in the aisle, people form lines behind the mike and wait to ask, if you think you’ll want to ask a question, sit near the microphone, may want to bring you written out question up with you (just in case you forget/get frazzled)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88761E08-B06F-640E-3855-32BB31918A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79CF3181-4F63-4E46-8A2A-1AAD72FB7E79}" type="slidenum">
              <a:rPr lang="en-US" altLang="en-US">
                <a:latin typeface="Arial Unicode MS" pitchFamily="34" charset="-128"/>
              </a:rPr>
              <a:pPr/>
              <a:t>13</a:t>
            </a:fld>
            <a:endParaRPr lang="en-US" altLang="en-US">
              <a:latin typeface="Arial Unicode MS" pitchFamily="34" charset="-128"/>
            </a:endParaRPr>
          </a:p>
        </p:txBody>
      </p:sp>
      <p:sp>
        <p:nvSpPr>
          <p:cNvPr id="32771" name="Rectangle 2">
            <a:extLst>
              <a:ext uri="{FF2B5EF4-FFF2-40B4-BE49-F238E27FC236}">
                <a16:creationId xmlns:a16="http://schemas.microsoft.com/office/drawing/2014/main" id="{4F3890D0-C2AB-342F-A8AA-8624483720FB}"/>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D318C0A6-4BFA-BD25-0636-8B530DF706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Poster will probably have a number printed in the program for the meeting, so you can find them at the poster session. The presenter should be wearing a tag to identify they are the presenter. It is entirely appropriate to seek them out, ask them questions and request that they “walk you through their poster”. These presenters will also be a wealth of information about their current graduate program and their mentor – they can give you info from a student perspective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D62A79E-3935-E0BE-7512-02BA2381E2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79B63130-0320-4C7E-9A09-4FE7CD24E159}" type="slidenum">
              <a:rPr lang="en-US" altLang="en-US">
                <a:latin typeface="Arial Unicode MS" pitchFamily="34" charset="-128"/>
              </a:rPr>
              <a:pPr/>
              <a:t>14</a:t>
            </a:fld>
            <a:endParaRPr lang="en-US" altLang="en-US">
              <a:latin typeface="Arial Unicode MS" pitchFamily="34" charset="-128"/>
            </a:endParaRPr>
          </a:p>
        </p:txBody>
      </p:sp>
      <p:sp>
        <p:nvSpPr>
          <p:cNvPr id="33795" name="Rectangle 2">
            <a:extLst>
              <a:ext uri="{FF2B5EF4-FFF2-40B4-BE49-F238E27FC236}">
                <a16:creationId xmlns:a16="http://schemas.microsoft.com/office/drawing/2014/main" id="{0A655FA8-0D39-450C-67A1-768D980E7AEF}"/>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9EDDCF38-9BAC-5D26-26B4-D5A52C614F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Concerns that have been expressed – being taken seriously and the possibility of harassment.</a:t>
            </a:r>
          </a:p>
          <a:p>
            <a:pPr>
              <a:buFontTx/>
              <a:buChar char="•"/>
            </a:pPr>
            <a:r>
              <a:rPr lang="en-US" altLang="en-US"/>
              <a:t>Being taken seriously – encourage others to take you seriously by taking yourself seriously and don’t hesitate to be assertive</a:t>
            </a:r>
          </a:p>
          <a:p>
            <a:pPr>
              <a:buFontTx/>
              <a:buChar char="•"/>
            </a:pPr>
            <a:r>
              <a:rPr lang="en-US" altLang="en-US"/>
              <a:t>Ask your mentor to introduce you to people that you think you might have trouble meeting on your own, can also ask them to not take over your presentation if you’ve noticed them taking too active a role in your presentations – walking people through your poster, answering questions</a:t>
            </a:r>
          </a:p>
          <a:p>
            <a:pPr>
              <a:buFontTx/>
              <a:buChar char="•"/>
            </a:pPr>
            <a:r>
              <a:rPr lang="en-US" altLang="en-US"/>
              <a:t>Avoiding harassment – Stay in public, involve another person in a meeting if you feel uncomfortable about meeting one-on-one, pay your own way, make your own arrangements for travel locally (to and from restaurant), meet for coffee, breakfast or lunch they have a shorter duration and a pre-defined ending. </a:t>
            </a:r>
          </a:p>
          <a:p>
            <a:pPr>
              <a:buFontTx/>
              <a:buChar char="•"/>
            </a:pPr>
            <a:r>
              <a:rPr lang="en-US" altLang="en-US"/>
              <a:t>Trust you instincts – if it doesn’t feel right, it probably isn’t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94AC3FB-7EBB-7D16-5521-1569BCE71153}"/>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1E0D9B94-9910-9EAC-621F-A0D0CEB405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4820" name="Slide Number Placeholder 3">
            <a:extLst>
              <a:ext uri="{FF2B5EF4-FFF2-40B4-BE49-F238E27FC236}">
                <a16:creationId xmlns:a16="http://schemas.microsoft.com/office/drawing/2014/main" id="{3C1DD7B7-2FB3-9A4C-0CDC-892BC092F62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1F082947-51F0-429D-A03E-305277946805}" type="slidenum">
              <a:rPr lang="en-US" altLang="en-US">
                <a:latin typeface="Arial Unicode MS" pitchFamily="34" charset="-128"/>
              </a:rPr>
              <a:pPr/>
              <a:t>15</a:t>
            </a:fld>
            <a:endParaRPr lang="en-US" altLang="en-US">
              <a:latin typeface="Arial Unicode MS"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2219700E-2DB0-B617-470C-5C315DE84D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DABB791C-995D-470A-8297-C67E8F54768B}" type="slidenum">
              <a:rPr lang="en-US" altLang="en-US">
                <a:latin typeface="Arial Unicode MS" pitchFamily="34" charset="-128"/>
              </a:rPr>
              <a:pPr/>
              <a:t>16</a:t>
            </a:fld>
            <a:endParaRPr lang="en-US" altLang="en-US">
              <a:latin typeface="Arial Unicode MS" pitchFamily="34" charset="-128"/>
            </a:endParaRPr>
          </a:p>
        </p:txBody>
      </p:sp>
      <p:sp>
        <p:nvSpPr>
          <p:cNvPr id="35843" name="Rectangle 2">
            <a:extLst>
              <a:ext uri="{FF2B5EF4-FFF2-40B4-BE49-F238E27FC236}">
                <a16:creationId xmlns:a16="http://schemas.microsoft.com/office/drawing/2014/main" id="{8F8625DC-0504-3C5F-5F6E-F4F8FECA554F}"/>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CF2DDBF2-5F0F-16FA-8F00-8D6EFBAF41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F1A0F8C7-8527-1019-0B70-85FE591653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E89E7E44-0CA7-4DBF-A7F6-78379247C905}" type="slidenum">
              <a:rPr lang="en-US" altLang="en-US">
                <a:latin typeface="Arial Unicode MS" pitchFamily="34" charset="-128"/>
              </a:rPr>
              <a:pPr/>
              <a:t>2</a:t>
            </a:fld>
            <a:endParaRPr lang="en-US" altLang="en-US">
              <a:latin typeface="Arial Unicode MS" pitchFamily="34" charset="-128"/>
            </a:endParaRPr>
          </a:p>
        </p:txBody>
      </p:sp>
      <p:sp>
        <p:nvSpPr>
          <p:cNvPr id="21507" name="Rectangle 2">
            <a:extLst>
              <a:ext uri="{FF2B5EF4-FFF2-40B4-BE49-F238E27FC236}">
                <a16:creationId xmlns:a16="http://schemas.microsoft.com/office/drawing/2014/main" id="{9DEDAD28-1D4E-E9F4-4559-40FC97ED57EA}"/>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98D474B6-1062-5DD1-1038-DD6E756325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link takes you to the Manuals and Handouts section of the Survival Skills and Ethics Program website. The Attending Professional Meetings Successfully manual was prepared by Beth A. Fischer and Michael J. Zigmond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22E46883-8795-2555-2291-5E20432C3D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2E10BEB0-E6EA-4E5C-A716-1D9F470C0193}" type="slidenum">
              <a:rPr lang="en-US" altLang="en-US">
                <a:latin typeface="Arial Unicode MS" pitchFamily="34" charset="-128"/>
              </a:rPr>
              <a:pPr/>
              <a:t>3</a:t>
            </a:fld>
            <a:endParaRPr lang="en-US" altLang="en-US">
              <a:latin typeface="Arial Unicode MS" pitchFamily="34" charset="-128"/>
            </a:endParaRPr>
          </a:p>
        </p:txBody>
      </p:sp>
      <p:sp>
        <p:nvSpPr>
          <p:cNvPr id="22531" name="Rectangle 2">
            <a:extLst>
              <a:ext uri="{FF2B5EF4-FFF2-40B4-BE49-F238E27FC236}">
                <a16:creationId xmlns:a16="http://schemas.microsoft.com/office/drawing/2014/main" id="{0EE23E53-6BD8-DEF8-9800-0E1851625779}"/>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434419CC-0888-22D8-4545-7530A7111D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professional meeting is a gathering of individuals with related professional interests. For example a scientific conference where scientists get together to share information with each other on their research and changes in technology. These meetings are sponsored by scientific organizations/entities such as the Society for Neuroscience, SACNAS, and Annual Biomedical Research Conference for Minority Students. People come from all over the country and even around the world to attend them; these events range from highly focused meetings of a few dozen participants to broader meetings of several hundred or several thousand people.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DF7FD709-2D5B-5F75-2100-48F7EE655FBA}"/>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0F4A891B-CC78-4698-57A3-3F3CFE94D8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6" name="Slide Number Placeholder 3">
            <a:extLst>
              <a:ext uri="{FF2B5EF4-FFF2-40B4-BE49-F238E27FC236}">
                <a16:creationId xmlns:a16="http://schemas.microsoft.com/office/drawing/2014/main" id="{F2B953B0-1CBC-B1A7-E8DD-CA70497D19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5D23E5E5-30C2-460A-944C-F907016A4DA7}" type="slidenum">
              <a:rPr lang="en-US" altLang="en-US">
                <a:latin typeface="Arial Unicode MS" pitchFamily="34" charset="-128"/>
              </a:rPr>
              <a:pPr/>
              <a:t>4</a:t>
            </a:fld>
            <a:endParaRPr lang="en-US" altLang="en-US">
              <a:latin typeface="Arial Unicode MS"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9F27CBA1-E24B-52EA-E726-2A8E4E5648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B36E1BD2-AA72-4772-B198-44E1B9980BE5}" type="slidenum">
              <a:rPr lang="en-US" altLang="en-US">
                <a:latin typeface="Arial Unicode MS" pitchFamily="34" charset="-128"/>
              </a:rPr>
              <a:pPr/>
              <a:t>5</a:t>
            </a:fld>
            <a:endParaRPr lang="en-US" altLang="en-US">
              <a:latin typeface="Arial Unicode MS" pitchFamily="34" charset="-128"/>
            </a:endParaRPr>
          </a:p>
        </p:txBody>
      </p:sp>
      <p:sp>
        <p:nvSpPr>
          <p:cNvPr id="24579" name="Rectangle 2">
            <a:extLst>
              <a:ext uri="{FF2B5EF4-FFF2-40B4-BE49-F238E27FC236}">
                <a16:creationId xmlns:a16="http://schemas.microsoft.com/office/drawing/2014/main" id="{1DBD48C9-B7C2-549A-38E3-39E6A3D41445}"/>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A6DFAAB5-8FC0-09CF-8DB9-9AF2B749FF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ltLang="en-US"/>
              <a:t>Lectures – internationally renowned individuals may be invited to provide lectures, lots of people may attend these events, so get there early</a:t>
            </a:r>
          </a:p>
          <a:p>
            <a:pPr>
              <a:buFontTx/>
              <a:buChar char="•"/>
            </a:pPr>
            <a:r>
              <a:rPr lang="en-US" altLang="en-US"/>
              <a:t>Symposia – these consist of several speakers talking on a specific topic, they are usually carefully selected to focus on issues of broad interest within the field and include as speakers both established investigators and rising stars</a:t>
            </a:r>
          </a:p>
          <a:p>
            <a:pPr>
              <a:buFontTx/>
              <a:buChar char="•"/>
            </a:pPr>
            <a:r>
              <a:rPr lang="en-US" altLang="en-US"/>
              <a:t>Voluntary presentations – participants have the option of signing-up to make a presentation at the meeting, usually require a brief abstract be submitted by a deadline – a brief 10-15 minute oral presentation or a poster presentation, meetings may differ on what the “norm” may be more oral or more poster presentations</a:t>
            </a:r>
          </a:p>
          <a:p>
            <a:pPr>
              <a:buFontTx/>
              <a:buChar char="•"/>
            </a:pPr>
            <a:r>
              <a:rPr lang="en-US" altLang="en-US"/>
              <a:t>Roundtables (discussion)/Social events/Dinners – professional meetings hold special events designed to provide an opportunity for interactions on a somewhat smaller scale. These are listed in the program for the meeting and are often open to all meeting attendees, on a first-com first served basis. These provide an opportunity to discuss areas of mutual interest and network with like-minded individuals. Usually designed with junior investigators in mind – leaders in the field are invited specifically to promote networking with junior scientists</a:t>
            </a:r>
          </a:p>
          <a:p>
            <a:pPr>
              <a:buFontTx/>
              <a:buChar char="•"/>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36186411-21D1-59A5-98F3-6F2F235A25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CF88D1B9-CF24-455B-9239-7EA23028D074}" type="slidenum">
              <a:rPr lang="en-US" altLang="en-US">
                <a:latin typeface="Arial Unicode MS" pitchFamily="34" charset="-128"/>
              </a:rPr>
              <a:pPr/>
              <a:t>6</a:t>
            </a:fld>
            <a:endParaRPr lang="en-US" altLang="en-US">
              <a:latin typeface="Arial Unicode MS" pitchFamily="34" charset="-128"/>
            </a:endParaRPr>
          </a:p>
        </p:txBody>
      </p:sp>
      <p:sp>
        <p:nvSpPr>
          <p:cNvPr id="25603" name="Rectangle 2">
            <a:extLst>
              <a:ext uri="{FF2B5EF4-FFF2-40B4-BE49-F238E27FC236}">
                <a16:creationId xmlns:a16="http://schemas.microsoft.com/office/drawing/2014/main" id="{C2BAD0C2-5216-D440-4ED8-A9EC93C05CEA}"/>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9BD17443-D6CF-2E37-0D45-1417AE961B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buFontTx/>
              <a:buChar char="•"/>
            </a:pPr>
            <a:r>
              <a:rPr lang="en-US" altLang="en-US" sz="1000"/>
              <a:t>Exhibits – can be made up of dozens or even hundreds of booths you might want to bring a bag with you b/c literature, product samples, and small gifts are likely to be available. Those represented may be</a:t>
            </a:r>
          </a:p>
          <a:p>
            <a:pPr lvl="1">
              <a:lnSpc>
                <a:spcPct val="90000"/>
              </a:lnSpc>
              <a:buFontTx/>
              <a:buChar char="•"/>
            </a:pPr>
            <a:r>
              <a:rPr lang="en-US" altLang="en-US" sz="1000"/>
              <a:t>Funding agencies – learn about funding opportunities for research and training and to meet and talk with program officers</a:t>
            </a:r>
          </a:p>
          <a:p>
            <a:pPr lvl="1">
              <a:lnSpc>
                <a:spcPct val="90000"/>
              </a:lnSpc>
              <a:buFontTx/>
              <a:buChar char="•"/>
            </a:pPr>
            <a:r>
              <a:rPr lang="en-US" altLang="en-US" sz="1000"/>
              <a:t>Equipment manufacturers - can learn about some of the newest products for your research, talk to sales and service representatives, arrange for discounts of equipment and supplies</a:t>
            </a:r>
          </a:p>
          <a:p>
            <a:pPr lvl="1">
              <a:lnSpc>
                <a:spcPct val="90000"/>
              </a:lnSpc>
              <a:buFontTx/>
              <a:buChar char="•"/>
            </a:pPr>
            <a:r>
              <a:rPr lang="en-US" altLang="en-US" sz="1000"/>
              <a:t>Publishers - enable you to browse through new and relevant titles (books, journals, and electronic media), often available for purchase at a discount</a:t>
            </a:r>
          </a:p>
          <a:p>
            <a:pPr lvl="1">
              <a:lnSpc>
                <a:spcPct val="90000"/>
              </a:lnSpc>
              <a:buFontTx/>
              <a:buChar char="•"/>
            </a:pPr>
            <a:r>
              <a:rPr lang="en-US" altLang="en-US" sz="1000"/>
              <a:t>Placement services – large conferences may have there, your materials may need to be submitted to the service in advance of the meeting and staff members will set up interviews at the request of either the employer or applicant; if you are looking for a new position, may want to see what sort of positions have been posted in the past, may be a good opportunity to get a lot of experience interviewing in a short period of time</a:t>
            </a:r>
          </a:p>
          <a:p>
            <a:pPr lvl="1">
              <a:lnSpc>
                <a:spcPct val="90000"/>
              </a:lnSpc>
              <a:buFontTx/>
              <a:buChar char="•"/>
            </a:pPr>
            <a:r>
              <a:rPr lang="en-US" altLang="en-US" sz="1000"/>
              <a:t>Bulletin board – place where information can be posted, these notices include job openings, announcement of future meetings and requests for rides home</a:t>
            </a:r>
          </a:p>
          <a:p>
            <a:pPr lvl="1">
              <a:lnSpc>
                <a:spcPct val="90000"/>
              </a:lnSpc>
              <a:buFontTx/>
              <a:buChar char="•"/>
            </a:pPr>
            <a:r>
              <a:rPr lang="en-US" altLang="en-US" sz="1000"/>
              <a:t>Graduate schools/Societies – As I said earlier, these school and societies may have booths with information available as well as participants/members to talk to about their experiences in the organization</a:t>
            </a:r>
          </a:p>
          <a:p>
            <a:pPr>
              <a:lnSpc>
                <a:spcPct val="90000"/>
              </a:lnSpc>
              <a:buFontTx/>
              <a:buChar char="•"/>
            </a:pPr>
            <a:r>
              <a:rPr lang="en-US" altLang="en-US" sz="1000"/>
              <a:t>Educational workshops – training sessions that provide an opportunity to learn new techniques or to review an important field of investigation from prominent researchers (scheduled before, during or after in the same location)</a:t>
            </a:r>
          </a:p>
          <a:p>
            <a:pPr>
              <a:lnSpc>
                <a:spcPct val="90000"/>
              </a:lnSpc>
              <a:buFontTx/>
              <a:buChar char="•"/>
            </a:pPr>
            <a:r>
              <a:rPr lang="en-US" altLang="en-US" sz="1000"/>
              <a:t>Satellite meetings – smaller more focused conferences often are held either immediately prior to or following a large professional meeting and in the same general location. May be free or require a fee, check program for info and to see if advanced registration is required</a:t>
            </a:r>
          </a:p>
          <a:p>
            <a:pPr>
              <a:lnSpc>
                <a:spcPct val="90000"/>
              </a:lnSpc>
            </a:pPr>
            <a:endParaRPr lang="en-US" altLang="en-US"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DD303A9-A11F-AD09-1CCF-FD69CCD1BE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6778D51A-DAA8-41CF-BFCE-644542D7E225}" type="slidenum">
              <a:rPr lang="en-US" altLang="en-US">
                <a:latin typeface="Arial Unicode MS" pitchFamily="34" charset="-128"/>
              </a:rPr>
              <a:pPr/>
              <a:t>7</a:t>
            </a:fld>
            <a:endParaRPr lang="en-US" altLang="en-US">
              <a:latin typeface="Arial Unicode MS" pitchFamily="34" charset="-128"/>
            </a:endParaRPr>
          </a:p>
        </p:txBody>
      </p:sp>
      <p:sp>
        <p:nvSpPr>
          <p:cNvPr id="26627" name="Rectangle 2">
            <a:extLst>
              <a:ext uri="{FF2B5EF4-FFF2-40B4-BE49-F238E27FC236}">
                <a16:creationId xmlns:a16="http://schemas.microsoft.com/office/drawing/2014/main" id="{09401D28-E9A2-3109-A378-1916D3719093}"/>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E0A2621E-BC8B-68A0-9910-A10204F602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800"/>
              <a:t>Preparation is the key to getting the most out of the meeting!!</a:t>
            </a:r>
          </a:p>
          <a:p>
            <a:pPr>
              <a:lnSpc>
                <a:spcPct val="80000"/>
              </a:lnSpc>
              <a:buFontTx/>
              <a:buChar char="•"/>
            </a:pPr>
            <a:r>
              <a:rPr lang="en-US" altLang="en-US" sz="800"/>
              <a:t>Register for the meeting – be sure to register in advance – it is often cheaper, provides you with the books of abstracts and program for the meeting in advance of the event and it may save you time (not waiting in registration line)</a:t>
            </a:r>
          </a:p>
          <a:p>
            <a:pPr>
              <a:lnSpc>
                <a:spcPct val="80000"/>
              </a:lnSpc>
              <a:buFontTx/>
              <a:buChar char="•"/>
            </a:pPr>
            <a:r>
              <a:rPr lang="en-US" altLang="en-US" sz="800"/>
              <a:t>Travel arrangements – if the meeting is large, flights and hotel rooms will fill quickly so make arrangements early. May end up costing you extra money and require that you travel at inconvenient times and/or spend time traveling between a distant hotel and the meeting site. NOTE: Cost must take second place to safety. Check the location of any hotel you are considering and make sure you can get to and from that site without undue risk. Also consider distance (to avoid long travel time to and from meeting) – a closer hotel allows you to take breaks more easily. May consider having a roommate to decrease the cost of lodging (check with colleagues at you institution of try to find someone online, some meetings have a service for students)</a:t>
            </a:r>
          </a:p>
          <a:p>
            <a:pPr>
              <a:lnSpc>
                <a:spcPct val="80000"/>
              </a:lnSpc>
              <a:buFontTx/>
              <a:buChar char="•"/>
            </a:pPr>
            <a:r>
              <a:rPr lang="en-US" altLang="en-US" sz="800"/>
              <a:t>Review – 2-3 weeks before the meeting go over the program. Chose those aspects of the program that are most interesting or important to you. Consider getting into a group to divide up the task of searching and to share in the discussion, this way you can identify key presentations and prepare questions to ask the authors. Discussions w/ people who are also going so you can divide up the posters and sessions you want to attend, plan to regroup after the meeting and debrief each other about the various sessions. Good for efficiency of time and energy</a:t>
            </a:r>
          </a:p>
          <a:p>
            <a:pPr>
              <a:lnSpc>
                <a:spcPct val="80000"/>
              </a:lnSpc>
              <a:buFontTx/>
              <a:buChar char="•"/>
            </a:pPr>
            <a:r>
              <a:rPr lang="en-US" altLang="en-US" sz="800"/>
              <a:t>Plan – Need to not only plan in advance, but plan not to do too much. Remember that you may need time to get from one session to another, and budget time for relaxation and exercise. Posters – visit those that are most interesting to you first, attending posters can be tiring b/c they may be spread over a large area, the crowd can be very large and the poster hall can be very noisy. Plan to attend 5-10 posters in a poster session, if you still have time/energy – see a few more. Oral – attend only those of interest, walking in and out of the room between talks is expected, try to seat yourself near an exit if you will be leaving before the end of the session</a:t>
            </a:r>
          </a:p>
          <a:p>
            <a:pPr>
              <a:lnSpc>
                <a:spcPct val="80000"/>
              </a:lnSpc>
              <a:buFontTx/>
              <a:buChar char="•"/>
            </a:pPr>
            <a:r>
              <a:rPr lang="en-US" altLang="en-US" sz="800"/>
              <a:t>Prepare to network – Network consists of the individuals that you know – colleagues, personal friends, family members, and casual acquaintances. Very Valuable!! Stats indicate that more than 75% of professional jobs are obtained through network connections, rather than through ads or employment services. This is a great benefit of attending a meeting – can make new connections on the shuttle bus, waiting in line. Can facilitate your networking in advance of your arrival – the program and abstracts will provide you with an idea of who will be attending the meeting, if there is someone relevant to your work that you would like to talk to , contact them prior to the meeting, explain your interest, and ask whether it would be possible to get together (can email to ask). Best to plan these in advance, b/c by the time they get to the meeting, the person’s schedule may already be filled. Use your current network to assist you by introducing you to people at the meeting</a:t>
            </a:r>
          </a:p>
          <a:p>
            <a:pPr>
              <a:lnSpc>
                <a:spcPct val="80000"/>
              </a:lnSpc>
              <a:buFontTx/>
              <a:buChar char="•"/>
            </a:pPr>
            <a:r>
              <a:rPr lang="en-US" altLang="en-US" sz="800"/>
              <a:t>Assemble a conference binder – a thin, three ring binder containing your materials – divide the binder into sections, one per day of attendance – in each section include you schedule for the day and photocopies of the abstracts for the posters or talk you plan to attend and your lists of questions relevant to those presentations</a:t>
            </a:r>
          </a:p>
          <a:p>
            <a:pPr>
              <a:lnSpc>
                <a:spcPct val="80000"/>
              </a:lnSpc>
              <a:buFontTx/>
              <a:buChar char="•"/>
            </a:pPr>
            <a:r>
              <a:rPr lang="en-US" altLang="en-US" sz="800"/>
              <a:t>Make and practice your poster or presentation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21EDC47-9C4A-F2BC-A727-144A37736873}"/>
              </a:ext>
            </a:extLst>
          </p:cNvPr>
          <p:cNvSpPr>
            <a:spLocks noGrp="1" noRot="1" noChangeAspect="1" noTextEdit="1"/>
          </p:cNvSpPr>
          <p:nvPr>
            <p:ph type="sldImg"/>
          </p:nvPr>
        </p:nvSpPr>
        <p:spPr>
          <a:ln/>
        </p:spPr>
      </p:sp>
      <p:sp>
        <p:nvSpPr>
          <p:cNvPr id="27651" name="Notes Placeholder 2">
            <a:extLst>
              <a:ext uri="{FF2B5EF4-FFF2-40B4-BE49-F238E27FC236}">
                <a16:creationId xmlns:a16="http://schemas.microsoft.com/office/drawing/2014/main" id="{6DD771D3-44F9-A029-E490-E6FD4E33A7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7652" name="Slide Number Placeholder 3">
            <a:extLst>
              <a:ext uri="{FF2B5EF4-FFF2-40B4-BE49-F238E27FC236}">
                <a16:creationId xmlns:a16="http://schemas.microsoft.com/office/drawing/2014/main" id="{E6E2E8E5-0CCD-8EBB-9FC6-2610D279B7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CD6886E2-A870-431E-B57B-03D543CFBE89}" type="slidenum">
              <a:rPr lang="en-US" altLang="en-US">
                <a:latin typeface="Arial Unicode MS" pitchFamily="34" charset="-128"/>
              </a:rPr>
              <a:pPr/>
              <a:t>8</a:t>
            </a:fld>
            <a:endParaRPr lang="en-US" altLang="en-US">
              <a:latin typeface="Arial Unicode MS"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BDB0661-9F0F-BBDA-820F-5E9050CFCF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475">
              <a:defRPr>
                <a:solidFill>
                  <a:schemeClr val="tx1"/>
                </a:solidFill>
                <a:latin typeface="Arial" panose="020B0604020202020204" pitchFamily="34" charset="0"/>
              </a:defRPr>
            </a:lvl1pPr>
            <a:lvl2pPr marL="742950" indent="-285750" defTabSz="879475">
              <a:defRPr>
                <a:solidFill>
                  <a:schemeClr val="tx1"/>
                </a:solidFill>
                <a:latin typeface="Arial" panose="020B0604020202020204" pitchFamily="34" charset="0"/>
              </a:defRPr>
            </a:lvl2pPr>
            <a:lvl3pPr marL="1143000" indent="-228600" defTabSz="879475">
              <a:defRPr>
                <a:solidFill>
                  <a:schemeClr val="tx1"/>
                </a:solidFill>
                <a:latin typeface="Arial" panose="020B0604020202020204" pitchFamily="34" charset="0"/>
              </a:defRPr>
            </a:lvl3pPr>
            <a:lvl4pPr marL="1600200" indent="-228600" defTabSz="879475">
              <a:defRPr>
                <a:solidFill>
                  <a:schemeClr val="tx1"/>
                </a:solidFill>
                <a:latin typeface="Arial" panose="020B0604020202020204" pitchFamily="34" charset="0"/>
              </a:defRPr>
            </a:lvl4pPr>
            <a:lvl5pPr marL="2057400" indent="-228600" defTabSz="879475">
              <a:defRPr>
                <a:solidFill>
                  <a:schemeClr val="tx1"/>
                </a:solidFill>
                <a:latin typeface="Arial" panose="020B0604020202020204" pitchFamily="34" charset="0"/>
              </a:defRPr>
            </a:lvl5pPr>
            <a:lvl6pPr marL="2514600" indent="-228600" defTabSz="879475" eaLnBrk="0" fontAlgn="base" hangingPunct="0">
              <a:spcBef>
                <a:spcPct val="0"/>
              </a:spcBef>
              <a:spcAft>
                <a:spcPct val="0"/>
              </a:spcAft>
              <a:defRPr>
                <a:solidFill>
                  <a:schemeClr val="tx1"/>
                </a:solidFill>
                <a:latin typeface="Arial" panose="020B0604020202020204" pitchFamily="34" charset="0"/>
              </a:defRPr>
            </a:lvl6pPr>
            <a:lvl7pPr marL="2971800" indent="-228600" defTabSz="879475" eaLnBrk="0" fontAlgn="base" hangingPunct="0">
              <a:spcBef>
                <a:spcPct val="0"/>
              </a:spcBef>
              <a:spcAft>
                <a:spcPct val="0"/>
              </a:spcAft>
              <a:defRPr>
                <a:solidFill>
                  <a:schemeClr val="tx1"/>
                </a:solidFill>
                <a:latin typeface="Arial" panose="020B0604020202020204" pitchFamily="34" charset="0"/>
              </a:defRPr>
            </a:lvl7pPr>
            <a:lvl8pPr marL="3429000" indent="-228600" defTabSz="879475" eaLnBrk="0" fontAlgn="base" hangingPunct="0">
              <a:spcBef>
                <a:spcPct val="0"/>
              </a:spcBef>
              <a:spcAft>
                <a:spcPct val="0"/>
              </a:spcAft>
              <a:defRPr>
                <a:solidFill>
                  <a:schemeClr val="tx1"/>
                </a:solidFill>
                <a:latin typeface="Arial" panose="020B0604020202020204" pitchFamily="34" charset="0"/>
              </a:defRPr>
            </a:lvl8pPr>
            <a:lvl9pPr marL="3886200" indent="-228600" defTabSz="879475" eaLnBrk="0" fontAlgn="base" hangingPunct="0">
              <a:spcBef>
                <a:spcPct val="0"/>
              </a:spcBef>
              <a:spcAft>
                <a:spcPct val="0"/>
              </a:spcAft>
              <a:defRPr>
                <a:solidFill>
                  <a:schemeClr val="tx1"/>
                </a:solidFill>
                <a:latin typeface="Arial" panose="020B0604020202020204" pitchFamily="34" charset="0"/>
              </a:defRPr>
            </a:lvl9pPr>
          </a:lstStyle>
          <a:p>
            <a:fld id="{02572FA0-52D0-45AF-927B-BF15EC9AAD10}" type="slidenum">
              <a:rPr lang="en-US" altLang="en-US">
                <a:latin typeface="Arial Unicode MS" pitchFamily="34" charset="-128"/>
              </a:rPr>
              <a:pPr/>
              <a:t>9</a:t>
            </a:fld>
            <a:endParaRPr lang="en-US" altLang="en-US">
              <a:latin typeface="Arial Unicode MS" pitchFamily="34" charset="-128"/>
            </a:endParaRPr>
          </a:p>
        </p:txBody>
      </p:sp>
      <p:sp>
        <p:nvSpPr>
          <p:cNvPr id="28675" name="Rectangle 2">
            <a:extLst>
              <a:ext uri="{FF2B5EF4-FFF2-40B4-BE49-F238E27FC236}">
                <a16:creationId xmlns:a16="http://schemas.microsoft.com/office/drawing/2014/main" id="{9E5E1F6E-743F-2652-5A33-4DBEE9B599E3}"/>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49B3BE03-1281-4D33-D5E4-B8C99D8F68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No matter what you will making a presentation at the meeting – the presentation of yourself, someone is bound to ask, “what do you do?” and you should be prepared b/c that person could be very beneficial to you. So develop an answer to that question – two minutes is a good first answer to tell them who you are, where you are from and what it is you do. If they want to know more, they will ask..</a:t>
            </a:r>
          </a:p>
          <a:p>
            <a:r>
              <a:rPr lang="en-US" altLang="en-US"/>
              <a:t>So be prepared to answer follow up questions such as…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F6DEED00-A3B4-60A7-8995-81EE27221A81}"/>
              </a:ext>
            </a:extLst>
          </p:cNvPr>
          <p:cNvGrpSpPr>
            <a:grpSpLocks/>
          </p:cNvGrpSpPr>
          <p:nvPr/>
        </p:nvGrpSpPr>
        <p:grpSpPr bwMode="auto">
          <a:xfrm>
            <a:off x="0" y="0"/>
            <a:ext cx="9144000" cy="6856413"/>
            <a:chOff x="0" y="0"/>
            <a:chExt cx="5760" cy="4319"/>
          </a:xfrm>
        </p:grpSpPr>
        <p:sp>
          <p:nvSpPr>
            <p:cNvPr id="3" name="Freeform 3">
              <a:extLst>
                <a:ext uri="{FF2B5EF4-FFF2-40B4-BE49-F238E27FC236}">
                  <a16:creationId xmlns:a16="http://schemas.microsoft.com/office/drawing/2014/main" id="{B2815DAE-627F-E0A6-B4B5-8503B28CD6D3}"/>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4" name="Freeform 4">
              <a:extLst>
                <a:ext uri="{FF2B5EF4-FFF2-40B4-BE49-F238E27FC236}">
                  <a16:creationId xmlns:a16="http://schemas.microsoft.com/office/drawing/2014/main" id="{F1F8EC7F-FEFD-ED5C-50BA-E3033121F346}"/>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5" name="Freeform 5">
              <a:extLst>
                <a:ext uri="{FF2B5EF4-FFF2-40B4-BE49-F238E27FC236}">
                  <a16:creationId xmlns:a16="http://schemas.microsoft.com/office/drawing/2014/main" id="{027D57AC-7C75-8AF3-C6E5-9C2A5955EC0D}"/>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6" name="Freeform 6">
              <a:extLst>
                <a:ext uri="{FF2B5EF4-FFF2-40B4-BE49-F238E27FC236}">
                  <a16:creationId xmlns:a16="http://schemas.microsoft.com/office/drawing/2014/main" id="{0FFE208D-EDE9-D6BC-4B5C-C60B003320AA}"/>
                </a:ext>
              </a:extLst>
            </p:cNvPr>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7">
              <a:extLst>
                <a:ext uri="{FF2B5EF4-FFF2-40B4-BE49-F238E27FC236}">
                  <a16:creationId xmlns:a16="http://schemas.microsoft.com/office/drawing/2014/main" id="{0077A81E-CACC-FAAE-B3D1-D94D69530C2A}"/>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8" name="Freeform 8">
              <a:extLst>
                <a:ext uri="{FF2B5EF4-FFF2-40B4-BE49-F238E27FC236}">
                  <a16:creationId xmlns:a16="http://schemas.microsoft.com/office/drawing/2014/main" id="{2D60425E-03D5-5870-5056-6436E5300966}"/>
                </a:ext>
              </a:extLst>
            </p:cNvPr>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9">
              <a:extLst>
                <a:ext uri="{FF2B5EF4-FFF2-40B4-BE49-F238E27FC236}">
                  <a16:creationId xmlns:a16="http://schemas.microsoft.com/office/drawing/2014/main" id="{76BE172E-7EA4-3DA9-FC2C-753B8FD82DB0}"/>
                </a:ext>
              </a:extLst>
            </p:cNvPr>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0">
              <a:extLst>
                <a:ext uri="{FF2B5EF4-FFF2-40B4-BE49-F238E27FC236}">
                  <a16:creationId xmlns:a16="http://schemas.microsoft.com/office/drawing/2014/main" id="{C47B9302-83D8-3206-BFB4-231CE0C2F966}"/>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1" name="Freeform 11">
              <a:extLst>
                <a:ext uri="{FF2B5EF4-FFF2-40B4-BE49-F238E27FC236}">
                  <a16:creationId xmlns:a16="http://schemas.microsoft.com/office/drawing/2014/main" id="{6724AE9A-270E-067C-4B43-D47BFE1ABB18}"/>
                </a:ext>
              </a:extLst>
            </p:cNvPr>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2">
              <a:extLst>
                <a:ext uri="{FF2B5EF4-FFF2-40B4-BE49-F238E27FC236}">
                  <a16:creationId xmlns:a16="http://schemas.microsoft.com/office/drawing/2014/main" id="{F63D8567-A8EC-DEB1-F779-5B004BBBBFEE}"/>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3" name="Freeform 13">
              <a:extLst>
                <a:ext uri="{FF2B5EF4-FFF2-40B4-BE49-F238E27FC236}">
                  <a16:creationId xmlns:a16="http://schemas.microsoft.com/office/drawing/2014/main" id="{C16499B5-B59E-59CE-824E-DFBB5D7F1BC7}"/>
                </a:ext>
              </a:extLst>
            </p:cNvPr>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a:extLst>
                <a:ext uri="{FF2B5EF4-FFF2-40B4-BE49-F238E27FC236}">
                  <a16:creationId xmlns:a16="http://schemas.microsoft.com/office/drawing/2014/main" id="{6E01A835-E377-9939-8078-3B1FBBF3E5CC}"/>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5" name="Freeform 15">
              <a:extLst>
                <a:ext uri="{FF2B5EF4-FFF2-40B4-BE49-F238E27FC236}">
                  <a16:creationId xmlns:a16="http://schemas.microsoft.com/office/drawing/2014/main" id="{AF51749C-826E-6B4E-A646-A5FF602A377B}"/>
                </a:ext>
              </a:extLst>
            </p:cNvPr>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6">
              <a:extLst>
                <a:ext uri="{FF2B5EF4-FFF2-40B4-BE49-F238E27FC236}">
                  <a16:creationId xmlns:a16="http://schemas.microsoft.com/office/drawing/2014/main" id="{49DB2FB6-573D-85D5-C968-A3E65D74847C}"/>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7" name="Freeform 17">
              <a:extLst>
                <a:ext uri="{FF2B5EF4-FFF2-40B4-BE49-F238E27FC236}">
                  <a16:creationId xmlns:a16="http://schemas.microsoft.com/office/drawing/2014/main" id="{82AC93AD-8BEB-A3B0-9ED2-F8690E939C53}"/>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8" name="Freeform 18">
              <a:extLst>
                <a:ext uri="{FF2B5EF4-FFF2-40B4-BE49-F238E27FC236}">
                  <a16:creationId xmlns:a16="http://schemas.microsoft.com/office/drawing/2014/main" id="{A7762CA3-842D-A166-8D3C-AC1A23724C89}"/>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19" name="Freeform 19">
              <a:extLst>
                <a:ext uri="{FF2B5EF4-FFF2-40B4-BE49-F238E27FC236}">
                  <a16:creationId xmlns:a16="http://schemas.microsoft.com/office/drawing/2014/main" id="{D461A60D-9C72-246F-224A-B231B0B37026}"/>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20">
              <a:extLst>
                <a:ext uri="{FF2B5EF4-FFF2-40B4-BE49-F238E27FC236}">
                  <a16:creationId xmlns:a16="http://schemas.microsoft.com/office/drawing/2014/main" id="{94D5739A-CB71-348A-6A2D-1E77D5B133EE}"/>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1" name="Freeform 21">
              <a:extLst>
                <a:ext uri="{FF2B5EF4-FFF2-40B4-BE49-F238E27FC236}">
                  <a16:creationId xmlns:a16="http://schemas.microsoft.com/office/drawing/2014/main" id="{25A6A75F-A9C4-B790-FCC7-0860322463B9}"/>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2">
              <a:extLst>
                <a:ext uri="{FF2B5EF4-FFF2-40B4-BE49-F238E27FC236}">
                  <a16:creationId xmlns:a16="http://schemas.microsoft.com/office/drawing/2014/main" id="{B4BCD5B5-744E-2F48-E604-1DAEE4ECAE49}"/>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3" name="Freeform 23">
              <a:extLst>
                <a:ext uri="{FF2B5EF4-FFF2-40B4-BE49-F238E27FC236}">
                  <a16:creationId xmlns:a16="http://schemas.microsoft.com/office/drawing/2014/main" id="{059CAC69-D16E-CD8F-EB7A-C2121253E58A}"/>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24" name="Freeform 24">
              <a:extLst>
                <a:ext uri="{FF2B5EF4-FFF2-40B4-BE49-F238E27FC236}">
                  <a16:creationId xmlns:a16="http://schemas.microsoft.com/office/drawing/2014/main" id="{83D0D407-24DC-18A8-711C-8AC77A2002B9}"/>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25" name="Freeform 25">
              <a:extLst>
                <a:ext uri="{FF2B5EF4-FFF2-40B4-BE49-F238E27FC236}">
                  <a16:creationId xmlns:a16="http://schemas.microsoft.com/office/drawing/2014/main" id="{B361FCD3-7AE2-5A91-A4E9-97A4A032E7D0}"/>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6">
              <a:extLst>
                <a:ext uri="{FF2B5EF4-FFF2-40B4-BE49-F238E27FC236}">
                  <a16:creationId xmlns:a16="http://schemas.microsoft.com/office/drawing/2014/main" id="{7A6F153B-9DC6-A2B0-6FDC-43FFFB8FA9C5}"/>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27" name="Freeform 27">
              <a:extLst>
                <a:ext uri="{FF2B5EF4-FFF2-40B4-BE49-F238E27FC236}">
                  <a16:creationId xmlns:a16="http://schemas.microsoft.com/office/drawing/2014/main" id="{1C1E7E2D-505E-71DA-F10D-3CFF70A5B3ED}"/>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28" name="Freeform 28">
              <a:extLst>
                <a:ext uri="{FF2B5EF4-FFF2-40B4-BE49-F238E27FC236}">
                  <a16:creationId xmlns:a16="http://schemas.microsoft.com/office/drawing/2014/main" id="{E5F32478-6888-46A0-9A1A-8C5116A11088}"/>
                </a:ext>
              </a:extLst>
            </p:cNvPr>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9">
              <a:extLst>
                <a:ext uri="{FF2B5EF4-FFF2-40B4-BE49-F238E27FC236}">
                  <a16:creationId xmlns:a16="http://schemas.microsoft.com/office/drawing/2014/main" id="{90EB8812-0A5B-72C6-2BB2-9FD30CA71F90}"/>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0" name="Freeform 30">
              <a:extLst>
                <a:ext uri="{FF2B5EF4-FFF2-40B4-BE49-F238E27FC236}">
                  <a16:creationId xmlns:a16="http://schemas.microsoft.com/office/drawing/2014/main" id="{C6B66B91-DDCF-90ED-8E01-2A38682E5929}"/>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31">
              <a:extLst>
                <a:ext uri="{FF2B5EF4-FFF2-40B4-BE49-F238E27FC236}">
                  <a16:creationId xmlns:a16="http://schemas.microsoft.com/office/drawing/2014/main" id="{4F472BCC-AF4A-B2DD-AD73-0A6A0D67E3E2}"/>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2" name="Freeform 32">
              <a:extLst>
                <a:ext uri="{FF2B5EF4-FFF2-40B4-BE49-F238E27FC236}">
                  <a16:creationId xmlns:a16="http://schemas.microsoft.com/office/drawing/2014/main" id="{715DD385-BBC1-145C-B63A-4D4180E97D6B}"/>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33" name="Freeform 33">
              <a:extLst>
                <a:ext uri="{FF2B5EF4-FFF2-40B4-BE49-F238E27FC236}">
                  <a16:creationId xmlns:a16="http://schemas.microsoft.com/office/drawing/2014/main" id="{9FEECA25-8765-39EF-A675-37D2CF3E7A96}"/>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4" name="Freeform 34">
              <a:extLst>
                <a:ext uri="{FF2B5EF4-FFF2-40B4-BE49-F238E27FC236}">
                  <a16:creationId xmlns:a16="http://schemas.microsoft.com/office/drawing/2014/main" id="{06AF1E05-6FD2-4C47-FA7C-776D430B9D6F}"/>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5" name="Freeform 35">
              <a:extLst>
                <a:ext uri="{FF2B5EF4-FFF2-40B4-BE49-F238E27FC236}">
                  <a16:creationId xmlns:a16="http://schemas.microsoft.com/office/drawing/2014/main" id="{BBEE6F69-37A7-435F-99EB-990BCE183DEC}"/>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36" name="Freeform 36">
              <a:extLst>
                <a:ext uri="{FF2B5EF4-FFF2-40B4-BE49-F238E27FC236}">
                  <a16:creationId xmlns:a16="http://schemas.microsoft.com/office/drawing/2014/main" id="{2104024D-12D0-D293-39CA-B9A64D56DE6D}"/>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7" name="Freeform 37">
              <a:extLst>
                <a:ext uri="{FF2B5EF4-FFF2-40B4-BE49-F238E27FC236}">
                  <a16:creationId xmlns:a16="http://schemas.microsoft.com/office/drawing/2014/main" id="{9DB3F95F-5619-2A44-0E97-432E7050219E}"/>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8" name="Freeform 38">
              <a:extLst>
                <a:ext uri="{FF2B5EF4-FFF2-40B4-BE49-F238E27FC236}">
                  <a16:creationId xmlns:a16="http://schemas.microsoft.com/office/drawing/2014/main" id="{5483E41D-9E1F-A0F5-C726-B1D1F8D5AE07}"/>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39" name="Group 39">
              <a:extLst>
                <a:ext uri="{FF2B5EF4-FFF2-40B4-BE49-F238E27FC236}">
                  <a16:creationId xmlns:a16="http://schemas.microsoft.com/office/drawing/2014/main" id="{169E37D5-3D3B-C47F-3D69-767DF3B1D41F}"/>
                </a:ext>
              </a:extLst>
            </p:cNvPr>
            <p:cNvGrpSpPr>
              <a:grpSpLocks/>
            </p:cNvGrpSpPr>
            <p:nvPr userDrawn="1"/>
          </p:nvGrpSpPr>
          <p:grpSpPr bwMode="auto">
            <a:xfrm>
              <a:off x="0" y="1632"/>
              <a:ext cx="5758" cy="1858"/>
              <a:chOff x="0" y="1632"/>
              <a:chExt cx="5758" cy="1858"/>
            </a:xfrm>
          </p:grpSpPr>
          <p:sp>
            <p:nvSpPr>
              <p:cNvPr id="40" name="Freeform 40">
                <a:extLst>
                  <a:ext uri="{FF2B5EF4-FFF2-40B4-BE49-F238E27FC236}">
                    <a16:creationId xmlns:a16="http://schemas.microsoft.com/office/drawing/2014/main" id="{D956EF46-9A60-6E27-65A6-C59A3A457974}"/>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1" name="Freeform 41">
                <a:extLst>
                  <a:ext uri="{FF2B5EF4-FFF2-40B4-BE49-F238E27FC236}">
                    <a16:creationId xmlns:a16="http://schemas.microsoft.com/office/drawing/2014/main" id="{C8E377F5-6567-51D8-509E-5111C107C8B4}"/>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104490"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104491"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2" name="Rectangle 44">
            <a:extLst>
              <a:ext uri="{FF2B5EF4-FFF2-40B4-BE49-F238E27FC236}">
                <a16:creationId xmlns:a16="http://schemas.microsoft.com/office/drawing/2014/main" id="{07FD7681-69FB-C097-5109-36EA1F99B4F9}"/>
              </a:ext>
            </a:extLst>
          </p:cNvPr>
          <p:cNvSpPr>
            <a:spLocks noGrp="1" noChangeArrowheads="1"/>
          </p:cNvSpPr>
          <p:nvPr>
            <p:ph type="dt" sz="quarter" idx="10"/>
          </p:nvPr>
        </p:nvSpPr>
        <p:spPr/>
        <p:txBody>
          <a:bodyPr/>
          <a:lstStyle>
            <a:lvl1pPr>
              <a:defRPr/>
            </a:lvl1pPr>
          </a:lstStyle>
          <a:p>
            <a:pPr>
              <a:defRPr/>
            </a:pPr>
            <a:endParaRPr lang="en-US"/>
          </a:p>
        </p:txBody>
      </p:sp>
      <p:sp>
        <p:nvSpPr>
          <p:cNvPr id="43" name="Rectangle 45">
            <a:extLst>
              <a:ext uri="{FF2B5EF4-FFF2-40B4-BE49-F238E27FC236}">
                <a16:creationId xmlns:a16="http://schemas.microsoft.com/office/drawing/2014/main" id="{6D362506-D411-2273-A204-02FD41955935}"/>
              </a:ext>
            </a:extLst>
          </p:cNvPr>
          <p:cNvSpPr>
            <a:spLocks noGrp="1" noChangeArrowheads="1"/>
          </p:cNvSpPr>
          <p:nvPr>
            <p:ph type="ftr" sz="quarter" idx="11"/>
          </p:nvPr>
        </p:nvSpPr>
        <p:spPr/>
        <p:txBody>
          <a:bodyPr/>
          <a:lstStyle>
            <a:lvl1pPr>
              <a:defRPr/>
            </a:lvl1pPr>
          </a:lstStyle>
          <a:p>
            <a:pPr>
              <a:defRPr/>
            </a:pPr>
            <a:endParaRPr lang="en-US"/>
          </a:p>
        </p:txBody>
      </p:sp>
      <p:sp>
        <p:nvSpPr>
          <p:cNvPr id="44" name="Rectangle 46">
            <a:extLst>
              <a:ext uri="{FF2B5EF4-FFF2-40B4-BE49-F238E27FC236}">
                <a16:creationId xmlns:a16="http://schemas.microsoft.com/office/drawing/2014/main" id="{D3D06DB8-6DBB-597E-4D69-3481D3AD88B7}"/>
              </a:ext>
            </a:extLst>
          </p:cNvPr>
          <p:cNvSpPr>
            <a:spLocks noGrp="1" noChangeArrowheads="1"/>
          </p:cNvSpPr>
          <p:nvPr>
            <p:ph type="sldNum" sz="quarter" idx="12"/>
          </p:nvPr>
        </p:nvSpPr>
        <p:spPr/>
        <p:txBody>
          <a:bodyPr/>
          <a:lstStyle>
            <a:lvl1pPr>
              <a:defRPr/>
            </a:lvl1pPr>
          </a:lstStyle>
          <a:p>
            <a:fld id="{20204E9E-4EC1-4A4B-AA5F-767E92A761C7}" type="slidenum">
              <a:rPr lang="en-US" altLang="en-US"/>
              <a:pPr/>
              <a:t>‹#›</a:t>
            </a:fld>
            <a:endParaRPr lang="en-US" altLang="en-US"/>
          </a:p>
        </p:txBody>
      </p:sp>
    </p:spTree>
    <p:extLst>
      <p:ext uri="{BB962C8B-B14F-4D97-AF65-F5344CB8AC3E}">
        <p14:creationId xmlns:p14="http://schemas.microsoft.com/office/powerpoint/2010/main" val="2514853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E8F86862-9B4F-89F8-0CC8-0A498089DE6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800D97C4-7C2C-007D-7C9C-62DD684E67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00D976C8-ECF9-8A0C-B0C5-18313512DDD3}"/>
              </a:ext>
            </a:extLst>
          </p:cNvPr>
          <p:cNvSpPr>
            <a:spLocks noGrp="1" noChangeArrowheads="1"/>
          </p:cNvSpPr>
          <p:nvPr>
            <p:ph type="sldNum" sz="quarter" idx="12"/>
          </p:nvPr>
        </p:nvSpPr>
        <p:spPr>
          <a:ln/>
        </p:spPr>
        <p:txBody>
          <a:bodyPr/>
          <a:lstStyle>
            <a:lvl1pPr>
              <a:defRPr/>
            </a:lvl1pPr>
          </a:lstStyle>
          <a:p>
            <a:fld id="{BED8F1A8-36A7-441E-8765-86381649907F}" type="slidenum">
              <a:rPr lang="en-US" altLang="en-US"/>
              <a:pPr/>
              <a:t>‹#›</a:t>
            </a:fld>
            <a:endParaRPr lang="en-US" altLang="en-US"/>
          </a:p>
        </p:txBody>
      </p:sp>
    </p:spTree>
    <p:extLst>
      <p:ext uri="{BB962C8B-B14F-4D97-AF65-F5344CB8AC3E}">
        <p14:creationId xmlns:p14="http://schemas.microsoft.com/office/powerpoint/2010/main" val="2574820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453F55BE-03F8-4268-E914-348BDA61DB2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FE285CAA-3ED8-0DDB-DCBA-F879413701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503AF3A5-5D00-D2BF-870A-098D026CC5E3}"/>
              </a:ext>
            </a:extLst>
          </p:cNvPr>
          <p:cNvSpPr>
            <a:spLocks noGrp="1" noChangeArrowheads="1"/>
          </p:cNvSpPr>
          <p:nvPr>
            <p:ph type="sldNum" sz="quarter" idx="12"/>
          </p:nvPr>
        </p:nvSpPr>
        <p:spPr>
          <a:ln/>
        </p:spPr>
        <p:txBody>
          <a:bodyPr/>
          <a:lstStyle>
            <a:lvl1pPr>
              <a:defRPr/>
            </a:lvl1pPr>
          </a:lstStyle>
          <a:p>
            <a:fld id="{BE43C65B-35BB-4F33-9DAB-7138BF6EDC9B}" type="slidenum">
              <a:rPr lang="en-US" altLang="en-US"/>
              <a:pPr/>
              <a:t>‹#›</a:t>
            </a:fld>
            <a:endParaRPr lang="en-US" altLang="en-US"/>
          </a:p>
        </p:txBody>
      </p:sp>
    </p:spTree>
    <p:extLst>
      <p:ext uri="{BB962C8B-B14F-4D97-AF65-F5344CB8AC3E}">
        <p14:creationId xmlns:p14="http://schemas.microsoft.com/office/powerpoint/2010/main" val="140693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927F7E83-C0F9-5771-FE38-18CA109E96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06458285-BDCB-8B2D-B32F-442FC42F09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A11CDFC2-6FB6-34CC-3768-61135120FFBE}"/>
              </a:ext>
            </a:extLst>
          </p:cNvPr>
          <p:cNvSpPr>
            <a:spLocks noGrp="1" noChangeArrowheads="1"/>
          </p:cNvSpPr>
          <p:nvPr>
            <p:ph type="sldNum" sz="quarter" idx="12"/>
          </p:nvPr>
        </p:nvSpPr>
        <p:spPr>
          <a:ln/>
        </p:spPr>
        <p:txBody>
          <a:bodyPr/>
          <a:lstStyle>
            <a:lvl1pPr>
              <a:defRPr/>
            </a:lvl1pPr>
          </a:lstStyle>
          <a:p>
            <a:fld id="{6F1A9288-79EA-4BEF-938C-DA94D80D2B4E}" type="slidenum">
              <a:rPr lang="en-US" altLang="en-US"/>
              <a:pPr/>
              <a:t>‹#›</a:t>
            </a:fld>
            <a:endParaRPr lang="en-US" altLang="en-US"/>
          </a:p>
        </p:txBody>
      </p:sp>
    </p:spTree>
    <p:extLst>
      <p:ext uri="{BB962C8B-B14F-4D97-AF65-F5344CB8AC3E}">
        <p14:creationId xmlns:p14="http://schemas.microsoft.com/office/powerpoint/2010/main" val="1849036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a:extLst>
              <a:ext uri="{FF2B5EF4-FFF2-40B4-BE49-F238E27FC236}">
                <a16:creationId xmlns:a16="http://schemas.microsoft.com/office/drawing/2014/main" id="{D54A6947-F576-F1A9-42C7-545119F81D3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1E419861-64B2-DFEF-C451-385104035C9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6EB6215B-698D-2ABD-CE0C-70740D87B8EC}"/>
              </a:ext>
            </a:extLst>
          </p:cNvPr>
          <p:cNvSpPr>
            <a:spLocks noGrp="1" noChangeArrowheads="1"/>
          </p:cNvSpPr>
          <p:nvPr>
            <p:ph type="sldNum" sz="quarter" idx="12"/>
          </p:nvPr>
        </p:nvSpPr>
        <p:spPr>
          <a:ln/>
        </p:spPr>
        <p:txBody>
          <a:bodyPr/>
          <a:lstStyle>
            <a:lvl1pPr>
              <a:defRPr/>
            </a:lvl1pPr>
          </a:lstStyle>
          <a:p>
            <a:fld id="{1C878D3D-18F6-46F6-934E-64BAFD0D1D52}" type="slidenum">
              <a:rPr lang="en-US" altLang="en-US"/>
              <a:pPr/>
              <a:t>‹#›</a:t>
            </a:fld>
            <a:endParaRPr lang="en-US" altLang="en-US"/>
          </a:p>
        </p:txBody>
      </p:sp>
    </p:spTree>
    <p:extLst>
      <p:ext uri="{BB962C8B-B14F-4D97-AF65-F5344CB8AC3E}">
        <p14:creationId xmlns:p14="http://schemas.microsoft.com/office/powerpoint/2010/main" val="326660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5D4DE3F1-90B0-3049-7F30-48E58DB422F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C4093F25-64C9-F1FF-83F9-B55EAA3636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3CF6930B-7061-C532-AE48-B420E89CA319}"/>
              </a:ext>
            </a:extLst>
          </p:cNvPr>
          <p:cNvSpPr>
            <a:spLocks noGrp="1" noChangeArrowheads="1"/>
          </p:cNvSpPr>
          <p:nvPr>
            <p:ph type="sldNum" sz="quarter" idx="12"/>
          </p:nvPr>
        </p:nvSpPr>
        <p:spPr>
          <a:ln/>
        </p:spPr>
        <p:txBody>
          <a:bodyPr/>
          <a:lstStyle>
            <a:lvl1pPr>
              <a:defRPr/>
            </a:lvl1pPr>
          </a:lstStyle>
          <a:p>
            <a:fld id="{F413CB39-A787-4748-B3A1-DC10E7018509}" type="slidenum">
              <a:rPr lang="en-US" altLang="en-US"/>
              <a:pPr/>
              <a:t>‹#›</a:t>
            </a:fld>
            <a:endParaRPr lang="en-US" altLang="en-US"/>
          </a:p>
        </p:txBody>
      </p:sp>
    </p:spTree>
    <p:extLst>
      <p:ext uri="{BB962C8B-B14F-4D97-AF65-F5344CB8AC3E}">
        <p14:creationId xmlns:p14="http://schemas.microsoft.com/office/powerpoint/2010/main" val="912174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84B76290-51E1-F8AA-1C2B-5065456EA83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FD0AFE50-75C9-134E-E2A9-D652F5CFB5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5E3FD623-7241-66B5-54C3-E034FEB63F45}"/>
              </a:ext>
            </a:extLst>
          </p:cNvPr>
          <p:cNvSpPr>
            <a:spLocks noGrp="1" noChangeArrowheads="1"/>
          </p:cNvSpPr>
          <p:nvPr>
            <p:ph type="sldNum" sz="quarter" idx="12"/>
          </p:nvPr>
        </p:nvSpPr>
        <p:spPr>
          <a:ln/>
        </p:spPr>
        <p:txBody>
          <a:bodyPr/>
          <a:lstStyle>
            <a:lvl1pPr>
              <a:defRPr/>
            </a:lvl1pPr>
          </a:lstStyle>
          <a:p>
            <a:fld id="{6DEE254C-E1D3-4532-B565-28000F51BC0F}" type="slidenum">
              <a:rPr lang="en-US" altLang="en-US"/>
              <a:pPr/>
              <a:t>‹#›</a:t>
            </a:fld>
            <a:endParaRPr lang="en-US" altLang="en-US"/>
          </a:p>
        </p:txBody>
      </p:sp>
    </p:spTree>
    <p:extLst>
      <p:ext uri="{BB962C8B-B14F-4D97-AF65-F5344CB8AC3E}">
        <p14:creationId xmlns:p14="http://schemas.microsoft.com/office/powerpoint/2010/main" val="388198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CF4688E4-9B94-0C21-87C3-DAB828CF732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D3F16B45-EA9A-2468-1B20-48F0DE71741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6">
            <a:extLst>
              <a:ext uri="{FF2B5EF4-FFF2-40B4-BE49-F238E27FC236}">
                <a16:creationId xmlns:a16="http://schemas.microsoft.com/office/drawing/2014/main" id="{8970DC1E-B7C6-5E47-389B-934411A52016}"/>
              </a:ext>
            </a:extLst>
          </p:cNvPr>
          <p:cNvSpPr>
            <a:spLocks noGrp="1" noChangeArrowheads="1"/>
          </p:cNvSpPr>
          <p:nvPr>
            <p:ph type="sldNum" sz="quarter" idx="12"/>
          </p:nvPr>
        </p:nvSpPr>
        <p:spPr>
          <a:ln/>
        </p:spPr>
        <p:txBody>
          <a:bodyPr/>
          <a:lstStyle>
            <a:lvl1pPr>
              <a:defRPr/>
            </a:lvl1pPr>
          </a:lstStyle>
          <a:p>
            <a:fld id="{680ED816-0D92-40F5-8BA9-6C8A3836F97C}" type="slidenum">
              <a:rPr lang="en-US" altLang="en-US"/>
              <a:pPr/>
              <a:t>‹#›</a:t>
            </a:fld>
            <a:endParaRPr lang="en-US" altLang="en-US"/>
          </a:p>
        </p:txBody>
      </p:sp>
    </p:spTree>
    <p:extLst>
      <p:ext uri="{BB962C8B-B14F-4D97-AF65-F5344CB8AC3E}">
        <p14:creationId xmlns:p14="http://schemas.microsoft.com/office/powerpoint/2010/main" val="3088920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C459F0A1-9D64-2823-A3FC-30521050CE1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5">
            <a:extLst>
              <a:ext uri="{FF2B5EF4-FFF2-40B4-BE49-F238E27FC236}">
                <a16:creationId xmlns:a16="http://schemas.microsoft.com/office/drawing/2014/main" id="{E5D1F7B8-A695-C4B8-CFB7-E42313D86A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6">
            <a:extLst>
              <a:ext uri="{FF2B5EF4-FFF2-40B4-BE49-F238E27FC236}">
                <a16:creationId xmlns:a16="http://schemas.microsoft.com/office/drawing/2014/main" id="{1A20152C-4B36-8839-23F5-C5D20097A263}"/>
              </a:ext>
            </a:extLst>
          </p:cNvPr>
          <p:cNvSpPr>
            <a:spLocks noGrp="1" noChangeArrowheads="1"/>
          </p:cNvSpPr>
          <p:nvPr>
            <p:ph type="sldNum" sz="quarter" idx="12"/>
          </p:nvPr>
        </p:nvSpPr>
        <p:spPr>
          <a:ln/>
        </p:spPr>
        <p:txBody>
          <a:bodyPr/>
          <a:lstStyle>
            <a:lvl1pPr>
              <a:defRPr/>
            </a:lvl1pPr>
          </a:lstStyle>
          <a:p>
            <a:fld id="{9087622D-490E-4CC9-8B42-595FE2809D96}" type="slidenum">
              <a:rPr lang="en-US" altLang="en-US"/>
              <a:pPr/>
              <a:t>‹#›</a:t>
            </a:fld>
            <a:endParaRPr lang="en-US" altLang="en-US"/>
          </a:p>
        </p:txBody>
      </p:sp>
    </p:spTree>
    <p:extLst>
      <p:ext uri="{BB962C8B-B14F-4D97-AF65-F5344CB8AC3E}">
        <p14:creationId xmlns:p14="http://schemas.microsoft.com/office/powerpoint/2010/main" val="3596978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29C98554-827D-9137-1634-7B388214717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D9EC7080-69F4-29C3-F845-A3C915B89B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2640DCB9-07A3-908B-F2E1-83A6E15C8A69}"/>
              </a:ext>
            </a:extLst>
          </p:cNvPr>
          <p:cNvSpPr>
            <a:spLocks noGrp="1" noChangeArrowheads="1"/>
          </p:cNvSpPr>
          <p:nvPr>
            <p:ph type="sldNum" sz="quarter" idx="12"/>
          </p:nvPr>
        </p:nvSpPr>
        <p:spPr>
          <a:ln/>
        </p:spPr>
        <p:txBody>
          <a:bodyPr/>
          <a:lstStyle>
            <a:lvl1pPr>
              <a:defRPr/>
            </a:lvl1pPr>
          </a:lstStyle>
          <a:p>
            <a:fld id="{F5EB253E-D828-479A-862B-978B9BC89F11}" type="slidenum">
              <a:rPr lang="en-US" altLang="en-US"/>
              <a:pPr/>
              <a:t>‹#›</a:t>
            </a:fld>
            <a:endParaRPr lang="en-US" altLang="en-US"/>
          </a:p>
        </p:txBody>
      </p:sp>
    </p:spTree>
    <p:extLst>
      <p:ext uri="{BB962C8B-B14F-4D97-AF65-F5344CB8AC3E}">
        <p14:creationId xmlns:p14="http://schemas.microsoft.com/office/powerpoint/2010/main" val="2441123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2D356F9D-EBD8-6270-3845-5BB160B0AC7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72EF266D-9D19-4728-5871-49EC7477E1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AE222C1B-E71C-51B9-426E-68859F8C85BB}"/>
              </a:ext>
            </a:extLst>
          </p:cNvPr>
          <p:cNvSpPr>
            <a:spLocks noGrp="1" noChangeArrowheads="1"/>
          </p:cNvSpPr>
          <p:nvPr>
            <p:ph type="sldNum" sz="quarter" idx="12"/>
          </p:nvPr>
        </p:nvSpPr>
        <p:spPr>
          <a:ln/>
        </p:spPr>
        <p:txBody>
          <a:bodyPr/>
          <a:lstStyle>
            <a:lvl1pPr>
              <a:defRPr/>
            </a:lvl1pPr>
          </a:lstStyle>
          <a:p>
            <a:fld id="{5C1CA875-5A2D-4DB9-B02D-D6DECA1482CF}" type="slidenum">
              <a:rPr lang="en-US" altLang="en-US"/>
              <a:pPr/>
              <a:t>‹#›</a:t>
            </a:fld>
            <a:endParaRPr lang="en-US" altLang="en-US"/>
          </a:p>
        </p:txBody>
      </p:sp>
    </p:spTree>
    <p:extLst>
      <p:ext uri="{BB962C8B-B14F-4D97-AF65-F5344CB8AC3E}">
        <p14:creationId xmlns:p14="http://schemas.microsoft.com/office/powerpoint/2010/main" val="236469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0FE1648-C582-E021-2B67-B5FB796CAF2A}"/>
              </a:ext>
            </a:extLst>
          </p:cNvPr>
          <p:cNvGrpSpPr>
            <a:grpSpLocks/>
          </p:cNvGrpSpPr>
          <p:nvPr/>
        </p:nvGrpSpPr>
        <p:grpSpPr bwMode="auto">
          <a:xfrm>
            <a:off x="0" y="0"/>
            <a:ext cx="9144000" cy="6856413"/>
            <a:chOff x="0" y="0"/>
            <a:chExt cx="5760" cy="4319"/>
          </a:xfrm>
        </p:grpSpPr>
        <p:sp>
          <p:nvSpPr>
            <p:cNvPr id="103427" name="Freeform 3">
              <a:extLst>
                <a:ext uri="{FF2B5EF4-FFF2-40B4-BE49-F238E27FC236}">
                  <a16:creationId xmlns:a16="http://schemas.microsoft.com/office/drawing/2014/main" id="{B65C9865-54F3-124B-C820-27289CA77109}"/>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03428" name="Freeform 4">
              <a:extLst>
                <a:ext uri="{FF2B5EF4-FFF2-40B4-BE49-F238E27FC236}">
                  <a16:creationId xmlns:a16="http://schemas.microsoft.com/office/drawing/2014/main" id="{E8917D53-65E2-F14D-59DC-28483E487E4C}"/>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29" name="Freeform 5">
              <a:extLst>
                <a:ext uri="{FF2B5EF4-FFF2-40B4-BE49-F238E27FC236}">
                  <a16:creationId xmlns:a16="http://schemas.microsoft.com/office/drawing/2014/main" id="{A9962C3F-7DB6-922B-7B20-87D1540A3F43}"/>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035" name="Freeform 6">
              <a:extLst>
                <a:ext uri="{FF2B5EF4-FFF2-40B4-BE49-F238E27FC236}">
                  <a16:creationId xmlns:a16="http://schemas.microsoft.com/office/drawing/2014/main" id="{BC8C51D2-AC30-AB3F-8FD6-6FD1FB1C06E7}"/>
                </a:ext>
              </a:extLst>
            </p:cNvPr>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31" name="Freeform 7">
              <a:extLst>
                <a:ext uri="{FF2B5EF4-FFF2-40B4-BE49-F238E27FC236}">
                  <a16:creationId xmlns:a16="http://schemas.microsoft.com/office/drawing/2014/main" id="{C8D3F4EF-7357-D446-D144-920246248970}"/>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37" name="Freeform 8">
              <a:extLst>
                <a:ext uri="{FF2B5EF4-FFF2-40B4-BE49-F238E27FC236}">
                  <a16:creationId xmlns:a16="http://schemas.microsoft.com/office/drawing/2014/main" id="{D9A669BD-F2DB-0EBC-7386-729F56166246}"/>
                </a:ext>
              </a:extLst>
            </p:cNvPr>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2B6E9CA1-0983-1774-75B2-1F5D1475689E}"/>
                </a:ext>
              </a:extLst>
            </p:cNvPr>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34" name="Freeform 10">
              <a:extLst>
                <a:ext uri="{FF2B5EF4-FFF2-40B4-BE49-F238E27FC236}">
                  <a16:creationId xmlns:a16="http://schemas.microsoft.com/office/drawing/2014/main" id="{09BA9625-09A6-EF0C-EA15-739C1924F5C9}"/>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040" name="Freeform 11">
              <a:extLst>
                <a:ext uri="{FF2B5EF4-FFF2-40B4-BE49-F238E27FC236}">
                  <a16:creationId xmlns:a16="http://schemas.microsoft.com/office/drawing/2014/main" id="{87CA2626-57E1-A7C2-8F22-5FC2953AFB33}"/>
                </a:ext>
              </a:extLst>
            </p:cNvPr>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36" name="Freeform 12">
              <a:extLst>
                <a:ext uri="{FF2B5EF4-FFF2-40B4-BE49-F238E27FC236}">
                  <a16:creationId xmlns:a16="http://schemas.microsoft.com/office/drawing/2014/main" id="{5B01BBC9-B155-1F15-2C62-513842D049F0}"/>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042" name="Freeform 13">
              <a:extLst>
                <a:ext uri="{FF2B5EF4-FFF2-40B4-BE49-F238E27FC236}">
                  <a16:creationId xmlns:a16="http://schemas.microsoft.com/office/drawing/2014/main" id="{88F5E92E-3BFE-E6CA-93CB-0131A802BAA7}"/>
                </a:ext>
              </a:extLst>
            </p:cNvPr>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38" name="Freeform 14">
              <a:extLst>
                <a:ext uri="{FF2B5EF4-FFF2-40B4-BE49-F238E27FC236}">
                  <a16:creationId xmlns:a16="http://schemas.microsoft.com/office/drawing/2014/main" id="{21A4C50B-7E96-B1B1-5A64-602A92B199C7}"/>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44" name="Freeform 15">
              <a:extLst>
                <a:ext uri="{FF2B5EF4-FFF2-40B4-BE49-F238E27FC236}">
                  <a16:creationId xmlns:a16="http://schemas.microsoft.com/office/drawing/2014/main" id="{8A228FFE-BE3B-C235-B5EE-3DDB71B6B97D}"/>
                </a:ext>
              </a:extLst>
            </p:cNvPr>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40" name="Freeform 16">
              <a:extLst>
                <a:ext uri="{FF2B5EF4-FFF2-40B4-BE49-F238E27FC236}">
                  <a16:creationId xmlns:a16="http://schemas.microsoft.com/office/drawing/2014/main" id="{25D22C90-C4D6-6417-D5C0-E19D660353B0}"/>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03441" name="Freeform 17">
              <a:extLst>
                <a:ext uri="{FF2B5EF4-FFF2-40B4-BE49-F238E27FC236}">
                  <a16:creationId xmlns:a16="http://schemas.microsoft.com/office/drawing/2014/main" id="{DB7FEFFF-8FFB-B2FD-B5E8-4395ACA850CA}"/>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42" name="Freeform 18">
              <a:extLst>
                <a:ext uri="{FF2B5EF4-FFF2-40B4-BE49-F238E27FC236}">
                  <a16:creationId xmlns:a16="http://schemas.microsoft.com/office/drawing/2014/main" id="{F45E477F-C782-98F5-51CA-E2DD33272F02}"/>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1048" name="Freeform 19">
              <a:extLst>
                <a:ext uri="{FF2B5EF4-FFF2-40B4-BE49-F238E27FC236}">
                  <a16:creationId xmlns:a16="http://schemas.microsoft.com/office/drawing/2014/main" id="{78D8A5D8-742D-89F5-8B0A-00611A1E89D9}"/>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44" name="Freeform 20">
              <a:extLst>
                <a:ext uri="{FF2B5EF4-FFF2-40B4-BE49-F238E27FC236}">
                  <a16:creationId xmlns:a16="http://schemas.microsoft.com/office/drawing/2014/main" id="{4C31A2C0-DD66-4A80-3D93-9CCB46AEFFEC}"/>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0" name="Freeform 21">
              <a:extLst>
                <a:ext uri="{FF2B5EF4-FFF2-40B4-BE49-F238E27FC236}">
                  <a16:creationId xmlns:a16="http://schemas.microsoft.com/office/drawing/2014/main" id="{3DDD231E-CBE4-8086-538D-E65F2826507C}"/>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46" name="Freeform 22">
              <a:extLst>
                <a:ext uri="{FF2B5EF4-FFF2-40B4-BE49-F238E27FC236}">
                  <a16:creationId xmlns:a16="http://schemas.microsoft.com/office/drawing/2014/main" id="{E97A5510-9CD2-10D5-A9D0-076E0AD3FD51}"/>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47" name="Freeform 23">
              <a:extLst>
                <a:ext uri="{FF2B5EF4-FFF2-40B4-BE49-F238E27FC236}">
                  <a16:creationId xmlns:a16="http://schemas.microsoft.com/office/drawing/2014/main" id="{271EB3EB-6C54-633C-81D5-669EC5D04DC8}"/>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3448" name="Freeform 24">
              <a:extLst>
                <a:ext uri="{FF2B5EF4-FFF2-40B4-BE49-F238E27FC236}">
                  <a16:creationId xmlns:a16="http://schemas.microsoft.com/office/drawing/2014/main" id="{40549C0F-3AB0-625F-47E3-72051BC6607B}"/>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1054" name="Freeform 25">
              <a:extLst>
                <a:ext uri="{FF2B5EF4-FFF2-40B4-BE49-F238E27FC236}">
                  <a16:creationId xmlns:a16="http://schemas.microsoft.com/office/drawing/2014/main" id="{0B6E1DFE-60AD-A74A-C38F-27D8921E2F8D}"/>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50" name="Freeform 26">
              <a:extLst>
                <a:ext uri="{FF2B5EF4-FFF2-40B4-BE49-F238E27FC236}">
                  <a16:creationId xmlns:a16="http://schemas.microsoft.com/office/drawing/2014/main" id="{8A914755-114A-0312-1B9F-E98C9CEE6BCE}"/>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103451" name="Freeform 27">
              <a:extLst>
                <a:ext uri="{FF2B5EF4-FFF2-40B4-BE49-F238E27FC236}">
                  <a16:creationId xmlns:a16="http://schemas.microsoft.com/office/drawing/2014/main" id="{7E2A03EE-2929-4F9B-6E1A-39436AD04720}"/>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1057" name="Freeform 28">
              <a:extLst>
                <a:ext uri="{FF2B5EF4-FFF2-40B4-BE49-F238E27FC236}">
                  <a16:creationId xmlns:a16="http://schemas.microsoft.com/office/drawing/2014/main" id="{42D54FCA-2C5A-DB68-B9AE-48809395B4C3}"/>
                </a:ext>
              </a:extLst>
            </p:cNvPr>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53" name="Freeform 29">
              <a:extLst>
                <a:ext uri="{FF2B5EF4-FFF2-40B4-BE49-F238E27FC236}">
                  <a16:creationId xmlns:a16="http://schemas.microsoft.com/office/drawing/2014/main" id="{F0E778DA-EC9D-7678-D8B0-9B8216925089}"/>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9" name="Freeform 30">
              <a:extLst>
                <a:ext uri="{FF2B5EF4-FFF2-40B4-BE49-F238E27FC236}">
                  <a16:creationId xmlns:a16="http://schemas.microsoft.com/office/drawing/2014/main" id="{377AB812-7709-61ED-6723-24F5C116B9E0}"/>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55" name="Freeform 31">
              <a:extLst>
                <a:ext uri="{FF2B5EF4-FFF2-40B4-BE49-F238E27FC236}">
                  <a16:creationId xmlns:a16="http://schemas.microsoft.com/office/drawing/2014/main" id="{E9A68B39-79B9-DF6F-9096-66D9EC29DC0A}"/>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56" name="Freeform 32">
              <a:extLst>
                <a:ext uri="{FF2B5EF4-FFF2-40B4-BE49-F238E27FC236}">
                  <a16:creationId xmlns:a16="http://schemas.microsoft.com/office/drawing/2014/main" id="{EE2B24F6-9FB4-C380-BFE1-BE87767E45DA}"/>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03457" name="Freeform 33">
              <a:extLst>
                <a:ext uri="{FF2B5EF4-FFF2-40B4-BE49-F238E27FC236}">
                  <a16:creationId xmlns:a16="http://schemas.microsoft.com/office/drawing/2014/main" id="{5B47F0D5-A49B-3287-212E-D427DA6362DB}"/>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58" name="Freeform 34">
              <a:extLst>
                <a:ext uri="{FF2B5EF4-FFF2-40B4-BE49-F238E27FC236}">
                  <a16:creationId xmlns:a16="http://schemas.microsoft.com/office/drawing/2014/main" id="{BD70DA75-4B6A-8184-CE94-3B91B3370410}"/>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59" name="Freeform 35">
              <a:extLst>
                <a:ext uri="{FF2B5EF4-FFF2-40B4-BE49-F238E27FC236}">
                  <a16:creationId xmlns:a16="http://schemas.microsoft.com/office/drawing/2014/main" id="{2F2F688D-9646-2DA8-3234-C2562BB1E438}"/>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103460" name="Freeform 36">
              <a:extLst>
                <a:ext uri="{FF2B5EF4-FFF2-40B4-BE49-F238E27FC236}">
                  <a16:creationId xmlns:a16="http://schemas.microsoft.com/office/drawing/2014/main" id="{B46DB4C7-4A70-EB26-4B3B-565FE0F47D06}"/>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61" name="Freeform 37">
              <a:extLst>
                <a:ext uri="{FF2B5EF4-FFF2-40B4-BE49-F238E27FC236}">
                  <a16:creationId xmlns:a16="http://schemas.microsoft.com/office/drawing/2014/main" id="{87A72B74-B7F9-B6A4-3DA9-5D3FF30AA1F4}"/>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3462" name="Freeform 38">
              <a:extLst>
                <a:ext uri="{FF2B5EF4-FFF2-40B4-BE49-F238E27FC236}">
                  <a16:creationId xmlns:a16="http://schemas.microsoft.com/office/drawing/2014/main" id="{EA43E948-8B57-2CFE-3784-B36EDE49E920}"/>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1068" name="Group 39">
              <a:extLst>
                <a:ext uri="{FF2B5EF4-FFF2-40B4-BE49-F238E27FC236}">
                  <a16:creationId xmlns:a16="http://schemas.microsoft.com/office/drawing/2014/main" id="{23762F1A-4BAB-CDA4-6FD0-2E81042FFDF4}"/>
                </a:ext>
              </a:extLst>
            </p:cNvPr>
            <p:cNvGrpSpPr>
              <a:grpSpLocks/>
            </p:cNvGrpSpPr>
            <p:nvPr userDrawn="1"/>
          </p:nvGrpSpPr>
          <p:grpSpPr bwMode="auto">
            <a:xfrm>
              <a:off x="0" y="1632"/>
              <a:ext cx="5758" cy="1858"/>
              <a:chOff x="0" y="1632"/>
              <a:chExt cx="5758" cy="1858"/>
            </a:xfrm>
          </p:grpSpPr>
          <p:sp>
            <p:nvSpPr>
              <p:cNvPr id="103464" name="Freeform 40">
                <a:extLst>
                  <a:ext uri="{FF2B5EF4-FFF2-40B4-BE49-F238E27FC236}">
                    <a16:creationId xmlns:a16="http://schemas.microsoft.com/office/drawing/2014/main" id="{F605300A-0F64-5C8C-7D09-107B12F731EB}"/>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03465" name="Freeform 41">
                <a:extLst>
                  <a:ext uri="{FF2B5EF4-FFF2-40B4-BE49-F238E27FC236}">
                    <a16:creationId xmlns:a16="http://schemas.microsoft.com/office/drawing/2014/main" id="{6B02B322-3022-9850-B38E-8FBC38538531}"/>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103466" name="Rectangle 42">
            <a:extLst>
              <a:ext uri="{FF2B5EF4-FFF2-40B4-BE49-F238E27FC236}">
                <a16:creationId xmlns:a16="http://schemas.microsoft.com/office/drawing/2014/main" id="{E9CDEF6F-E432-8AEB-8709-4CDF0C50A89D}"/>
              </a:ext>
            </a:extLst>
          </p:cNvPr>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467" name="Rectangle 43">
            <a:extLst>
              <a:ext uri="{FF2B5EF4-FFF2-40B4-BE49-F238E27FC236}">
                <a16:creationId xmlns:a16="http://schemas.microsoft.com/office/drawing/2014/main" id="{7A6D2F77-0B33-E3D3-70B6-6DCB4233ED0B}"/>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468" name="Rectangle 44">
            <a:extLst>
              <a:ext uri="{FF2B5EF4-FFF2-40B4-BE49-F238E27FC236}">
                <a16:creationId xmlns:a16="http://schemas.microsoft.com/office/drawing/2014/main" id="{DDEA786E-E620-815A-43EA-985E03A597D1}"/>
              </a:ext>
            </a:extLst>
          </p:cNvPr>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103469" name="Rectangle 45">
            <a:extLst>
              <a:ext uri="{FF2B5EF4-FFF2-40B4-BE49-F238E27FC236}">
                <a16:creationId xmlns:a16="http://schemas.microsoft.com/office/drawing/2014/main" id="{47320159-A30C-D898-3534-C93FD55E025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103470" name="Rectangle 46">
            <a:extLst>
              <a:ext uri="{FF2B5EF4-FFF2-40B4-BE49-F238E27FC236}">
                <a16:creationId xmlns:a16="http://schemas.microsoft.com/office/drawing/2014/main" id="{9245EDF0-7A17-D583-1904-8B378FC217F5}"/>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9433F4B8-C753-4DA9-91E5-EE82C0D08B62}"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736"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359A8DF-7774-193E-378B-8421BD58A697}"/>
              </a:ext>
            </a:extLst>
          </p:cNvPr>
          <p:cNvSpPr>
            <a:spLocks noGrp="1" noChangeArrowheads="1"/>
          </p:cNvSpPr>
          <p:nvPr>
            <p:ph type="ctrTitle"/>
          </p:nvPr>
        </p:nvSpPr>
        <p:spPr>
          <a:xfrm>
            <a:off x="1371600" y="762000"/>
            <a:ext cx="6248400" cy="2771775"/>
          </a:xfrm>
        </p:spPr>
        <p:txBody>
          <a:bodyPr/>
          <a:lstStyle/>
          <a:p>
            <a:pPr eaLnBrk="1" hangingPunct="1">
              <a:defRPr/>
            </a:pPr>
            <a:r>
              <a:rPr lang="en-US" sz="5400" dirty="0"/>
              <a:t>Getting the Most Out of A Professional Meeting  </a:t>
            </a:r>
          </a:p>
        </p:txBody>
      </p:sp>
      <p:sp>
        <p:nvSpPr>
          <p:cNvPr id="25603" name="Rectangle 3">
            <a:extLst>
              <a:ext uri="{FF2B5EF4-FFF2-40B4-BE49-F238E27FC236}">
                <a16:creationId xmlns:a16="http://schemas.microsoft.com/office/drawing/2014/main" id="{FE8FDDEE-1A76-2DBD-A08F-127EFC962B15}"/>
              </a:ext>
            </a:extLst>
          </p:cNvPr>
          <p:cNvSpPr>
            <a:spLocks noGrp="1" noChangeArrowheads="1"/>
          </p:cNvSpPr>
          <p:nvPr>
            <p:ph type="subTitle" idx="1"/>
          </p:nvPr>
        </p:nvSpPr>
        <p:spPr>
          <a:xfrm>
            <a:off x="1066800" y="4648200"/>
            <a:ext cx="6705600" cy="1752600"/>
          </a:xfrm>
        </p:spPr>
        <p:txBody>
          <a:bodyPr/>
          <a:lstStyle/>
          <a:p>
            <a:pPr eaLnBrk="1" hangingPunct="1">
              <a:lnSpc>
                <a:spcPct val="80000"/>
              </a:lnSpc>
              <a:defRPr/>
            </a:pPr>
            <a:r>
              <a:rPr lang="en-US" sz="3200" dirty="0"/>
              <a:t>Gail P. Taylor</a:t>
            </a:r>
          </a:p>
          <a:p>
            <a:pPr eaLnBrk="1" hangingPunct="1">
              <a:lnSpc>
                <a:spcPct val="80000"/>
              </a:lnSpc>
              <a:defRPr/>
            </a:pPr>
            <a:r>
              <a:rPr lang="en-US" sz="3200" dirty="0"/>
              <a:t>University of Texas at San Antonio</a:t>
            </a:r>
          </a:p>
          <a:p>
            <a:pPr eaLnBrk="1" hangingPunct="1">
              <a:lnSpc>
                <a:spcPct val="80000"/>
              </a:lnSpc>
              <a:defRPr/>
            </a:pPr>
            <a:r>
              <a:rPr lang="en-US" sz="3200" dirty="0"/>
              <a:t>Aug 2006</a:t>
            </a:r>
          </a:p>
        </p:txBody>
      </p:sp>
      <p:sp>
        <p:nvSpPr>
          <p:cNvPr id="4" name="TextBox 2">
            <a:extLst>
              <a:ext uri="{FF2B5EF4-FFF2-40B4-BE49-F238E27FC236}">
                <a16:creationId xmlns:a16="http://schemas.microsoft.com/office/drawing/2014/main" id="{E00B0A22-113A-BC48-46ED-1EA934CA5487}"/>
              </a:ext>
            </a:extLst>
          </p:cNvPr>
          <p:cNvSpPr txBox="1"/>
          <p:nvPr/>
        </p:nvSpPr>
        <p:spPr>
          <a:xfrm>
            <a:off x="8229600" y="6553200"/>
            <a:ext cx="800100" cy="215900"/>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defRPr/>
            </a:pPr>
            <a:r>
              <a:rPr lang="en-US" sz="800" dirty="0">
                <a:solidFill>
                  <a:schemeClr val="tx1">
                    <a:lumMod val="85000"/>
                  </a:schemeClr>
                </a:solidFill>
              </a:rPr>
              <a:t>02/25/2009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925C9A1-477D-245B-8F99-ABF797E8F9CE}"/>
              </a:ext>
            </a:extLst>
          </p:cNvPr>
          <p:cNvSpPr>
            <a:spLocks noGrp="1" noChangeArrowheads="1"/>
          </p:cNvSpPr>
          <p:nvPr>
            <p:ph type="title"/>
          </p:nvPr>
        </p:nvSpPr>
        <p:spPr>
          <a:xfrm>
            <a:off x="609600" y="479425"/>
            <a:ext cx="7770813" cy="693738"/>
          </a:xfrm>
        </p:spPr>
        <p:txBody>
          <a:bodyPr/>
          <a:lstStyle/>
          <a:p>
            <a:pPr eaLnBrk="1" hangingPunct="1">
              <a:defRPr/>
            </a:pPr>
            <a:r>
              <a:rPr lang="en-US"/>
              <a:t>Once You’re There…</a:t>
            </a:r>
          </a:p>
        </p:txBody>
      </p:sp>
      <p:sp>
        <p:nvSpPr>
          <p:cNvPr id="34819" name="Rectangle 3">
            <a:extLst>
              <a:ext uri="{FF2B5EF4-FFF2-40B4-BE49-F238E27FC236}">
                <a16:creationId xmlns:a16="http://schemas.microsoft.com/office/drawing/2014/main" id="{F159FB04-BDF6-D767-7B1D-2B4ACEBEC333}"/>
              </a:ext>
            </a:extLst>
          </p:cNvPr>
          <p:cNvSpPr>
            <a:spLocks noGrp="1" noChangeArrowheads="1"/>
          </p:cNvSpPr>
          <p:nvPr>
            <p:ph type="body" idx="1"/>
          </p:nvPr>
        </p:nvSpPr>
        <p:spPr>
          <a:xfrm>
            <a:off x="685800" y="1752600"/>
            <a:ext cx="8077200" cy="4114800"/>
          </a:xfrm>
        </p:spPr>
        <p:txBody>
          <a:bodyPr/>
          <a:lstStyle/>
          <a:p>
            <a:pPr eaLnBrk="1" hangingPunct="1">
              <a:defRPr/>
            </a:pPr>
            <a:r>
              <a:rPr lang="en-US" sz="2800"/>
              <a:t>Have small briefcase or tote bag</a:t>
            </a:r>
          </a:p>
          <a:p>
            <a:pPr eaLnBrk="1" hangingPunct="1">
              <a:defRPr/>
            </a:pPr>
            <a:r>
              <a:rPr lang="en-US" sz="2800"/>
              <a:t>Carry binder, small spiral, and program</a:t>
            </a:r>
          </a:p>
          <a:p>
            <a:pPr eaLnBrk="1" hangingPunct="1">
              <a:defRPr/>
            </a:pPr>
            <a:r>
              <a:rPr lang="en-US" sz="2800"/>
              <a:t>Have friend/mentor (support; introductions)</a:t>
            </a:r>
          </a:p>
          <a:p>
            <a:pPr eaLnBrk="1" hangingPunct="1">
              <a:defRPr/>
            </a:pPr>
            <a:r>
              <a:rPr lang="en-US" sz="2800"/>
              <a:t>Dress professionally…with comfortable shoes</a:t>
            </a:r>
          </a:p>
          <a:p>
            <a:pPr eaLnBrk="1" hangingPunct="1">
              <a:defRPr/>
            </a:pPr>
            <a:r>
              <a:rPr lang="en-US" sz="2800"/>
              <a:t>Carry on luggage if possible</a:t>
            </a:r>
          </a:p>
          <a:p>
            <a:pPr eaLnBrk="1" hangingPunct="1">
              <a:defRPr/>
            </a:pPr>
            <a:r>
              <a:rPr lang="en-US" sz="2800"/>
              <a:t>Breaks and meals- meeting is focus.  A few outings okay, but focus on conference activities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47C2DF3-A1F7-DD9D-8A50-0A26D34EE607}"/>
              </a:ext>
            </a:extLst>
          </p:cNvPr>
          <p:cNvSpPr>
            <a:spLocks noGrp="1" noChangeArrowheads="1"/>
          </p:cNvSpPr>
          <p:nvPr>
            <p:ph type="title"/>
          </p:nvPr>
        </p:nvSpPr>
        <p:spPr/>
        <p:txBody>
          <a:bodyPr/>
          <a:lstStyle/>
          <a:p>
            <a:pPr eaLnBrk="1" hangingPunct="1">
              <a:defRPr/>
            </a:pPr>
            <a:r>
              <a:rPr lang="en-US"/>
              <a:t>Getting/Keeping in Contact</a:t>
            </a:r>
          </a:p>
        </p:txBody>
      </p:sp>
      <p:sp>
        <p:nvSpPr>
          <p:cNvPr id="35843" name="Rectangle 3">
            <a:extLst>
              <a:ext uri="{FF2B5EF4-FFF2-40B4-BE49-F238E27FC236}">
                <a16:creationId xmlns:a16="http://schemas.microsoft.com/office/drawing/2014/main" id="{EBE251A3-119D-5A6F-07F6-99632F1527DC}"/>
              </a:ext>
            </a:extLst>
          </p:cNvPr>
          <p:cNvSpPr>
            <a:spLocks noGrp="1" noChangeArrowheads="1"/>
          </p:cNvSpPr>
          <p:nvPr>
            <p:ph type="body" idx="1"/>
          </p:nvPr>
        </p:nvSpPr>
        <p:spPr/>
        <p:txBody>
          <a:bodyPr/>
          <a:lstStyle/>
          <a:p>
            <a:pPr eaLnBrk="1" hangingPunct="1">
              <a:defRPr/>
            </a:pPr>
            <a:r>
              <a:rPr lang="en-US"/>
              <a:t>Keep in contact with your family</a:t>
            </a:r>
          </a:p>
          <a:p>
            <a:pPr eaLnBrk="1" hangingPunct="1">
              <a:defRPr/>
            </a:pPr>
            <a:r>
              <a:rPr lang="en-US"/>
              <a:t>Set up appointments beforehand</a:t>
            </a:r>
          </a:p>
          <a:p>
            <a:pPr eaLnBrk="1" hangingPunct="1">
              <a:defRPr/>
            </a:pPr>
            <a:r>
              <a:rPr lang="en-US"/>
              <a:t>Use message center to contact people</a:t>
            </a:r>
          </a:p>
          <a:p>
            <a:pPr eaLnBrk="1" hangingPunct="1">
              <a:defRPr/>
            </a:pPr>
            <a:r>
              <a:rPr lang="en-US"/>
              <a:t>May have email kiosks</a:t>
            </a:r>
          </a:p>
          <a:p>
            <a:pPr eaLnBrk="1" hangingPunct="1">
              <a:defRPr/>
            </a:pPr>
            <a:r>
              <a:rPr lang="en-US"/>
              <a:t>Approach people at posters</a:t>
            </a:r>
          </a:p>
          <a:p>
            <a:pPr eaLnBrk="1" hangingPunct="1">
              <a:defRPr/>
            </a:pPr>
            <a:r>
              <a:rPr lang="en-US"/>
              <a:t>Seek out hospitality rooms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65F3462-F634-7F70-C4DE-B03B430C8783}"/>
              </a:ext>
            </a:extLst>
          </p:cNvPr>
          <p:cNvSpPr>
            <a:spLocks noGrp="1" noChangeArrowheads="1"/>
          </p:cNvSpPr>
          <p:nvPr>
            <p:ph type="title"/>
          </p:nvPr>
        </p:nvSpPr>
        <p:spPr>
          <a:xfrm>
            <a:off x="457200" y="277813"/>
            <a:ext cx="8229600" cy="762000"/>
          </a:xfrm>
        </p:spPr>
        <p:txBody>
          <a:bodyPr/>
          <a:lstStyle/>
          <a:p>
            <a:pPr eaLnBrk="1" hangingPunct="1">
              <a:defRPr/>
            </a:pPr>
            <a:r>
              <a:rPr lang="en-US"/>
              <a:t>Notes and Questions</a:t>
            </a:r>
          </a:p>
        </p:txBody>
      </p:sp>
      <p:sp>
        <p:nvSpPr>
          <p:cNvPr id="36867" name="Rectangle 3">
            <a:extLst>
              <a:ext uri="{FF2B5EF4-FFF2-40B4-BE49-F238E27FC236}">
                <a16:creationId xmlns:a16="http://schemas.microsoft.com/office/drawing/2014/main" id="{ECF69364-20FA-19C0-1398-061BA238DB74}"/>
              </a:ext>
            </a:extLst>
          </p:cNvPr>
          <p:cNvSpPr>
            <a:spLocks noGrp="1" noChangeArrowheads="1"/>
          </p:cNvSpPr>
          <p:nvPr>
            <p:ph type="body" idx="1"/>
          </p:nvPr>
        </p:nvSpPr>
        <p:spPr>
          <a:xfrm>
            <a:off x="685800" y="1524000"/>
            <a:ext cx="8305800" cy="4800600"/>
          </a:xfrm>
        </p:spPr>
        <p:txBody>
          <a:bodyPr/>
          <a:lstStyle/>
          <a:p>
            <a:pPr eaLnBrk="1" hangingPunct="1">
              <a:lnSpc>
                <a:spcPct val="90000"/>
              </a:lnSpc>
              <a:defRPr/>
            </a:pPr>
            <a:r>
              <a:rPr lang="en-US" sz="2800" dirty="0"/>
              <a:t>Taking notes</a:t>
            </a:r>
          </a:p>
          <a:p>
            <a:pPr lvl="1" eaLnBrk="1" hangingPunct="1">
              <a:lnSpc>
                <a:spcPct val="90000"/>
              </a:lnSpc>
              <a:defRPr/>
            </a:pPr>
            <a:r>
              <a:rPr lang="en-US" sz="2400" dirty="0"/>
              <a:t>Focus</a:t>
            </a:r>
          </a:p>
          <a:p>
            <a:pPr lvl="1" eaLnBrk="1" hangingPunct="1">
              <a:lnSpc>
                <a:spcPct val="90000"/>
              </a:lnSpc>
              <a:defRPr/>
            </a:pPr>
            <a:r>
              <a:rPr lang="en-US" sz="2400" dirty="0"/>
              <a:t>Record questions</a:t>
            </a:r>
          </a:p>
          <a:p>
            <a:pPr lvl="1" eaLnBrk="1" hangingPunct="1">
              <a:lnSpc>
                <a:spcPct val="90000"/>
              </a:lnSpc>
              <a:defRPr/>
            </a:pPr>
            <a:r>
              <a:rPr lang="en-US" sz="2400" dirty="0"/>
              <a:t>Record potential contacts</a:t>
            </a:r>
          </a:p>
          <a:p>
            <a:pPr eaLnBrk="1" hangingPunct="1">
              <a:lnSpc>
                <a:spcPct val="90000"/>
              </a:lnSpc>
              <a:defRPr/>
            </a:pPr>
            <a:r>
              <a:rPr lang="en-US" sz="2800" dirty="0"/>
              <a:t>Asking Questions</a:t>
            </a:r>
          </a:p>
          <a:p>
            <a:pPr lvl="1" eaLnBrk="1" hangingPunct="1">
              <a:lnSpc>
                <a:spcPct val="90000"/>
              </a:lnSpc>
              <a:defRPr/>
            </a:pPr>
            <a:r>
              <a:rPr lang="en-US" sz="2400" dirty="0"/>
              <a:t>Go for it</a:t>
            </a:r>
          </a:p>
          <a:p>
            <a:pPr lvl="1" eaLnBrk="1" hangingPunct="1">
              <a:lnSpc>
                <a:spcPct val="90000"/>
              </a:lnSpc>
              <a:defRPr/>
            </a:pPr>
            <a:r>
              <a:rPr lang="en-US" sz="2400" dirty="0"/>
              <a:t>Write them down</a:t>
            </a:r>
          </a:p>
          <a:p>
            <a:pPr lvl="1" eaLnBrk="1" hangingPunct="1">
              <a:lnSpc>
                <a:spcPct val="90000"/>
              </a:lnSpc>
              <a:defRPr/>
            </a:pPr>
            <a:r>
              <a:rPr lang="en-US" sz="2400" dirty="0"/>
              <a:t>Try to come up with three</a:t>
            </a:r>
          </a:p>
          <a:p>
            <a:pPr lvl="1" eaLnBrk="1" hangingPunct="1">
              <a:lnSpc>
                <a:spcPct val="90000"/>
              </a:lnSpc>
              <a:defRPr/>
            </a:pPr>
            <a:r>
              <a:rPr lang="en-US" sz="2400" dirty="0"/>
              <a:t>Don’t interrupt speaker</a:t>
            </a:r>
          </a:p>
          <a:p>
            <a:pPr lvl="1" eaLnBrk="1" hangingPunct="1">
              <a:lnSpc>
                <a:spcPct val="90000"/>
              </a:lnSpc>
              <a:defRPr/>
            </a:pPr>
            <a:r>
              <a:rPr lang="en-US" sz="2400" dirty="0"/>
              <a:t>Be brief and to the point</a:t>
            </a:r>
          </a:p>
          <a:p>
            <a:pPr lvl="1" eaLnBrk="1" hangingPunct="1">
              <a:lnSpc>
                <a:spcPct val="90000"/>
              </a:lnSpc>
              <a:defRPr/>
            </a:pPr>
            <a:r>
              <a:rPr lang="en-US" sz="2400" dirty="0"/>
              <a:t>If you think that you will, sit near microphone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9E326CE-F7E5-EE0B-BD84-85F46202F5E2}"/>
              </a:ext>
            </a:extLst>
          </p:cNvPr>
          <p:cNvSpPr>
            <a:spLocks noGrp="1" noChangeArrowheads="1"/>
          </p:cNvSpPr>
          <p:nvPr>
            <p:ph type="title"/>
          </p:nvPr>
        </p:nvSpPr>
        <p:spPr>
          <a:xfrm>
            <a:off x="457200" y="812800"/>
            <a:ext cx="8229600" cy="608013"/>
          </a:xfrm>
        </p:spPr>
        <p:txBody>
          <a:bodyPr/>
          <a:lstStyle/>
          <a:p>
            <a:pPr eaLnBrk="1" hangingPunct="1">
              <a:defRPr/>
            </a:pPr>
            <a:r>
              <a:rPr lang="en-US"/>
              <a:t>Posters</a:t>
            </a:r>
          </a:p>
        </p:txBody>
      </p:sp>
      <p:sp>
        <p:nvSpPr>
          <p:cNvPr id="37891" name="Rectangle 3">
            <a:extLst>
              <a:ext uri="{FF2B5EF4-FFF2-40B4-BE49-F238E27FC236}">
                <a16:creationId xmlns:a16="http://schemas.microsoft.com/office/drawing/2014/main" id="{DDD65805-6A53-8439-DE01-816D14D33EFE}"/>
              </a:ext>
            </a:extLst>
          </p:cNvPr>
          <p:cNvSpPr>
            <a:spLocks noGrp="1" noChangeArrowheads="1"/>
          </p:cNvSpPr>
          <p:nvPr>
            <p:ph type="body" idx="1"/>
          </p:nvPr>
        </p:nvSpPr>
        <p:spPr>
          <a:xfrm>
            <a:off x="457200" y="1981200"/>
            <a:ext cx="8305800" cy="4114800"/>
          </a:xfrm>
        </p:spPr>
        <p:txBody>
          <a:bodyPr/>
          <a:lstStyle/>
          <a:p>
            <a:pPr eaLnBrk="1" hangingPunct="1">
              <a:defRPr/>
            </a:pPr>
            <a:r>
              <a:rPr lang="en-US" dirty="0"/>
              <a:t>Can ask questions.</a:t>
            </a:r>
          </a:p>
          <a:p>
            <a:pPr eaLnBrk="1" hangingPunct="1">
              <a:defRPr/>
            </a:pPr>
            <a:r>
              <a:rPr lang="en-US" dirty="0"/>
              <a:t>Can request “walk through”</a:t>
            </a:r>
          </a:p>
          <a:p>
            <a:pPr eaLnBrk="1" hangingPunct="1">
              <a:defRPr/>
            </a:pPr>
            <a:r>
              <a:rPr lang="en-US" dirty="0"/>
              <a:t>Can ask about programs/</a:t>
            </a:r>
            <a:r>
              <a:rPr lang="en-US" dirty="0" err="1"/>
              <a:t>postdocs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0FD7BF7B-3DDC-81CA-C0D9-CDEBC820ACFD}"/>
              </a:ext>
            </a:extLst>
          </p:cNvPr>
          <p:cNvSpPr>
            <a:spLocks noGrp="1" noChangeArrowheads="1"/>
          </p:cNvSpPr>
          <p:nvPr>
            <p:ph type="title"/>
          </p:nvPr>
        </p:nvSpPr>
        <p:spPr>
          <a:xfrm>
            <a:off x="457200" y="354013"/>
            <a:ext cx="8229600" cy="762000"/>
          </a:xfrm>
        </p:spPr>
        <p:txBody>
          <a:bodyPr/>
          <a:lstStyle/>
          <a:p>
            <a:pPr eaLnBrk="1" hangingPunct="1">
              <a:defRPr/>
            </a:pPr>
            <a:r>
              <a:rPr lang="en-US"/>
              <a:t>Women and Minorities</a:t>
            </a:r>
          </a:p>
        </p:txBody>
      </p:sp>
      <p:sp>
        <p:nvSpPr>
          <p:cNvPr id="38915" name="Rectangle 3">
            <a:extLst>
              <a:ext uri="{FF2B5EF4-FFF2-40B4-BE49-F238E27FC236}">
                <a16:creationId xmlns:a16="http://schemas.microsoft.com/office/drawing/2014/main" id="{38522097-236A-50C3-373B-9F96CECBD1D8}"/>
              </a:ext>
            </a:extLst>
          </p:cNvPr>
          <p:cNvSpPr>
            <a:spLocks noGrp="1" noChangeArrowheads="1"/>
          </p:cNvSpPr>
          <p:nvPr>
            <p:ph type="body" idx="1"/>
          </p:nvPr>
        </p:nvSpPr>
        <p:spPr>
          <a:xfrm>
            <a:off x="457200" y="1600200"/>
            <a:ext cx="8229600" cy="5105400"/>
          </a:xfrm>
        </p:spPr>
        <p:txBody>
          <a:bodyPr/>
          <a:lstStyle/>
          <a:p>
            <a:pPr eaLnBrk="1" hangingPunct="1">
              <a:lnSpc>
                <a:spcPct val="90000"/>
              </a:lnSpc>
              <a:defRPr/>
            </a:pPr>
            <a:r>
              <a:rPr lang="en-US" dirty="0"/>
              <a:t>Take yourself seriously; be assertive</a:t>
            </a:r>
          </a:p>
          <a:p>
            <a:pPr eaLnBrk="1" hangingPunct="1">
              <a:lnSpc>
                <a:spcPct val="90000"/>
              </a:lnSpc>
              <a:defRPr/>
            </a:pPr>
            <a:r>
              <a:rPr lang="en-US" dirty="0"/>
              <a:t>Don’t expect/let your mentor take over</a:t>
            </a:r>
          </a:p>
          <a:p>
            <a:pPr lvl="2" eaLnBrk="1" hangingPunct="1">
              <a:lnSpc>
                <a:spcPct val="90000"/>
              </a:lnSpc>
              <a:defRPr/>
            </a:pPr>
            <a:endParaRPr lang="en-US"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7307C-E1C0-E044-F9E6-3C92063A1988}"/>
              </a:ext>
            </a:extLst>
          </p:cNvPr>
          <p:cNvSpPr>
            <a:spLocks noGrp="1"/>
          </p:cNvSpPr>
          <p:nvPr>
            <p:ph type="title"/>
          </p:nvPr>
        </p:nvSpPr>
        <p:spPr/>
        <p:txBody>
          <a:bodyPr/>
          <a:lstStyle/>
          <a:p>
            <a:pPr eaLnBrk="1" hangingPunct="1">
              <a:defRPr/>
            </a:pPr>
            <a:r>
              <a:rPr lang="en-US" dirty="0"/>
              <a:t>Caveats…</a:t>
            </a:r>
          </a:p>
        </p:txBody>
      </p:sp>
      <p:sp>
        <p:nvSpPr>
          <p:cNvPr id="3" name="Content Placeholder 2">
            <a:extLst>
              <a:ext uri="{FF2B5EF4-FFF2-40B4-BE49-F238E27FC236}">
                <a16:creationId xmlns:a16="http://schemas.microsoft.com/office/drawing/2014/main" id="{11E6E1D7-D121-D2BE-2168-15940DF96445}"/>
              </a:ext>
            </a:extLst>
          </p:cNvPr>
          <p:cNvSpPr>
            <a:spLocks noGrp="1"/>
          </p:cNvSpPr>
          <p:nvPr>
            <p:ph idx="1"/>
          </p:nvPr>
        </p:nvSpPr>
        <p:spPr/>
        <p:txBody>
          <a:bodyPr/>
          <a:lstStyle/>
          <a:p>
            <a:pPr eaLnBrk="1" hangingPunct="1">
              <a:lnSpc>
                <a:spcPct val="90000"/>
              </a:lnSpc>
              <a:defRPr/>
            </a:pPr>
            <a:r>
              <a:rPr lang="en-US" dirty="0"/>
              <a:t>Minimize possibilities for undesired “encounters”</a:t>
            </a:r>
          </a:p>
          <a:p>
            <a:pPr lvl="1" eaLnBrk="1" hangingPunct="1">
              <a:lnSpc>
                <a:spcPct val="90000"/>
              </a:lnSpc>
              <a:defRPr/>
            </a:pPr>
            <a:r>
              <a:rPr lang="en-US" dirty="0"/>
              <a:t>Stay in public</a:t>
            </a:r>
          </a:p>
          <a:p>
            <a:pPr lvl="1" eaLnBrk="1" hangingPunct="1">
              <a:lnSpc>
                <a:spcPct val="90000"/>
              </a:lnSpc>
              <a:defRPr/>
            </a:pPr>
            <a:r>
              <a:rPr lang="en-US" dirty="0"/>
              <a:t>Bring a friend to meetings</a:t>
            </a:r>
          </a:p>
          <a:p>
            <a:pPr lvl="1" eaLnBrk="1" hangingPunct="1">
              <a:lnSpc>
                <a:spcPct val="90000"/>
              </a:lnSpc>
              <a:defRPr/>
            </a:pPr>
            <a:r>
              <a:rPr lang="en-US" dirty="0"/>
              <a:t>Pay your own way</a:t>
            </a:r>
          </a:p>
          <a:p>
            <a:pPr lvl="1" eaLnBrk="1" hangingPunct="1">
              <a:lnSpc>
                <a:spcPct val="90000"/>
              </a:lnSpc>
              <a:defRPr/>
            </a:pPr>
            <a:r>
              <a:rPr lang="en-US" dirty="0"/>
              <a:t>Make your own arrangements for local travel</a:t>
            </a:r>
          </a:p>
          <a:p>
            <a:pPr lvl="1" eaLnBrk="1" hangingPunct="1">
              <a:lnSpc>
                <a:spcPct val="90000"/>
              </a:lnSpc>
              <a:defRPr/>
            </a:pPr>
            <a:r>
              <a:rPr lang="en-US" dirty="0"/>
              <a:t>Meet for coffee, lunch, breakfast</a:t>
            </a:r>
          </a:p>
          <a:p>
            <a:pPr lvl="2" eaLnBrk="1" hangingPunct="1">
              <a:lnSpc>
                <a:spcPct val="90000"/>
              </a:lnSpc>
              <a:defRPr/>
            </a:pPr>
            <a:r>
              <a:rPr lang="en-US" sz="2600" dirty="0"/>
              <a:t>Shorter; predefined ending</a:t>
            </a:r>
          </a:p>
          <a:p>
            <a:pPr eaLnBrk="1" hangingPunct="1">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0AA4431-BA94-DA93-68E4-70A599D681C8}"/>
              </a:ext>
            </a:extLst>
          </p:cNvPr>
          <p:cNvSpPr>
            <a:spLocks noGrp="1" noChangeArrowheads="1"/>
          </p:cNvSpPr>
          <p:nvPr>
            <p:ph type="title"/>
          </p:nvPr>
        </p:nvSpPr>
        <p:spPr>
          <a:xfrm>
            <a:off x="457200" y="812800"/>
            <a:ext cx="8229600" cy="608013"/>
          </a:xfrm>
        </p:spPr>
        <p:txBody>
          <a:bodyPr/>
          <a:lstStyle/>
          <a:p>
            <a:pPr eaLnBrk="1" hangingPunct="1">
              <a:defRPr/>
            </a:pPr>
            <a:r>
              <a:rPr lang="en-US"/>
              <a:t>Overall…</a:t>
            </a:r>
          </a:p>
        </p:txBody>
      </p:sp>
      <p:sp>
        <p:nvSpPr>
          <p:cNvPr id="40963" name="Rectangle 3">
            <a:extLst>
              <a:ext uri="{FF2B5EF4-FFF2-40B4-BE49-F238E27FC236}">
                <a16:creationId xmlns:a16="http://schemas.microsoft.com/office/drawing/2014/main" id="{6DE7CC80-A93C-26BF-F602-AFC65A6E7569}"/>
              </a:ext>
            </a:extLst>
          </p:cNvPr>
          <p:cNvSpPr>
            <a:spLocks noGrp="1" noChangeArrowheads="1"/>
          </p:cNvSpPr>
          <p:nvPr>
            <p:ph type="body" idx="1"/>
          </p:nvPr>
        </p:nvSpPr>
        <p:spPr>
          <a:xfrm>
            <a:off x="609600" y="1905000"/>
            <a:ext cx="7772400" cy="4191000"/>
          </a:xfrm>
        </p:spPr>
        <p:txBody>
          <a:bodyPr/>
          <a:lstStyle/>
          <a:p>
            <a:pPr eaLnBrk="1" hangingPunct="1">
              <a:defRPr/>
            </a:pPr>
            <a:r>
              <a:rPr lang="en-US"/>
              <a:t>Go there to explore your future and expand your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113280F-40A4-3DD7-E6C3-0E312D44ACDB}"/>
              </a:ext>
            </a:extLst>
          </p:cNvPr>
          <p:cNvSpPr>
            <a:spLocks noGrp="1" noChangeArrowheads="1"/>
          </p:cNvSpPr>
          <p:nvPr>
            <p:ph type="title"/>
          </p:nvPr>
        </p:nvSpPr>
        <p:spPr>
          <a:xfrm>
            <a:off x="457200" y="812800"/>
            <a:ext cx="8229600" cy="608013"/>
          </a:xfrm>
        </p:spPr>
        <p:txBody>
          <a:bodyPr/>
          <a:lstStyle/>
          <a:p>
            <a:pPr eaLnBrk="1" hangingPunct="1">
              <a:defRPr/>
            </a:pPr>
            <a:r>
              <a:rPr lang="en-US"/>
              <a:t>Acknowledgements</a:t>
            </a:r>
          </a:p>
        </p:txBody>
      </p:sp>
      <p:sp>
        <p:nvSpPr>
          <p:cNvPr id="26627" name="Rectangle 3">
            <a:extLst>
              <a:ext uri="{FF2B5EF4-FFF2-40B4-BE49-F238E27FC236}">
                <a16:creationId xmlns:a16="http://schemas.microsoft.com/office/drawing/2014/main" id="{F342B890-29D2-DDF9-6EB4-3B8145076FA4}"/>
              </a:ext>
            </a:extLst>
          </p:cNvPr>
          <p:cNvSpPr>
            <a:spLocks noGrp="1" noChangeArrowheads="1"/>
          </p:cNvSpPr>
          <p:nvPr>
            <p:ph type="body" idx="1"/>
          </p:nvPr>
        </p:nvSpPr>
        <p:spPr/>
        <p:txBody>
          <a:bodyPr/>
          <a:lstStyle/>
          <a:p>
            <a:pPr eaLnBrk="1" hangingPunct="1">
              <a:buFont typeface="Wingdings" panose="05000000000000000000" pitchFamily="2" charset="2"/>
              <a:buNone/>
              <a:defRPr/>
            </a:pPr>
            <a:r>
              <a:rPr lang="en-US" sz="2400"/>
              <a:t>Survival Skills and Ethics Program, University of Pittsburgh</a:t>
            </a:r>
          </a:p>
          <a:p>
            <a:pPr eaLnBrk="1" hangingPunct="1">
              <a:buFont typeface="Wingdings" panose="05000000000000000000" pitchFamily="2" charset="2"/>
              <a:buNone/>
              <a:defRPr/>
            </a:pPr>
            <a:r>
              <a:rPr lang="en-US" sz="2400"/>
              <a:t>	Beth A. Fischer &amp; Michael J. Zigmond</a:t>
            </a:r>
          </a:p>
          <a:p>
            <a:pPr eaLnBrk="1" hangingPunct="1">
              <a:buFont typeface="Wingdings" panose="05000000000000000000" pitchFamily="2" charset="2"/>
              <a:buNone/>
              <a:defRPr/>
            </a:pPr>
            <a:r>
              <a:rPr lang="en-US" sz="2400">
                <a:solidFill>
                  <a:schemeClr val="hlink"/>
                </a:solidFill>
              </a:rPr>
              <a:t>	http://www.survival.pitt.edu/library/documents.asp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1B9AB05-68CD-636E-BACA-E814D6AAB4D8}"/>
              </a:ext>
            </a:extLst>
          </p:cNvPr>
          <p:cNvSpPr>
            <a:spLocks noGrp="1" noChangeArrowheads="1"/>
          </p:cNvSpPr>
          <p:nvPr>
            <p:ph type="title"/>
          </p:nvPr>
        </p:nvSpPr>
        <p:spPr/>
        <p:txBody>
          <a:bodyPr/>
          <a:lstStyle/>
          <a:p>
            <a:pPr eaLnBrk="1" hangingPunct="1">
              <a:defRPr/>
            </a:pPr>
            <a:r>
              <a:rPr lang="en-US"/>
              <a:t>What is a Professional Meeting?</a:t>
            </a:r>
          </a:p>
        </p:txBody>
      </p:sp>
      <p:sp>
        <p:nvSpPr>
          <p:cNvPr id="27651" name="Rectangle 3">
            <a:extLst>
              <a:ext uri="{FF2B5EF4-FFF2-40B4-BE49-F238E27FC236}">
                <a16:creationId xmlns:a16="http://schemas.microsoft.com/office/drawing/2014/main" id="{CF88DDE5-0B26-5E15-8596-C8C145796EF6}"/>
              </a:ext>
            </a:extLst>
          </p:cNvPr>
          <p:cNvSpPr>
            <a:spLocks noGrp="1" noChangeArrowheads="1"/>
          </p:cNvSpPr>
          <p:nvPr>
            <p:ph type="body" idx="1"/>
          </p:nvPr>
        </p:nvSpPr>
        <p:spPr/>
        <p:txBody>
          <a:bodyPr/>
          <a:lstStyle/>
          <a:p>
            <a:pPr eaLnBrk="1" hangingPunct="1">
              <a:lnSpc>
                <a:spcPct val="80000"/>
              </a:lnSpc>
              <a:defRPr/>
            </a:pPr>
            <a:r>
              <a:rPr lang="en-US" sz="2800"/>
              <a:t>Scientific Conference</a:t>
            </a:r>
          </a:p>
          <a:p>
            <a:pPr lvl="1" eaLnBrk="1" hangingPunct="1">
              <a:lnSpc>
                <a:spcPct val="80000"/>
              </a:lnSpc>
              <a:defRPr/>
            </a:pPr>
            <a:r>
              <a:rPr lang="en-US" sz="2400"/>
              <a:t>Scientists gather</a:t>
            </a:r>
          </a:p>
          <a:p>
            <a:pPr lvl="1" eaLnBrk="1" hangingPunct="1">
              <a:lnSpc>
                <a:spcPct val="80000"/>
              </a:lnSpc>
              <a:defRPr/>
            </a:pPr>
            <a:r>
              <a:rPr lang="en-US" sz="2400"/>
              <a:t>Share information</a:t>
            </a:r>
          </a:p>
          <a:p>
            <a:pPr lvl="2" eaLnBrk="1" hangingPunct="1">
              <a:lnSpc>
                <a:spcPct val="80000"/>
              </a:lnSpc>
              <a:defRPr/>
            </a:pPr>
            <a:r>
              <a:rPr lang="en-US" sz="2000"/>
              <a:t>Formally and informally</a:t>
            </a:r>
          </a:p>
          <a:p>
            <a:pPr eaLnBrk="1" hangingPunct="1">
              <a:lnSpc>
                <a:spcPct val="80000"/>
              </a:lnSpc>
              <a:defRPr/>
            </a:pPr>
            <a:r>
              <a:rPr lang="en-US" sz="2800"/>
              <a:t>Sponsored by a Scientific Organization/Entity</a:t>
            </a:r>
          </a:p>
          <a:p>
            <a:pPr lvl="1" eaLnBrk="1" hangingPunct="1">
              <a:lnSpc>
                <a:spcPct val="80000"/>
              </a:lnSpc>
              <a:defRPr/>
            </a:pPr>
            <a:r>
              <a:rPr lang="en-US" sz="2400"/>
              <a:t>Society for Neuroscience</a:t>
            </a:r>
          </a:p>
          <a:p>
            <a:pPr lvl="1" eaLnBrk="1" hangingPunct="1">
              <a:lnSpc>
                <a:spcPct val="80000"/>
              </a:lnSpc>
              <a:defRPr/>
            </a:pPr>
            <a:r>
              <a:rPr lang="en-US" sz="2400"/>
              <a:t>SACNAS</a:t>
            </a:r>
          </a:p>
          <a:p>
            <a:pPr lvl="1" eaLnBrk="1" hangingPunct="1">
              <a:lnSpc>
                <a:spcPct val="80000"/>
              </a:lnSpc>
              <a:defRPr/>
            </a:pPr>
            <a:r>
              <a:rPr lang="en-US" sz="2400"/>
              <a:t>ABRCMS</a:t>
            </a:r>
          </a:p>
          <a:p>
            <a:pPr eaLnBrk="1" hangingPunct="1">
              <a:lnSpc>
                <a:spcPct val="80000"/>
              </a:lnSpc>
              <a:defRPr/>
            </a:pPr>
            <a:r>
              <a:rPr lang="en-US" sz="2800"/>
              <a:t>Vary in size</a:t>
            </a:r>
          </a:p>
          <a:p>
            <a:pPr lvl="1" eaLnBrk="1" hangingPunct="1">
              <a:lnSpc>
                <a:spcPct val="80000"/>
              </a:lnSpc>
              <a:defRPr/>
            </a:pPr>
            <a:r>
              <a:rPr lang="en-US" sz="2400"/>
              <a:t>Institutional to International</a:t>
            </a:r>
          </a:p>
          <a:p>
            <a:pPr eaLnBrk="1" hangingPunct="1">
              <a:lnSpc>
                <a:spcPct val="80000"/>
              </a:lnSpc>
              <a:defRPr/>
            </a:pPr>
            <a:r>
              <a:rPr lang="en-US" sz="2800">
                <a:solidFill>
                  <a:srgbClr val="FFFF66"/>
                </a:solidFill>
              </a:rPr>
              <a:t>Can be overwhelming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FCDC8DA-6FD4-E884-A367-FFCD73004010}"/>
              </a:ext>
            </a:extLst>
          </p:cNvPr>
          <p:cNvSpPr>
            <a:spLocks noGrp="1" noChangeArrowheads="1"/>
          </p:cNvSpPr>
          <p:nvPr>
            <p:ph type="title"/>
          </p:nvPr>
        </p:nvSpPr>
        <p:spPr>
          <a:xfrm>
            <a:off x="685800" y="0"/>
            <a:ext cx="7772400" cy="838200"/>
          </a:xfrm>
        </p:spPr>
        <p:txBody>
          <a:bodyPr/>
          <a:lstStyle/>
          <a:p>
            <a:pPr eaLnBrk="1" hangingPunct="1">
              <a:defRPr/>
            </a:pPr>
            <a:r>
              <a:rPr lang="en-US"/>
              <a:t>Why go?</a:t>
            </a:r>
          </a:p>
        </p:txBody>
      </p:sp>
      <p:sp>
        <p:nvSpPr>
          <p:cNvPr id="95235" name="Rectangle 3">
            <a:extLst>
              <a:ext uri="{FF2B5EF4-FFF2-40B4-BE49-F238E27FC236}">
                <a16:creationId xmlns:a16="http://schemas.microsoft.com/office/drawing/2014/main" id="{DBC564C6-A869-957A-9A7E-0D0FB7CEFCB2}"/>
              </a:ext>
            </a:extLst>
          </p:cNvPr>
          <p:cNvSpPr>
            <a:spLocks noGrp="1" noChangeArrowheads="1"/>
          </p:cNvSpPr>
          <p:nvPr>
            <p:ph type="body" idx="1"/>
          </p:nvPr>
        </p:nvSpPr>
        <p:spPr>
          <a:xfrm>
            <a:off x="685800" y="1066800"/>
            <a:ext cx="7772400" cy="5029200"/>
          </a:xfrm>
        </p:spPr>
        <p:txBody>
          <a:bodyPr/>
          <a:lstStyle/>
          <a:p>
            <a:pPr eaLnBrk="1" hangingPunct="1">
              <a:lnSpc>
                <a:spcPct val="90000"/>
              </a:lnSpc>
              <a:defRPr/>
            </a:pPr>
            <a:r>
              <a:rPr lang="en-US" sz="2800"/>
              <a:t>Recent developments in field</a:t>
            </a:r>
          </a:p>
          <a:p>
            <a:pPr eaLnBrk="1" hangingPunct="1">
              <a:lnSpc>
                <a:spcPct val="90000"/>
              </a:lnSpc>
              <a:defRPr/>
            </a:pPr>
            <a:r>
              <a:rPr lang="en-US" sz="2800"/>
              <a:t>Broaden knowledge</a:t>
            </a:r>
          </a:p>
          <a:p>
            <a:pPr eaLnBrk="1" hangingPunct="1">
              <a:lnSpc>
                <a:spcPct val="90000"/>
              </a:lnSpc>
              <a:defRPr/>
            </a:pPr>
            <a:r>
              <a:rPr lang="en-US" sz="2800"/>
              <a:t>Obtain experience</a:t>
            </a:r>
          </a:p>
          <a:p>
            <a:pPr lvl="1" eaLnBrk="1" hangingPunct="1">
              <a:lnSpc>
                <a:spcPct val="90000"/>
              </a:lnSpc>
              <a:defRPr/>
            </a:pPr>
            <a:r>
              <a:rPr lang="en-US" sz="2400"/>
              <a:t>Presentations</a:t>
            </a:r>
          </a:p>
          <a:p>
            <a:pPr lvl="1" eaLnBrk="1" hangingPunct="1">
              <a:lnSpc>
                <a:spcPct val="90000"/>
              </a:lnSpc>
              <a:defRPr/>
            </a:pPr>
            <a:r>
              <a:rPr lang="en-US" sz="2400"/>
              <a:t>Posters</a:t>
            </a:r>
          </a:p>
          <a:p>
            <a:pPr eaLnBrk="1" hangingPunct="1">
              <a:lnSpc>
                <a:spcPct val="90000"/>
              </a:lnSpc>
              <a:defRPr/>
            </a:pPr>
            <a:r>
              <a:rPr lang="en-US" sz="2800"/>
              <a:t>Feedback</a:t>
            </a:r>
          </a:p>
          <a:p>
            <a:pPr eaLnBrk="1" hangingPunct="1">
              <a:lnSpc>
                <a:spcPct val="90000"/>
              </a:lnSpc>
              <a:defRPr/>
            </a:pPr>
            <a:r>
              <a:rPr lang="en-US" sz="2800"/>
              <a:t>Network</a:t>
            </a:r>
          </a:p>
          <a:p>
            <a:pPr eaLnBrk="1" hangingPunct="1">
              <a:lnSpc>
                <a:spcPct val="90000"/>
              </a:lnSpc>
              <a:defRPr/>
            </a:pPr>
            <a:r>
              <a:rPr lang="en-US" sz="2800"/>
              <a:t>Learn about funding/program officers</a:t>
            </a:r>
          </a:p>
          <a:p>
            <a:pPr eaLnBrk="1" hangingPunct="1">
              <a:lnSpc>
                <a:spcPct val="90000"/>
              </a:lnSpc>
              <a:defRPr/>
            </a:pPr>
            <a:r>
              <a:rPr lang="en-US" sz="2800"/>
              <a:t>Employment opportunities/interviews/workshops</a:t>
            </a:r>
          </a:p>
          <a:p>
            <a:pPr eaLnBrk="1" hangingPunct="1">
              <a:lnSpc>
                <a:spcPct val="90000"/>
              </a:lnSpc>
              <a:defRPr/>
            </a:pPr>
            <a:r>
              <a:rPr lang="en-US" sz="2800"/>
              <a:t>Newest equipment/tools</a:t>
            </a:r>
          </a:p>
          <a:p>
            <a:pPr eaLnBrk="1" hangingPunct="1">
              <a:lnSpc>
                <a:spcPct val="90000"/>
              </a:lnSpc>
              <a:defRPr/>
            </a:pPr>
            <a:endParaRPr lang="en-US"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4B38A4F-B6EC-BE67-8199-93EB48DDA9D0}"/>
              </a:ext>
            </a:extLst>
          </p:cNvPr>
          <p:cNvSpPr>
            <a:spLocks noGrp="1" noChangeArrowheads="1"/>
          </p:cNvSpPr>
          <p:nvPr>
            <p:ph type="title"/>
          </p:nvPr>
        </p:nvSpPr>
        <p:spPr>
          <a:xfrm>
            <a:off x="457200" y="354013"/>
            <a:ext cx="8229600" cy="762000"/>
          </a:xfrm>
        </p:spPr>
        <p:txBody>
          <a:bodyPr/>
          <a:lstStyle/>
          <a:p>
            <a:pPr eaLnBrk="1" hangingPunct="1">
              <a:defRPr/>
            </a:pPr>
            <a:r>
              <a:rPr lang="en-US"/>
              <a:t>1. What happens there?</a:t>
            </a:r>
          </a:p>
        </p:txBody>
      </p:sp>
      <p:sp>
        <p:nvSpPr>
          <p:cNvPr id="29699" name="Rectangle 3">
            <a:extLst>
              <a:ext uri="{FF2B5EF4-FFF2-40B4-BE49-F238E27FC236}">
                <a16:creationId xmlns:a16="http://schemas.microsoft.com/office/drawing/2014/main" id="{7791BA10-55D9-C0D7-A00B-47B3D0204DF2}"/>
              </a:ext>
            </a:extLst>
          </p:cNvPr>
          <p:cNvSpPr>
            <a:spLocks noGrp="1" noChangeArrowheads="1"/>
          </p:cNvSpPr>
          <p:nvPr>
            <p:ph type="body" idx="1"/>
          </p:nvPr>
        </p:nvSpPr>
        <p:spPr>
          <a:xfrm>
            <a:off x="538163" y="1682750"/>
            <a:ext cx="7772400" cy="4114800"/>
          </a:xfrm>
        </p:spPr>
        <p:txBody>
          <a:bodyPr/>
          <a:lstStyle/>
          <a:p>
            <a:pPr eaLnBrk="1" hangingPunct="1">
              <a:defRPr/>
            </a:pPr>
            <a:r>
              <a:rPr lang="en-US" sz="2800"/>
              <a:t>Found in program</a:t>
            </a:r>
          </a:p>
          <a:p>
            <a:pPr lvl="1" eaLnBrk="1" hangingPunct="1">
              <a:defRPr/>
            </a:pPr>
            <a:r>
              <a:rPr lang="en-US" sz="2400"/>
              <a:t>Lectures (renown speaker)</a:t>
            </a:r>
          </a:p>
          <a:p>
            <a:pPr lvl="1" eaLnBrk="1" hangingPunct="1">
              <a:defRPr/>
            </a:pPr>
            <a:r>
              <a:rPr lang="en-US" sz="2400"/>
              <a:t>Symposia (same topic, leading investigators)</a:t>
            </a:r>
          </a:p>
          <a:p>
            <a:pPr lvl="1" eaLnBrk="1" hangingPunct="1">
              <a:defRPr/>
            </a:pPr>
            <a:r>
              <a:rPr lang="en-US" sz="2400"/>
              <a:t>“Voluntary” presentations</a:t>
            </a:r>
          </a:p>
          <a:p>
            <a:pPr lvl="2" eaLnBrk="1" hangingPunct="1">
              <a:defRPr/>
            </a:pPr>
            <a:r>
              <a:rPr lang="en-US" sz="2000"/>
              <a:t>Talk</a:t>
            </a:r>
          </a:p>
          <a:p>
            <a:pPr lvl="2" eaLnBrk="1" hangingPunct="1">
              <a:defRPr/>
            </a:pPr>
            <a:r>
              <a:rPr lang="en-US" sz="2000"/>
              <a:t>Poster</a:t>
            </a:r>
          </a:p>
          <a:p>
            <a:pPr lvl="1" eaLnBrk="1" hangingPunct="1">
              <a:defRPr/>
            </a:pPr>
            <a:r>
              <a:rPr lang="en-US" sz="2400"/>
              <a:t>Roundtables (discussion)</a:t>
            </a:r>
          </a:p>
          <a:p>
            <a:pPr lvl="1" eaLnBrk="1" hangingPunct="1">
              <a:defRPr/>
            </a:pPr>
            <a:r>
              <a:rPr lang="en-US" sz="2400"/>
              <a:t>Socials events/Dinners (networking!)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426308D-D28A-EF3C-E2FB-57908E57039C}"/>
              </a:ext>
            </a:extLst>
          </p:cNvPr>
          <p:cNvSpPr>
            <a:spLocks noGrp="1" noChangeArrowheads="1"/>
          </p:cNvSpPr>
          <p:nvPr>
            <p:ph type="title"/>
          </p:nvPr>
        </p:nvSpPr>
        <p:spPr>
          <a:xfrm>
            <a:off x="457200" y="630238"/>
            <a:ext cx="8229600" cy="608012"/>
          </a:xfrm>
        </p:spPr>
        <p:txBody>
          <a:bodyPr/>
          <a:lstStyle/>
          <a:p>
            <a:pPr eaLnBrk="1" hangingPunct="1">
              <a:defRPr/>
            </a:pPr>
            <a:r>
              <a:rPr lang="en-US"/>
              <a:t>2. What happens there?</a:t>
            </a:r>
          </a:p>
        </p:txBody>
      </p:sp>
      <p:sp>
        <p:nvSpPr>
          <p:cNvPr id="30723" name="Rectangle 3">
            <a:extLst>
              <a:ext uri="{FF2B5EF4-FFF2-40B4-BE49-F238E27FC236}">
                <a16:creationId xmlns:a16="http://schemas.microsoft.com/office/drawing/2014/main" id="{3D632216-446C-5687-DF5F-741EC8AE35DF}"/>
              </a:ext>
            </a:extLst>
          </p:cNvPr>
          <p:cNvSpPr>
            <a:spLocks noGrp="1" noChangeArrowheads="1"/>
          </p:cNvSpPr>
          <p:nvPr>
            <p:ph type="body" idx="1"/>
          </p:nvPr>
        </p:nvSpPr>
        <p:spPr>
          <a:xfrm>
            <a:off x="685800" y="1676400"/>
            <a:ext cx="7772400" cy="4191000"/>
          </a:xfrm>
        </p:spPr>
        <p:txBody>
          <a:bodyPr/>
          <a:lstStyle/>
          <a:p>
            <a:pPr lvl="1" eaLnBrk="1" hangingPunct="1">
              <a:defRPr/>
            </a:pPr>
            <a:r>
              <a:rPr lang="en-US" sz="2400"/>
              <a:t>Exhibits</a:t>
            </a:r>
          </a:p>
          <a:p>
            <a:pPr lvl="2" eaLnBrk="1" hangingPunct="1">
              <a:defRPr/>
            </a:pPr>
            <a:r>
              <a:rPr lang="en-US" sz="2000"/>
              <a:t>Funding agencies</a:t>
            </a:r>
          </a:p>
          <a:p>
            <a:pPr lvl="2" eaLnBrk="1" hangingPunct="1">
              <a:defRPr/>
            </a:pPr>
            <a:r>
              <a:rPr lang="en-US" sz="2000"/>
              <a:t>Equipment manufacturers</a:t>
            </a:r>
          </a:p>
          <a:p>
            <a:pPr lvl="2" eaLnBrk="1" hangingPunct="1">
              <a:defRPr/>
            </a:pPr>
            <a:r>
              <a:rPr lang="en-US" sz="2000"/>
              <a:t>Publishers</a:t>
            </a:r>
          </a:p>
          <a:p>
            <a:pPr lvl="2" eaLnBrk="1" hangingPunct="1">
              <a:defRPr/>
            </a:pPr>
            <a:r>
              <a:rPr lang="en-US" sz="2000"/>
              <a:t>Placement services</a:t>
            </a:r>
          </a:p>
          <a:p>
            <a:pPr lvl="2" eaLnBrk="1" hangingPunct="1">
              <a:defRPr/>
            </a:pPr>
            <a:r>
              <a:rPr lang="en-US" sz="2000"/>
              <a:t>Bulletin boards</a:t>
            </a:r>
          </a:p>
          <a:p>
            <a:pPr lvl="2" eaLnBrk="1" hangingPunct="1">
              <a:defRPr/>
            </a:pPr>
            <a:r>
              <a:rPr lang="en-US" sz="2000"/>
              <a:t>Graduate schools (ABRCMS; SACNAS)</a:t>
            </a:r>
          </a:p>
          <a:p>
            <a:pPr lvl="2" eaLnBrk="1" hangingPunct="1">
              <a:defRPr/>
            </a:pPr>
            <a:r>
              <a:rPr lang="en-US" sz="2000"/>
              <a:t>Societies</a:t>
            </a:r>
          </a:p>
          <a:p>
            <a:pPr lvl="1" eaLnBrk="1" hangingPunct="1">
              <a:defRPr/>
            </a:pPr>
            <a:r>
              <a:rPr lang="en-US" sz="2400"/>
              <a:t>Workshops</a:t>
            </a:r>
          </a:p>
          <a:p>
            <a:pPr lvl="1" eaLnBrk="1" hangingPunct="1">
              <a:defRPr/>
            </a:pPr>
            <a:r>
              <a:rPr lang="en-US" sz="2400"/>
              <a:t>Satellite meetings – focused sub-conference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B1D3E6B-3FA8-5A4A-4BA9-0B56178C2E77}"/>
              </a:ext>
            </a:extLst>
          </p:cNvPr>
          <p:cNvSpPr>
            <a:spLocks noGrp="1" noChangeArrowheads="1"/>
          </p:cNvSpPr>
          <p:nvPr>
            <p:ph type="title"/>
          </p:nvPr>
        </p:nvSpPr>
        <p:spPr>
          <a:xfrm>
            <a:off x="685800" y="152400"/>
            <a:ext cx="7772400" cy="762000"/>
          </a:xfrm>
        </p:spPr>
        <p:txBody>
          <a:bodyPr/>
          <a:lstStyle/>
          <a:p>
            <a:pPr eaLnBrk="1" hangingPunct="1">
              <a:defRPr/>
            </a:pPr>
            <a:r>
              <a:rPr lang="en-US"/>
              <a:t>Before You Attend</a:t>
            </a:r>
          </a:p>
        </p:txBody>
      </p:sp>
      <p:sp>
        <p:nvSpPr>
          <p:cNvPr id="31747" name="Rectangle 3">
            <a:extLst>
              <a:ext uri="{FF2B5EF4-FFF2-40B4-BE49-F238E27FC236}">
                <a16:creationId xmlns:a16="http://schemas.microsoft.com/office/drawing/2014/main" id="{F83BBD46-9689-864F-7D25-1C7D00B2EAEE}"/>
              </a:ext>
            </a:extLst>
          </p:cNvPr>
          <p:cNvSpPr>
            <a:spLocks noGrp="1" noChangeArrowheads="1"/>
          </p:cNvSpPr>
          <p:nvPr>
            <p:ph type="body" idx="1"/>
          </p:nvPr>
        </p:nvSpPr>
        <p:spPr>
          <a:xfrm>
            <a:off x="685800" y="990600"/>
            <a:ext cx="7772400" cy="5486400"/>
          </a:xfrm>
        </p:spPr>
        <p:txBody>
          <a:bodyPr/>
          <a:lstStyle/>
          <a:p>
            <a:pPr eaLnBrk="1" hangingPunct="1">
              <a:lnSpc>
                <a:spcPct val="90000"/>
              </a:lnSpc>
              <a:defRPr/>
            </a:pPr>
            <a:r>
              <a:rPr lang="en-US" sz="2800"/>
              <a:t>Prepare! </a:t>
            </a:r>
          </a:p>
          <a:p>
            <a:pPr eaLnBrk="1" hangingPunct="1">
              <a:lnSpc>
                <a:spcPct val="90000"/>
              </a:lnSpc>
              <a:defRPr/>
            </a:pPr>
            <a:r>
              <a:rPr lang="en-US" sz="2800"/>
              <a:t>Pre-register</a:t>
            </a:r>
          </a:p>
          <a:p>
            <a:pPr eaLnBrk="1" hangingPunct="1">
              <a:lnSpc>
                <a:spcPct val="90000"/>
              </a:lnSpc>
              <a:defRPr/>
            </a:pPr>
            <a:r>
              <a:rPr lang="en-US" sz="2800"/>
              <a:t>Make travel arrangements early</a:t>
            </a:r>
          </a:p>
          <a:p>
            <a:pPr lvl="1" eaLnBrk="1" hangingPunct="1">
              <a:lnSpc>
                <a:spcPct val="90000"/>
              </a:lnSpc>
              <a:defRPr/>
            </a:pPr>
            <a:r>
              <a:rPr lang="en-US" sz="2400"/>
              <a:t>Safety, networking, convenience</a:t>
            </a:r>
          </a:p>
          <a:p>
            <a:pPr eaLnBrk="1" hangingPunct="1">
              <a:lnSpc>
                <a:spcPct val="90000"/>
              </a:lnSpc>
              <a:defRPr/>
            </a:pPr>
            <a:r>
              <a:rPr lang="en-US" sz="2800"/>
              <a:t>Review program/abstracts (can do as group)</a:t>
            </a:r>
          </a:p>
          <a:p>
            <a:pPr eaLnBrk="1" hangingPunct="1">
              <a:lnSpc>
                <a:spcPct val="90000"/>
              </a:lnSpc>
              <a:defRPr/>
            </a:pPr>
            <a:r>
              <a:rPr lang="en-US" sz="2800"/>
              <a:t>Plan sane but full schedule</a:t>
            </a:r>
          </a:p>
          <a:p>
            <a:pPr lvl="1" eaLnBrk="1" hangingPunct="1">
              <a:lnSpc>
                <a:spcPct val="90000"/>
              </a:lnSpc>
              <a:defRPr/>
            </a:pPr>
            <a:r>
              <a:rPr lang="en-US" sz="2400"/>
              <a:t>Plan in rest/exercise</a:t>
            </a:r>
          </a:p>
          <a:p>
            <a:pPr lvl="1" eaLnBrk="1" hangingPunct="1">
              <a:lnSpc>
                <a:spcPct val="90000"/>
              </a:lnSpc>
              <a:defRPr/>
            </a:pPr>
            <a:r>
              <a:rPr lang="en-US" sz="2400"/>
              <a:t>5-10 posters per session</a:t>
            </a:r>
          </a:p>
          <a:p>
            <a:pPr lvl="1" eaLnBrk="1" hangingPunct="1">
              <a:lnSpc>
                <a:spcPct val="90000"/>
              </a:lnSpc>
              <a:defRPr/>
            </a:pPr>
            <a:r>
              <a:rPr lang="en-US" sz="2400"/>
              <a:t>Attend lectures of interest</a:t>
            </a:r>
          </a:p>
          <a:p>
            <a:pPr eaLnBrk="1" hangingPunct="1">
              <a:lnSpc>
                <a:spcPct val="90000"/>
              </a:lnSpc>
              <a:defRPr/>
            </a:pPr>
            <a:r>
              <a:rPr lang="en-US" sz="2800"/>
              <a:t>Assemble conference binder</a:t>
            </a:r>
          </a:p>
          <a:p>
            <a:pPr eaLnBrk="1" hangingPunct="1">
              <a:lnSpc>
                <a:spcPct val="90000"/>
              </a:lnSpc>
              <a:defRPr/>
            </a:pPr>
            <a:r>
              <a:rPr lang="en-US" sz="2800"/>
              <a:t>Prepare to network (75% jobs thru network)</a:t>
            </a:r>
          </a:p>
          <a:p>
            <a:pPr eaLnBrk="1" hangingPunct="1">
              <a:lnSpc>
                <a:spcPct val="90000"/>
              </a:lnSpc>
              <a:defRPr/>
            </a:pPr>
            <a:r>
              <a:rPr lang="en-US" sz="2800"/>
              <a:t>Make and practice poster or presentation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6C435-C106-AE02-1138-5C9D2F761C2A}"/>
              </a:ext>
            </a:extLst>
          </p:cNvPr>
          <p:cNvSpPr>
            <a:spLocks noGrp="1"/>
          </p:cNvSpPr>
          <p:nvPr>
            <p:ph type="title"/>
          </p:nvPr>
        </p:nvSpPr>
        <p:spPr/>
        <p:txBody>
          <a:bodyPr/>
          <a:lstStyle/>
          <a:p>
            <a:pPr eaLnBrk="1" hangingPunct="1">
              <a:defRPr/>
            </a:pPr>
            <a:r>
              <a:rPr lang="en-US" dirty="0"/>
              <a:t>Dress</a:t>
            </a:r>
          </a:p>
        </p:txBody>
      </p:sp>
      <p:sp>
        <p:nvSpPr>
          <p:cNvPr id="3" name="Content Placeholder 2">
            <a:extLst>
              <a:ext uri="{FF2B5EF4-FFF2-40B4-BE49-F238E27FC236}">
                <a16:creationId xmlns:a16="http://schemas.microsoft.com/office/drawing/2014/main" id="{7CC6B3B1-790E-2B83-63CC-179ECDA3ABBC}"/>
              </a:ext>
            </a:extLst>
          </p:cNvPr>
          <p:cNvSpPr>
            <a:spLocks noGrp="1"/>
          </p:cNvSpPr>
          <p:nvPr>
            <p:ph idx="1"/>
          </p:nvPr>
        </p:nvSpPr>
        <p:spPr/>
        <p:txBody>
          <a:bodyPr/>
          <a:lstStyle/>
          <a:p>
            <a:pPr eaLnBrk="1" hangingPunct="1">
              <a:defRPr/>
            </a:pPr>
            <a:r>
              <a:rPr lang="en-US" dirty="0"/>
              <a:t>Comfortable Shoes!</a:t>
            </a:r>
          </a:p>
          <a:p>
            <a:pPr eaLnBrk="1" hangingPunct="1">
              <a:defRPr/>
            </a:pPr>
            <a:r>
              <a:rPr lang="en-US" dirty="0"/>
              <a:t>Presentations – Suit</a:t>
            </a:r>
          </a:p>
          <a:p>
            <a:pPr eaLnBrk="1" hangingPunct="1">
              <a:defRPr/>
            </a:pPr>
            <a:r>
              <a:rPr lang="en-US" dirty="0"/>
              <a:t>Otherwise, academic “uniform”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7EFB3B5-CF30-A4ED-547B-983B11D03CB3}"/>
              </a:ext>
            </a:extLst>
          </p:cNvPr>
          <p:cNvSpPr>
            <a:spLocks noGrp="1" noChangeArrowheads="1"/>
          </p:cNvSpPr>
          <p:nvPr>
            <p:ph type="title"/>
          </p:nvPr>
        </p:nvSpPr>
        <p:spPr>
          <a:xfrm>
            <a:off x="685800" y="457200"/>
            <a:ext cx="7772400" cy="990600"/>
          </a:xfrm>
        </p:spPr>
        <p:txBody>
          <a:bodyPr/>
          <a:lstStyle/>
          <a:p>
            <a:pPr eaLnBrk="1" hangingPunct="1">
              <a:defRPr/>
            </a:pPr>
            <a:r>
              <a:rPr lang="en-US"/>
              <a:t>Preparing for Personal Questions</a:t>
            </a:r>
          </a:p>
        </p:txBody>
      </p:sp>
      <p:sp>
        <p:nvSpPr>
          <p:cNvPr id="33795" name="Rectangle 3">
            <a:extLst>
              <a:ext uri="{FF2B5EF4-FFF2-40B4-BE49-F238E27FC236}">
                <a16:creationId xmlns:a16="http://schemas.microsoft.com/office/drawing/2014/main" id="{05CE9AA9-746B-53CA-5B60-55217468E0BB}"/>
              </a:ext>
            </a:extLst>
          </p:cNvPr>
          <p:cNvSpPr>
            <a:spLocks noGrp="1" noChangeArrowheads="1"/>
          </p:cNvSpPr>
          <p:nvPr>
            <p:ph type="body" idx="1"/>
          </p:nvPr>
        </p:nvSpPr>
        <p:spPr/>
        <p:txBody>
          <a:bodyPr/>
          <a:lstStyle/>
          <a:p>
            <a:pPr eaLnBrk="1" hangingPunct="1">
              <a:defRPr/>
            </a:pPr>
            <a:r>
              <a:rPr lang="en-US" sz="2800"/>
              <a:t>Develop and practice</a:t>
            </a:r>
          </a:p>
          <a:p>
            <a:pPr lvl="1" eaLnBrk="1" hangingPunct="1">
              <a:defRPr/>
            </a:pPr>
            <a:r>
              <a:rPr lang="en-US" sz="2400"/>
              <a:t>10 second, 1 min, 2 min description of research</a:t>
            </a:r>
          </a:p>
          <a:p>
            <a:pPr eaLnBrk="1" hangingPunct="1">
              <a:defRPr/>
            </a:pPr>
            <a:r>
              <a:rPr lang="en-US" sz="2800"/>
              <a:t>Be prepared to answer:</a:t>
            </a:r>
          </a:p>
          <a:p>
            <a:pPr lvl="1" eaLnBrk="1" hangingPunct="1">
              <a:defRPr/>
            </a:pPr>
            <a:r>
              <a:rPr lang="en-US" sz="2400"/>
              <a:t>What do you do?</a:t>
            </a:r>
          </a:p>
          <a:p>
            <a:pPr lvl="1" eaLnBrk="1" hangingPunct="1">
              <a:defRPr/>
            </a:pPr>
            <a:r>
              <a:rPr lang="en-US" sz="2400"/>
              <a:t>What’s your research project?</a:t>
            </a:r>
          </a:p>
          <a:p>
            <a:pPr lvl="1" eaLnBrk="1" hangingPunct="1">
              <a:defRPr/>
            </a:pPr>
            <a:r>
              <a:rPr lang="en-US" sz="2400"/>
              <a:t>How did you get interested in ________?</a:t>
            </a:r>
          </a:p>
          <a:p>
            <a:pPr lvl="1" eaLnBrk="1" hangingPunct="1">
              <a:defRPr/>
            </a:pPr>
            <a:r>
              <a:rPr lang="en-US" sz="2400"/>
              <a:t>Why did you choose that (topic, technique,program, etc)</a:t>
            </a:r>
          </a:p>
          <a:p>
            <a:pPr lvl="1" eaLnBrk="1" hangingPunct="1">
              <a:defRPr/>
            </a:pPr>
            <a:r>
              <a:rPr lang="en-US" sz="2400"/>
              <a:t>What do you plan to do after degree (short and long)</a:t>
            </a:r>
          </a:p>
        </p:txBody>
      </p:sp>
    </p:spTree>
  </p:cSld>
  <p:clrMapOvr>
    <a:masterClrMapping/>
  </p:clrMapOvr>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707</TotalTime>
  <Words>2992</Words>
  <Application>Microsoft Office PowerPoint</Application>
  <PresentationFormat>On-screen Show (4:3)</PresentationFormat>
  <Paragraphs>190</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Wingdings</vt:lpstr>
      <vt:lpstr>Arial Unicode MS</vt:lpstr>
      <vt:lpstr>Tahoma</vt:lpstr>
      <vt:lpstr>Beam</vt:lpstr>
      <vt:lpstr>Getting the Most Out of A Professional Meeting  </vt:lpstr>
      <vt:lpstr>Acknowledgements</vt:lpstr>
      <vt:lpstr>What is a Professional Meeting?</vt:lpstr>
      <vt:lpstr>Why go?</vt:lpstr>
      <vt:lpstr>1. What happens there?</vt:lpstr>
      <vt:lpstr>2. What happens there?</vt:lpstr>
      <vt:lpstr>Before You Attend</vt:lpstr>
      <vt:lpstr>Dress</vt:lpstr>
      <vt:lpstr>Preparing for Personal Questions</vt:lpstr>
      <vt:lpstr>Once You’re There…</vt:lpstr>
      <vt:lpstr>Getting/Keeping in Contact</vt:lpstr>
      <vt:lpstr>Notes and Questions</vt:lpstr>
      <vt:lpstr>Posters</vt:lpstr>
      <vt:lpstr>Women and Minorities</vt:lpstr>
      <vt:lpstr>Caveats…</vt:lpstr>
      <vt:lpstr>Overall…</vt:lpstr>
    </vt:vector>
  </TitlesOfParts>
  <Company>UTSA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the most out of a Professional Meeting</dc:title>
  <dc:creator>GPTAYLOR</dc:creator>
  <cp:lastModifiedBy>Patty Ramirez</cp:lastModifiedBy>
  <cp:revision>53</cp:revision>
  <cp:lastPrinted>1601-01-01T00:00:00Z</cp:lastPrinted>
  <dcterms:created xsi:type="dcterms:W3CDTF">2002-02-18T16:29:17Z</dcterms:created>
  <dcterms:modified xsi:type="dcterms:W3CDTF">2026-07-29T22:11:51Z</dcterms:modified>
</cp:coreProperties>
</file>