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23"/>
  </p:notesMasterIdLst>
  <p:handoutMasterIdLst>
    <p:handoutMasterId r:id="rId24"/>
  </p:handoutMasterIdLst>
  <p:sldIdLst>
    <p:sldId id="256" r:id="rId2"/>
    <p:sldId id="359" r:id="rId3"/>
    <p:sldId id="428" r:id="rId4"/>
    <p:sldId id="429" r:id="rId5"/>
    <p:sldId id="465" r:id="rId6"/>
    <p:sldId id="461" r:id="rId7"/>
    <p:sldId id="494" r:id="rId8"/>
    <p:sldId id="497" r:id="rId9"/>
    <p:sldId id="493" r:id="rId10"/>
    <p:sldId id="496" r:id="rId11"/>
    <p:sldId id="479" r:id="rId12"/>
    <p:sldId id="463" r:id="rId13"/>
    <p:sldId id="466" r:id="rId14"/>
    <p:sldId id="471" r:id="rId15"/>
    <p:sldId id="478" r:id="rId16"/>
    <p:sldId id="480" r:id="rId17"/>
    <p:sldId id="483" r:id="rId18"/>
    <p:sldId id="481" r:id="rId19"/>
    <p:sldId id="482" r:id="rId20"/>
    <p:sldId id="484" r:id="rId21"/>
    <p:sldId id="48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390" autoAdjust="0"/>
  </p:normalViewPr>
  <p:slideViewPr>
    <p:cSldViewPr>
      <p:cViewPr varScale="1">
        <p:scale>
          <a:sx n="87" d="100"/>
          <a:sy n="87" d="100"/>
        </p:scale>
        <p:origin x="22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528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536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93FABE3-FF2A-4B4F-AE29-EE59F7775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40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305DA66-4403-43F2-BEAC-A65AD3D46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25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E1D51F-0939-4D02-ACB8-C1D9E28E6AA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85741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77D670-2AE0-4A5C-8AEA-58DC056E47CE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61233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D47586-4EFD-4AF2-A3A3-BE6B9E1BC1C9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9485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97D5C-7722-413D-8146-2BBBDCF58AA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18061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B8D336-8868-41B3-84BC-00044DD4A0A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95889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EFA4D-BBA5-4BE7-BF86-C34FC0A92AE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572740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7E309-AAC3-4C7E-9EE0-0E05334A359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99268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89F521-C864-499E-8C95-142FED4B269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239012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F795-80E9-4AB1-9327-DA693D8A5419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160656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001F7-BB5A-46BB-ABD7-921DF56AFA52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253464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22DBE7-9242-478A-90B9-5112D6B011E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75153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F52E9B-77E4-4E95-9772-D6ADD6E1D9C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53529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11CAE9-47EC-435B-98EC-B019B4B8BD5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5871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0BE97-D4CA-4D26-8A2A-50BC6167872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42935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F7414B-8110-475B-BB4F-1408A17F58B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4618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529640-EE35-4BFD-8F35-6D9320636AA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319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97B9E0-9D82-4FE5-BA84-861CDE6E7EC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7771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5DA66-4403-43F2-BEAC-A65AD3D466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04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5A8340-7A6B-4BD8-825E-8982C37D093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40590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5DA66-4403-43F2-BEAC-A65AD3D4665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95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C7C99DA4-B988-479E-A605-0577B57C0D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6BCD2-11D5-4C07-B7A8-A8D8EB89BB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D8980-48EE-4F7D-9651-A94373FDAA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AC364C0F-E2C2-49AB-8D74-6674F3A5B7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B12E52B5-D0F2-4EBF-AD7C-C225A8B14E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B6542-DBA9-46A4-B34B-8F6D3C6E94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8177E-0DBA-4AAF-BB88-3C32B77C2E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07B8FA7-B719-4F02-A933-BBA4A30806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1CFC8-AB25-444C-90B1-CD08770855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A7EE24B2-7E89-416F-9F5B-F303B9A225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C3911FC-1794-420C-B62B-738A9B6AC0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4B2F26-F988-46B1-A525-5776B31826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hyperlink" Target="http://www.pitt.edu/~survival" TargetMode="External"/><Relationship Id="rId7" Type="http://schemas.openxmlformats.org/officeDocument/2006/relationships/hyperlink" Target="http://books.nap.edu/books/0309053935/html/11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7.nationalacademies.org/cosepup/" TargetMode="External"/><Relationship Id="rId5" Type="http://schemas.openxmlformats.org/officeDocument/2006/relationships/hyperlink" Target="http://www.theleadershipalliance.org/pdf/tips.pdf" TargetMode="External"/><Relationship Id="rId4" Type="http://schemas.openxmlformats.org/officeDocument/2006/relationships/hyperlink" Target="http://www.theleadershipalliance.org/pdf/grad_guide.pdf" TargetMode="External"/><Relationship Id="rId9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2296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hlink"/>
                </a:solidFill>
                <a:latin typeface="Calibri" pitchFamily="34" charset="0"/>
              </a:rPr>
              <a:t>Research Career Development</a:t>
            </a:r>
            <a:br>
              <a:rPr lang="en-US" sz="3600" dirty="0" smtClean="0">
                <a:solidFill>
                  <a:schemeClr val="hlink"/>
                </a:solidFill>
                <a:latin typeface="Calibri" pitchFamily="34" charset="0"/>
              </a:rPr>
            </a:br>
            <a:r>
              <a:rPr lang="en-US" sz="3600" dirty="0" smtClean="0">
                <a:solidFill>
                  <a:schemeClr val="hlink"/>
                </a:solidFill>
                <a:latin typeface="Calibri" pitchFamily="34" charset="0"/>
              </a:rPr>
              <a:t/>
            </a:r>
            <a:br>
              <a:rPr lang="en-US" sz="3600" dirty="0" smtClean="0">
                <a:solidFill>
                  <a:schemeClr val="hlink"/>
                </a:solidFill>
                <a:latin typeface="Calibri" pitchFamily="34" charset="0"/>
              </a:rPr>
            </a:br>
            <a:r>
              <a:rPr lang="en-US" sz="4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 pitchFamily="34" charset="0"/>
              </a:rPr>
              <a:t>Applying for Summer and Doctoral Programs – The Personal Statement</a:t>
            </a:r>
            <a:endParaRPr lang="en-US" sz="4800" dirty="0" smtClean="0">
              <a:solidFill>
                <a:schemeClr val="folHlink"/>
              </a:solidFill>
              <a:latin typeface="Calibri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Dr. Gail P. Taylor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Asst. </a:t>
            </a:r>
            <a:r>
              <a:rPr lang="en-US" smtClean="0">
                <a:latin typeface="Calibri" pitchFamily="34" charset="0"/>
              </a:rPr>
              <a:t>PD </a:t>
            </a:r>
            <a:r>
              <a:rPr lang="en-US" smtClean="0">
                <a:latin typeface="Calibri" pitchFamily="34" charset="0"/>
              </a:rPr>
              <a:t>RISE </a:t>
            </a:r>
            <a:r>
              <a:rPr lang="en-US" dirty="0" smtClean="0">
                <a:latin typeface="Calibri" pitchFamily="34" charset="0"/>
              </a:rPr>
              <a:t>&amp; MARC U*STAR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Spring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Not an Autobiography Expanded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Don’t turn the whole thing into timeline.</a:t>
            </a:r>
          </a:p>
          <a:p>
            <a:r>
              <a:rPr lang="en-US" dirty="0" smtClean="0"/>
              <a:t>Personal factors/motivations in first paragraph can show progression/story of motivation.  </a:t>
            </a:r>
          </a:p>
          <a:p>
            <a:r>
              <a:rPr lang="en-US" dirty="0" smtClean="0"/>
              <a:t>Have solid, independent research paragraphs.  “I performed research in two laboratories.  </a:t>
            </a:r>
          </a:p>
          <a:p>
            <a:r>
              <a:rPr lang="en-US" dirty="0" smtClean="0"/>
              <a:t>My primary laboratory, with Dr. _____ at UTSA…explored ________.  I completed several projects, but my most important was….  Now approach it almost like an abstract, but a little more conversational.</a:t>
            </a:r>
          </a:p>
          <a:p>
            <a:r>
              <a:rPr lang="en-US" dirty="0" smtClean="0"/>
              <a:t>My second research experience took place in the laboratory of ____ at [Summer program site?]. 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87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pitchFamily="34" charset="0"/>
              </a:rPr>
              <a:t>Writing Tips…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pitchFamily="34" charset="0"/>
              </a:rPr>
              <a:t>Avoid typos and careless mistakes</a:t>
            </a:r>
          </a:p>
          <a:p>
            <a:pPr>
              <a:defRPr/>
            </a:pPr>
            <a:r>
              <a:rPr lang="en-US" dirty="0" smtClean="0">
                <a:latin typeface="Calibri" pitchFamily="34" charset="0"/>
              </a:rPr>
              <a:t>Avoid generalities and </a:t>
            </a:r>
            <a:r>
              <a:rPr lang="en-US" dirty="0" err="1" smtClean="0">
                <a:latin typeface="Calibri" pitchFamily="34" charset="0"/>
              </a:rPr>
              <a:t>cliches</a:t>
            </a:r>
            <a:r>
              <a:rPr lang="en-US" dirty="0" smtClean="0">
                <a:latin typeface="Calibri" pitchFamily="34" charset="0"/>
              </a:rPr>
              <a:t>- give specific examples</a:t>
            </a:r>
          </a:p>
          <a:p>
            <a:pPr>
              <a:defRPr/>
            </a:pPr>
            <a:r>
              <a:rPr lang="en-US" dirty="0" smtClean="0">
                <a:latin typeface="Calibri" pitchFamily="34" charset="0"/>
              </a:rPr>
              <a:t>Avoid large autobiography; focus on research and future</a:t>
            </a:r>
          </a:p>
          <a:p>
            <a:pPr>
              <a:defRPr/>
            </a:pPr>
            <a:r>
              <a:rPr lang="en-US" dirty="0" smtClean="0">
                <a:latin typeface="Calibri" pitchFamily="34" charset="0"/>
              </a:rPr>
              <a:t>Don’t use gimmick- fake magazine article or play</a:t>
            </a:r>
          </a:p>
          <a:p>
            <a:pPr>
              <a:defRPr/>
            </a:pPr>
            <a:r>
              <a:rPr lang="en-US" dirty="0" smtClean="0">
                <a:latin typeface="Calibri" pitchFamily="34" charset="0"/>
              </a:rPr>
              <a:t>Don’t provide unneeded details</a:t>
            </a:r>
          </a:p>
          <a:p>
            <a:pPr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latin typeface="Calibri" pitchFamily="34" charset="0"/>
              </a:rPr>
              <a:t>Personal Statements Indirectly Convey…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pitchFamily="34" charset="0"/>
              </a:rPr>
              <a:t>If mistakes are present…</a:t>
            </a:r>
          </a:p>
          <a:p>
            <a:pPr lvl="1">
              <a:defRPr/>
            </a:pPr>
            <a:r>
              <a:rPr lang="en-US" dirty="0" smtClean="0">
                <a:latin typeface="Calibri" pitchFamily="34" charset="0"/>
              </a:rPr>
              <a:t>Carelessness</a:t>
            </a:r>
          </a:p>
          <a:p>
            <a:pPr lvl="1">
              <a:defRPr/>
            </a:pPr>
            <a:r>
              <a:rPr lang="en-US" dirty="0" smtClean="0">
                <a:latin typeface="Calibri" pitchFamily="34" charset="0"/>
              </a:rPr>
              <a:t>Disorganization</a:t>
            </a:r>
          </a:p>
          <a:p>
            <a:pPr lvl="1">
              <a:defRPr/>
            </a:pPr>
            <a:r>
              <a:rPr lang="en-US" dirty="0" smtClean="0">
                <a:latin typeface="Calibri" pitchFamily="34" charset="0"/>
              </a:rPr>
              <a:t>Lack of seriousness…</a:t>
            </a:r>
          </a:p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Calibri" pitchFamily="34" charset="0"/>
              </a:rPr>
              <a:t>How Long Should a Statement be?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Follow directions of program!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Generally, no more than two pages single spaced!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Someone has to read…</a:t>
            </a:r>
          </a:p>
          <a:p>
            <a:pPr eaLnBrk="1" hangingPunct="1">
              <a:defRPr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How to Start?</a:t>
            </a: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effectLst/>
                <a:latin typeface="Calibri" pitchFamily="34" charset="0"/>
              </a:rPr>
              <a:t>Just write.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effectLst/>
                <a:latin typeface="Calibri" pitchFamily="34" charset="0"/>
              </a:rPr>
              <a:t>Use questions as a guide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effectLst/>
                <a:latin typeface="Calibri" pitchFamily="34" charset="0"/>
              </a:rPr>
              <a:t>Outline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effectLst/>
                <a:latin typeface="Calibri" pitchFamily="34" charset="0"/>
              </a:rPr>
              <a:t>Free writing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effectLst/>
                <a:latin typeface="Calibri" pitchFamily="34" charset="0"/>
              </a:rPr>
              <a:t>Focus on questions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effectLst/>
                <a:latin typeface="Calibri" pitchFamily="34" charset="0"/>
              </a:rPr>
              <a:t>Allow time for feedback and re-writing!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At the End…</a:t>
            </a:r>
          </a:p>
        </p:txBody>
      </p:sp>
      <p:sp>
        <p:nvSpPr>
          <p:cNvPr id="134147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Tie everything together...conclusion of a 5 paragraph essay!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Make a solid ending reaffirming your desire to attend their school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55588"/>
            <a:ext cx="8540750" cy="11160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What Not to Mention:</a:t>
            </a:r>
          </a:p>
        </p:txBody>
      </p:sp>
      <p:sp>
        <p:nvSpPr>
          <p:cNvPr id="13209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81000" y="1524000"/>
            <a:ext cx="8534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SzTx/>
              <a:buFontTx/>
              <a:buChar char="•"/>
              <a:defRPr/>
            </a:pPr>
            <a:r>
              <a:rPr lang="en-US" sz="2800" dirty="0" smtClean="0">
                <a:effectLst/>
                <a:latin typeface="Calibri" pitchFamily="34" charset="0"/>
              </a:rPr>
              <a:t>Don’t dwell too heavily on High School experiences</a:t>
            </a:r>
          </a:p>
          <a:p>
            <a:pPr eaLnBrk="1" hangingPunct="1">
              <a:lnSpc>
                <a:spcPct val="90000"/>
              </a:lnSpc>
              <a:buClrTx/>
              <a:buSzTx/>
              <a:buFontTx/>
              <a:buChar char="•"/>
              <a:defRPr/>
            </a:pPr>
            <a:r>
              <a:rPr lang="en-US" sz="2800" dirty="0" smtClean="0">
                <a:effectLst/>
                <a:latin typeface="Calibri" pitchFamily="34" charset="0"/>
              </a:rPr>
              <a:t>If taking about an inspiring person, don’t write more about them than you…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effectLst/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effectLst/>
                <a:latin typeface="Calibri" pitchFamily="34" charset="0"/>
              </a:rPr>
              <a:t>Avoid controversial 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effectLst/>
                <a:latin typeface="Calibri" pitchFamily="34" charset="0"/>
              </a:rPr>
              <a:t>Religion or politics mention is sometimes okay, but don’t dwell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effectLst/>
                <a:latin typeface="Calibri" pitchFamily="34" charset="0"/>
              </a:rPr>
              <a:t>Things that are illegal, excessively unusual or unconventional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effectLst/>
                <a:latin typeface="Calibri" pitchFamily="34" charset="0"/>
              </a:rPr>
              <a:t>Mundane aspects of past research (buffers or descriptive methods)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Refining…</a:t>
            </a:r>
          </a:p>
        </p:txBody>
      </p:sp>
      <p:sp>
        <p:nvSpPr>
          <p:cNvPr id="13619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Calibri" pitchFamily="34" charset="0"/>
              </a:rPr>
              <a:t>Make it will organized, relevant, concise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  <a:latin typeface="Calibri" pitchFamily="34" charset="0"/>
              </a:rPr>
              <a:t>Takes very long to write- multiple drafts, read aloud</a:t>
            </a:r>
          </a:p>
          <a:p>
            <a:pPr eaLnBrk="1" hangingPunct="1">
              <a:defRPr/>
            </a:pPr>
            <a:r>
              <a:rPr lang="en-US" sz="2800" dirty="0" smtClean="0">
                <a:latin typeface="Calibri" pitchFamily="34" charset="0"/>
              </a:rPr>
              <a:t>Grammatically correct</a:t>
            </a:r>
          </a:p>
          <a:p>
            <a:pPr eaLnBrk="1" hangingPunct="1">
              <a:defRPr/>
            </a:pPr>
            <a:r>
              <a:rPr lang="en-US" sz="2800" dirty="0" smtClean="0">
                <a:latin typeface="Calibri" pitchFamily="34" charset="0"/>
              </a:rPr>
              <a:t>Good spelling, punctuation</a:t>
            </a:r>
          </a:p>
          <a:p>
            <a:pPr eaLnBrk="1" hangingPunct="1">
              <a:defRPr/>
            </a:pPr>
            <a:r>
              <a:rPr lang="en-US" sz="2800" dirty="0" smtClean="0">
                <a:latin typeface="Calibri" pitchFamily="34" charset="0"/>
              </a:rPr>
              <a:t>Answer all questions</a:t>
            </a:r>
          </a:p>
          <a:p>
            <a:pPr eaLnBrk="1" hangingPunct="1">
              <a:defRPr/>
            </a:pPr>
            <a:r>
              <a:rPr lang="en-US" sz="2800" dirty="0" smtClean="0">
                <a:latin typeface="Calibri" pitchFamily="34" charset="0"/>
              </a:rPr>
              <a:t>Follow all length requirements</a:t>
            </a:r>
          </a:p>
          <a:p>
            <a:pPr eaLnBrk="1" hangingPunct="1">
              <a:defRPr/>
            </a:pPr>
            <a:r>
              <a:rPr lang="en-US" sz="2800" dirty="0" smtClean="0">
                <a:latin typeface="Calibri" pitchFamily="34" charset="0"/>
              </a:rPr>
              <a:t>Tailor for individual school (research mentors)</a:t>
            </a:r>
          </a:p>
          <a:p>
            <a:pPr eaLnBrk="1" hangingPunct="1">
              <a:defRPr/>
            </a:pPr>
            <a:r>
              <a:rPr lang="en-US" sz="2800" dirty="0" smtClean="0">
                <a:latin typeface="Calibri" pitchFamily="34" charset="0"/>
              </a:rPr>
              <a:t>Reviewed by mentor and others before sent in!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6397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Calibri" pitchFamily="34" charset="0"/>
              </a:rPr>
              <a:t>Word Choice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4000"/>
            <a:ext cx="8540750" cy="51292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Calibri" pitchFamily="34" charset="0"/>
              </a:rPr>
              <a:t>Longer, fancier words unnecessary; go for simple and powerful</a:t>
            </a:r>
          </a:p>
          <a:p>
            <a:pPr>
              <a:defRPr/>
            </a:pPr>
            <a:r>
              <a:rPr lang="en-US" dirty="0" smtClean="0">
                <a:latin typeface="Calibri" pitchFamily="34" charset="0"/>
              </a:rPr>
              <a:t>Use</a:t>
            </a:r>
            <a:r>
              <a:rPr lang="en-US" baseline="0" dirty="0" smtClean="0">
                <a:latin typeface="Calibri" pitchFamily="34" charset="0"/>
              </a:rPr>
              <a:t> your own words!!!!</a:t>
            </a:r>
            <a:endParaRPr lang="en-US" dirty="0" smtClean="0">
              <a:latin typeface="Calibri" pitchFamily="34" charset="0"/>
            </a:endParaRPr>
          </a:p>
          <a:p>
            <a:pPr lvl="1">
              <a:defRPr/>
            </a:pPr>
            <a:r>
              <a:rPr lang="en-US" dirty="0" smtClean="0">
                <a:latin typeface="Calibri" pitchFamily="34" charset="0"/>
              </a:rPr>
              <a:t>Focus on clarity of thought and expression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Look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at each sentence.  Summarize it to yourself.  Should you change to your summary???</a:t>
            </a:r>
          </a:p>
          <a:p>
            <a:pPr lvl="1">
              <a:defRPr/>
            </a:pPr>
            <a:endParaRPr lang="en-US" dirty="0" smtClean="0">
              <a:latin typeface="Calibri" pitchFamily="34" charset="0"/>
            </a:endParaRPr>
          </a:p>
          <a:p>
            <a:pPr lvl="1">
              <a:defRPr/>
            </a:pPr>
            <a:r>
              <a:rPr lang="en-US" b="1" dirty="0" smtClean="0">
                <a:latin typeface="Calibri" pitchFamily="34" charset="0"/>
              </a:rPr>
              <a:t>Before: </a:t>
            </a:r>
            <a:r>
              <a:rPr lang="en-US" dirty="0" smtClean="0">
                <a:latin typeface="Calibri" pitchFamily="34" charset="0"/>
              </a:rPr>
              <a:t> "Although I did a plethora of activities in college, my assiduous efforts enabled me to succeed.“</a:t>
            </a:r>
          </a:p>
          <a:p>
            <a:pPr lvl="1">
              <a:defRPr/>
            </a:pPr>
            <a:endParaRPr lang="en-US" dirty="0" smtClean="0">
              <a:latin typeface="Calibri" pitchFamily="34" charset="0"/>
            </a:endParaRPr>
          </a:p>
          <a:p>
            <a:pPr lvl="1">
              <a:defRPr/>
            </a:pPr>
            <a:r>
              <a:rPr lang="en-US" b="1" dirty="0" smtClean="0">
                <a:latin typeface="Calibri" pitchFamily="34" charset="0"/>
              </a:rPr>
              <a:t>After: </a:t>
            </a:r>
            <a:r>
              <a:rPr lang="en-US" dirty="0" smtClean="0">
                <a:latin typeface="Calibri" pitchFamily="34" charset="0"/>
              </a:rPr>
              <a:t> "Although I juggled many activities in college, I succeeded through persistent work.“</a:t>
            </a:r>
          </a:p>
          <a:p>
            <a:pPr lvl="1">
              <a:defRPr/>
            </a:pPr>
            <a:endParaRPr lang="en-US" dirty="0" smtClean="0">
              <a:latin typeface="Calibri" pitchFamily="34" charset="0"/>
            </a:endParaRPr>
          </a:p>
          <a:p>
            <a:pPr lvl="1">
              <a:defRPr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pitchFamily="34" charset="0"/>
              </a:rPr>
              <a:t>Write tight sentences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latin typeface="Calibri" pitchFamily="34" charset="0"/>
              </a:rPr>
              <a:t>Beware wordy writing</a:t>
            </a:r>
          </a:p>
          <a:p>
            <a:pPr>
              <a:defRPr/>
            </a:pPr>
            <a:r>
              <a:rPr lang="en-US" dirty="0" smtClean="0">
                <a:latin typeface="Calibri" pitchFamily="34" charset="0"/>
              </a:rPr>
              <a:t> Short sentences:</a:t>
            </a:r>
          </a:p>
          <a:p>
            <a:pPr lvl="1">
              <a:defRPr/>
            </a:pPr>
            <a:r>
              <a:rPr lang="en-US" dirty="0" smtClean="0">
                <a:latin typeface="Calibri" pitchFamily="34" charset="0"/>
              </a:rPr>
              <a:t>Forceful</a:t>
            </a:r>
          </a:p>
          <a:p>
            <a:pPr lvl="1">
              <a:defRPr/>
            </a:pPr>
            <a:r>
              <a:rPr lang="en-US" dirty="0" smtClean="0">
                <a:latin typeface="Calibri" pitchFamily="34" charset="0"/>
              </a:rPr>
              <a:t>Direct</a:t>
            </a:r>
          </a:p>
          <a:p>
            <a:pPr lvl="1">
              <a:defRPr/>
            </a:pPr>
            <a:r>
              <a:rPr lang="en-US" dirty="0" smtClean="0">
                <a:latin typeface="Calibri" pitchFamily="34" charset="0"/>
              </a:rPr>
              <a:t>To the point</a:t>
            </a:r>
          </a:p>
          <a:p>
            <a:pPr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defRPr/>
            </a:pPr>
            <a:r>
              <a:rPr lang="en-US" b="1" dirty="0" smtClean="0">
                <a:latin typeface="Calibri" pitchFamily="34" charset="0"/>
              </a:rPr>
              <a:t>Before: </a:t>
            </a:r>
            <a:r>
              <a:rPr lang="en-US" dirty="0" smtClean="0">
                <a:latin typeface="Calibri" pitchFamily="34" charset="0"/>
              </a:rPr>
              <a:t> "My recognition of the fact that the project was finally over was a deeply satisfying moment that will forever linger in my memory.“</a:t>
            </a:r>
          </a:p>
          <a:p>
            <a:pPr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defRPr/>
            </a:pPr>
            <a:r>
              <a:rPr lang="en-US" b="1" dirty="0" smtClean="0">
                <a:latin typeface="Calibri" pitchFamily="34" charset="0"/>
              </a:rPr>
              <a:t>After: </a:t>
            </a:r>
            <a:r>
              <a:rPr lang="en-US" dirty="0" smtClean="0">
                <a:latin typeface="Calibri" pitchFamily="34" charset="0"/>
              </a:rPr>
              <a:t> “Completing the project gave me great satisfaction."</a:t>
            </a:r>
          </a:p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dirty="0" smtClean="0">
                <a:latin typeface="Calibri" pitchFamily="34" charset="0"/>
              </a:rPr>
              <a:t/>
            </a:r>
            <a:br>
              <a:rPr lang="en-US" sz="4800" dirty="0" smtClean="0">
                <a:latin typeface="Calibri" pitchFamily="34" charset="0"/>
              </a:rPr>
            </a:br>
            <a:endParaRPr lang="en-US" sz="4800" dirty="0" smtClean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17715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2965450" y="1216025"/>
            <a:ext cx="5745163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1484313" algn="l"/>
              </a:tabLst>
              <a:defRPr/>
            </a:pPr>
            <a:r>
              <a:rPr lang="en-US" sz="1600" dirty="0" smtClean="0">
                <a:effectLst/>
                <a:latin typeface="Calibri" pitchFamily="34" charset="0"/>
              </a:rPr>
              <a:t>Beyond the Beakers:  SMART Advice for Entering Graduate Programs in the Sciences and Engineering. Gayle R. Slaughter, Ph.D.  Baylor College of Medicine/National Science Foundation.  2005</a:t>
            </a:r>
          </a:p>
          <a:p>
            <a:pPr eaLnBrk="1" hangingPunct="1">
              <a:lnSpc>
                <a:spcPct val="80000"/>
              </a:lnSpc>
              <a:tabLst>
                <a:tab pos="1484313" algn="l"/>
              </a:tabLst>
              <a:defRPr/>
            </a:pPr>
            <a:endParaRPr lang="en-US" sz="1600" dirty="0" smtClean="0"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tabLst>
                <a:tab pos="1484313" algn="l"/>
              </a:tabLst>
              <a:defRPr/>
            </a:pPr>
            <a:r>
              <a:rPr lang="en-US" sz="1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Survival Skills and Ethics Program:</a:t>
            </a:r>
          </a:p>
          <a:p>
            <a:pPr lvl="1" eaLnBrk="1" hangingPunct="1">
              <a:lnSpc>
                <a:spcPct val="80000"/>
              </a:lnSpc>
              <a:tabLst>
                <a:tab pos="1484313" algn="l"/>
              </a:tabLst>
              <a:defRPr/>
            </a:pPr>
            <a:r>
              <a:rPr lang="en-US" sz="1400" dirty="0" smtClean="0">
                <a:effectLst/>
                <a:latin typeface="Calibri" pitchFamily="34" charset="0"/>
              </a:rPr>
              <a:t>Beth Fischer</a:t>
            </a:r>
          </a:p>
          <a:p>
            <a:pPr lvl="1" eaLnBrk="1" hangingPunct="1">
              <a:lnSpc>
                <a:spcPct val="80000"/>
              </a:lnSpc>
              <a:tabLst>
                <a:tab pos="1484313" algn="l"/>
              </a:tabLst>
              <a:defRPr/>
            </a:pPr>
            <a:r>
              <a:rPr lang="en-US" sz="1400" dirty="0" smtClean="0">
                <a:effectLst/>
                <a:latin typeface="Calibri" pitchFamily="34" charset="0"/>
              </a:rPr>
              <a:t>Michael </a:t>
            </a:r>
            <a:r>
              <a:rPr lang="en-US" sz="1400" dirty="0" err="1" smtClean="0">
                <a:effectLst/>
                <a:latin typeface="Calibri" pitchFamily="34" charset="0"/>
              </a:rPr>
              <a:t>Zigmond</a:t>
            </a:r>
            <a:endParaRPr lang="en-US" sz="1400" dirty="0" smtClean="0">
              <a:effectLst/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  <a:tabLst>
                <a:tab pos="1484313" algn="l"/>
              </a:tabLst>
              <a:defRPr/>
            </a:pPr>
            <a:r>
              <a:rPr lang="en-US" sz="1400" dirty="0" smtClean="0">
                <a:effectLst/>
                <a:latin typeface="Calibri" pitchFamily="34" charset="0"/>
                <a:hlinkClick r:id="rId3"/>
              </a:rPr>
              <a:t>www.pitt.edu/~survival</a:t>
            </a:r>
            <a:endParaRPr lang="en-US" sz="1400" dirty="0" smtClean="0"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tabLst>
                <a:tab pos="1484313" algn="l"/>
              </a:tabLst>
              <a:defRPr/>
            </a:pPr>
            <a:endParaRPr lang="en-US" sz="1600" dirty="0" smtClean="0">
              <a:solidFill>
                <a:srgbClr val="FFCC00"/>
              </a:solidFill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tabLst>
                <a:tab pos="1484313" algn="l"/>
              </a:tabLst>
              <a:defRPr/>
            </a:pPr>
            <a:r>
              <a:rPr lang="en-US" sz="1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The Leadership Alliance –</a:t>
            </a:r>
            <a:r>
              <a:rPr lang="en-US" sz="1600" dirty="0" smtClean="0">
                <a:effectLst/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tabLst>
                <a:tab pos="1484313" algn="l"/>
              </a:tabLst>
              <a:defRPr/>
            </a:pPr>
            <a:r>
              <a:rPr lang="en-US" sz="1600" dirty="0" smtClean="0">
                <a:effectLst/>
                <a:latin typeface="Calibri" pitchFamily="34" charset="0"/>
              </a:rPr>
              <a:t>	Graduate School Guide</a:t>
            </a:r>
            <a:br>
              <a:rPr lang="en-US" sz="1600" dirty="0" smtClean="0">
                <a:effectLst/>
                <a:latin typeface="Calibri" pitchFamily="34" charset="0"/>
              </a:rPr>
            </a:br>
            <a:r>
              <a:rPr lang="en-US" sz="1600" dirty="0" smtClean="0">
                <a:effectLst/>
                <a:latin typeface="Calibri" pitchFamily="34" charset="0"/>
                <a:hlinkClick r:id="rId4"/>
              </a:rPr>
              <a:t>http://www.theleadershipalliance.org/pdf/grad_guide.pdf</a:t>
            </a:r>
            <a:endParaRPr lang="en-US" sz="1600" dirty="0" smtClean="0"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tabLst>
                <a:tab pos="1484313" algn="l"/>
              </a:tabLst>
              <a:defRPr/>
            </a:pPr>
            <a:r>
              <a:rPr lang="en-US" sz="1600" dirty="0" smtClean="0">
                <a:effectLst/>
                <a:latin typeface="Calibri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tabLst>
                <a:tab pos="1484313" algn="l"/>
              </a:tabLst>
              <a:defRPr/>
            </a:pPr>
            <a:r>
              <a:rPr lang="en-US" sz="1600" dirty="0" smtClean="0">
                <a:effectLst/>
                <a:latin typeface="Calibri" pitchFamily="34" charset="0"/>
              </a:rPr>
              <a:t>	Tips on Preparing for and Applying to Graduate School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tabLst>
                <a:tab pos="1484313" algn="l"/>
              </a:tabLst>
              <a:defRPr/>
            </a:pPr>
            <a:r>
              <a:rPr lang="en-US" sz="1600" dirty="0" smtClean="0">
                <a:effectLst/>
                <a:latin typeface="Calibri" pitchFamily="34" charset="0"/>
              </a:rPr>
              <a:t>	</a:t>
            </a:r>
            <a:r>
              <a:rPr lang="en-US" sz="1600" dirty="0" smtClean="0">
                <a:effectLst/>
                <a:latin typeface="Calibri" pitchFamily="34" charset="0"/>
                <a:hlinkClick r:id="rId5"/>
              </a:rPr>
              <a:t>http://www.theleadershipalliance.org/pdf/tips.pdf</a:t>
            </a:r>
            <a:endParaRPr lang="en-US" sz="1600" dirty="0" smtClean="0"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tabLst>
                <a:tab pos="1484313" algn="l"/>
              </a:tabLst>
              <a:defRPr/>
            </a:pPr>
            <a:endParaRPr lang="en-US" sz="1600" dirty="0" smtClean="0"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tabLst>
                <a:tab pos="1484313" algn="l"/>
              </a:tabLst>
              <a:defRPr/>
            </a:pPr>
            <a:r>
              <a:rPr lang="en-US" sz="1600" dirty="0" smtClean="0">
                <a:effectLst/>
                <a:latin typeface="Calibri" pitchFamily="34" charset="0"/>
              </a:rPr>
              <a:t>Careers in Science and Engineering: A Student Planning Guide to Grad School and Beyond (1996). Committee on Science, Engineering, and Public Policy (</a:t>
            </a:r>
            <a:r>
              <a:rPr lang="en-US" sz="1600" dirty="0" smtClean="0">
                <a:effectLst/>
                <a:latin typeface="Calibri" pitchFamily="34" charset="0"/>
                <a:hlinkClick r:id="rId6"/>
              </a:rPr>
              <a:t>COSEPUP</a:t>
            </a:r>
            <a:r>
              <a:rPr lang="en-US" sz="1600" dirty="0" smtClean="0">
                <a:effectLst/>
                <a:latin typeface="Calibri" pitchFamily="34" charset="0"/>
              </a:rPr>
              <a:t>)  </a:t>
            </a:r>
            <a:r>
              <a:rPr lang="en-US" sz="1600" dirty="0" smtClean="0">
                <a:effectLst/>
                <a:latin typeface="Calibri" pitchFamily="34" charset="0"/>
                <a:hlinkClick r:id="rId7"/>
              </a:rPr>
              <a:t>http://books.nap.edu/books/0309053935/html/11.html</a:t>
            </a:r>
            <a:endParaRPr lang="en-US" sz="1600" dirty="0" smtClean="0"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tabLst>
                <a:tab pos="1484313" algn="l"/>
              </a:tabLst>
              <a:defRPr/>
            </a:pPr>
            <a:endParaRPr lang="en-US" sz="1600" dirty="0" smtClean="0"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tabLst>
                <a:tab pos="1484313" algn="l"/>
              </a:tabLst>
              <a:defRPr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77156" name="Rectangle 4"/>
          <p:cNvSpPr>
            <a:spLocks noGrp="1" noRot="1" noChangeArrowheads="1"/>
          </p:cNvSpPr>
          <p:nvPr>
            <p:ph sz="quarter" idx="2"/>
          </p:nvPr>
        </p:nvSpPr>
        <p:spPr>
          <a:xfrm>
            <a:off x="0" y="384175"/>
            <a:ext cx="4495800" cy="573088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alibri" pitchFamily="34" charset="0"/>
              </a:rPr>
              <a:t>Acknowledgements: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>
              <a:latin typeface="Calibri" pitchFamily="34" charset="0"/>
            </a:endParaRPr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377825" y="3414713"/>
            <a:ext cx="2422525" cy="2914650"/>
            <a:chOff x="3312" y="1584"/>
            <a:chExt cx="1525" cy="1836"/>
          </a:xfrm>
        </p:grpSpPr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3587" y="2202"/>
              <a:ext cx="1066" cy="1218"/>
              <a:chOff x="459" y="1695"/>
              <a:chExt cx="1155" cy="998"/>
            </a:xfrm>
          </p:grpSpPr>
          <p:sp>
            <p:nvSpPr>
              <p:cNvPr id="5156" name="Freeform 7"/>
              <p:cNvSpPr>
                <a:spLocks/>
              </p:cNvSpPr>
              <p:nvPr/>
            </p:nvSpPr>
            <p:spPr bwMode="auto">
              <a:xfrm>
                <a:off x="961" y="2024"/>
                <a:ext cx="272" cy="354"/>
              </a:xfrm>
              <a:custGeom>
                <a:avLst/>
                <a:gdLst>
                  <a:gd name="T0" fmla="*/ 62 w 272"/>
                  <a:gd name="T1" fmla="*/ 26 h 354"/>
                  <a:gd name="T2" fmla="*/ 89 w 272"/>
                  <a:gd name="T3" fmla="*/ 6 h 354"/>
                  <a:gd name="T4" fmla="*/ 146 w 272"/>
                  <a:gd name="T5" fmla="*/ 0 h 354"/>
                  <a:gd name="T6" fmla="*/ 194 w 272"/>
                  <a:gd name="T7" fmla="*/ 6 h 354"/>
                  <a:gd name="T8" fmla="*/ 219 w 272"/>
                  <a:gd name="T9" fmla="*/ 16 h 354"/>
                  <a:gd name="T10" fmla="*/ 241 w 272"/>
                  <a:gd name="T11" fmla="*/ 39 h 354"/>
                  <a:gd name="T12" fmla="*/ 259 w 272"/>
                  <a:gd name="T13" fmla="*/ 80 h 354"/>
                  <a:gd name="T14" fmla="*/ 271 w 272"/>
                  <a:gd name="T15" fmla="*/ 125 h 354"/>
                  <a:gd name="T16" fmla="*/ 271 w 272"/>
                  <a:gd name="T17" fmla="*/ 206 h 354"/>
                  <a:gd name="T18" fmla="*/ 241 w 272"/>
                  <a:gd name="T19" fmla="*/ 273 h 354"/>
                  <a:gd name="T20" fmla="*/ 201 w 272"/>
                  <a:gd name="T21" fmla="*/ 313 h 354"/>
                  <a:gd name="T22" fmla="*/ 161 w 272"/>
                  <a:gd name="T23" fmla="*/ 335 h 354"/>
                  <a:gd name="T24" fmla="*/ 117 w 272"/>
                  <a:gd name="T25" fmla="*/ 353 h 354"/>
                  <a:gd name="T26" fmla="*/ 53 w 272"/>
                  <a:gd name="T27" fmla="*/ 350 h 354"/>
                  <a:gd name="T28" fmla="*/ 4 w 272"/>
                  <a:gd name="T29" fmla="*/ 325 h 354"/>
                  <a:gd name="T30" fmla="*/ 0 w 272"/>
                  <a:gd name="T31" fmla="*/ 298 h 354"/>
                  <a:gd name="T32" fmla="*/ 22 w 272"/>
                  <a:gd name="T33" fmla="*/ 256 h 354"/>
                  <a:gd name="T34" fmla="*/ 44 w 272"/>
                  <a:gd name="T35" fmla="*/ 207 h 354"/>
                  <a:gd name="T36" fmla="*/ 52 w 272"/>
                  <a:gd name="T37" fmla="*/ 146 h 354"/>
                  <a:gd name="T38" fmla="*/ 37 w 272"/>
                  <a:gd name="T39" fmla="*/ 95 h 354"/>
                  <a:gd name="T40" fmla="*/ 37 w 272"/>
                  <a:gd name="T41" fmla="*/ 57 h 354"/>
                  <a:gd name="T42" fmla="*/ 62 w 272"/>
                  <a:gd name="T43" fmla="*/ 26 h 35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72"/>
                  <a:gd name="T67" fmla="*/ 0 h 354"/>
                  <a:gd name="T68" fmla="*/ 272 w 272"/>
                  <a:gd name="T69" fmla="*/ 354 h 35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72" h="354">
                    <a:moveTo>
                      <a:pt x="62" y="26"/>
                    </a:moveTo>
                    <a:lnTo>
                      <a:pt x="89" y="6"/>
                    </a:lnTo>
                    <a:lnTo>
                      <a:pt x="146" y="0"/>
                    </a:lnTo>
                    <a:lnTo>
                      <a:pt x="194" y="6"/>
                    </a:lnTo>
                    <a:lnTo>
                      <a:pt x="219" y="16"/>
                    </a:lnTo>
                    <a:lnTo>
                      <a:pt x="241" y="39"/>
                    </a:lnTo>
                    <a:lnTo>
                      <a:pt x="259" y="80"/>
                    </a:lnTo>
                    <a:lnTo>
                      <a:pt x="271" y="125"/>
                    </a:lnTo>
                    <a:lnTo>
                      <a:pt x="271" y="206"/>
                    </a:lnTo>
                    <a:lnTo>
                      <a:pt x="241" y="273"/>
                    </a:lnTo>
                    <a:lnTo>
                      <a:pt x="201" y="313"/>
                    </a:lnTo>
                    <a:lnTo>
                      <a:pt x="161" y="335"/>
                    </a:lnTo>
                    <a:lnTo>
                      <a:pt x="117" y="353"/>
                    </a:lnTo>
                    <a:lnTo>
                      <a:pt x="53" y="350"/>
                    </a:lnTo>
                    <a:lnTo>
                      <a:pt x="4" y="325"/>
                    </a:lnTo>
                    <a:lnTo>
                      <a:pt x="0" y="298"/>
                    </a:lnTo>
                    <a:lnTo>
                      <a:pt x="22" y="256"/>
                    </a:lnTo>
                    <a:lnTo>
                      <a:pt x="44" y="207"/>
                    </a:lnTo>
                    <a:lnTo>
                      <a:pt x="52" y="146"/>
                    </a:lnTo>
                    <a:lnTo>
                      <a:pt x="37" y="95"/>
                    </a:lnTo>
                    <a:lnTo>
                      <a:pt x="37" y="57"/>
                    </a:lnTo>
                    <a:lnTo>
                      <a:pt x="62" y="26"/>
                    </a:lnTo>
                  </a:path>
                </a:pathLst>
              </a:custGeom>
              <a:solidFill>
                <a:srgbClr val="FFB41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7" name="Freeform 8"/>
              <p:cNvSpPr>
                <a:spLocks/>
              </p:cNvSpPr>
              <p:nvPr/>
            </p:nvSpPr>
            <p:spPr bwMode="auto">
              <a:xfrm>
                <a:off x="1062" y="2340"/>
                <a:ext cx="312" cy="349"/>
              </a:xfrm>
              <a:custGeom>
                <a:avLst/>
                <a:gdLst>
                  <a:gd name="T0" fmla="*/ 102 w 312"/>
                  <a:gd name="T1" fmla="*/ 13 h 349"/>
                  <a:gd name="T2" fmla="*/ 66 w 312"/>
                  <a:gd name="T3" fmla="*/ 0 h 349"/>
                  <a:gd name="T4" fmla="*/ 17 w 312"/>
                  <a:gd name="T5" fmla="*/ 0 h 349"/>
                  <a:gd name="T6" fmla="*/ 0 w 312"/>
                  <a:gd name="T7" fmla="*/ 17 h 349"/>
                  <a:gd name="T8" fmla="*/ 5 w 312"/>
                  <a:gd name="T9" fmla="*/ 46 h 349"/>
                  <a:gd name="T10" fmla="*/ 49 w 312"/>
                  <a:gd name="T11" fmla="*/ 72 h 349"/>
                  <a:gd name="T12" fmla="*/ 136 w 312"/>
                  <a:gd name="T13" fmla="*/ 99 h 349"/>
                  <a:gd name="T14" fmla="*/ 237 w 312"/>
                  <a:gd name="T15" fmla="*/ 154 h 349"/>
                  <a:gd name="T16" fmla="*/ 252 w 312"/>
                  <a:gd name="T17" fmla="*/ 176 h 349"/>
                  <a:gd name="T18" fmla="*/ 244 w 312"/>
                  <a:gd name="T19" fmla="*/ 187 h 349"/>
                  <a:gd name="T20" fmla="*/ 168 w 312"/>
                  <a:gd name="T21" fmla="*/ 224 h 349"/>
                  <a:gd name="T22" fmla="*/ 78 w 312"/>
                  <a:gd name="T23" fmla="*/ 265 h 349"/>
                  <a:gd name="T24" fmla="*/ 56 w 312"/>
                  <a:gd name="T25" fmla="*/ 283 h 349"/>
                  <a:gd name="T26" fmla="*/ 56 w 312"/>
                  <a:gd name="T27" fmla="*/ 303 h 349"/>
                  <a:gd name="T28" fmla="*/ 127 w 312"/>
                  <a:gd name="T29" fmla="*/ 323 h 349"/>
                  <a:gd name="T30" fmla="*/ 232 w 312"/>
                  <a:gd name="T31" fmla="*/ 348 h 349"/>
                  <a:gd name="T32" fmla="*/ 268 w 312"/>
                  <a:gd name="T33" fmla="*/ 348 h 349"/>
                  <a:gd name="T34" fmla="*/ 311 w 312"/>
                  <a:gd name="T35" fmla="*/ 330 h 349"/>
                  <a:gd name="T36" fmla="*/ 311 w 312"/>
                  <a:gd name="T37" fmla="*/ 318 h 349"/>
                  <a:gd name="T38" fmla="*/ 279 w 312"/>
                  <a:gd name="T39" fmla="*/ 312 h 349"/>
                  <a:gd name="T40" fmla="*/ 145 w 312"/>
                  <a:gd name="T41" fmla="*/ 303 h 349"/>
                  <a:gd name="T42" fmla="*/ 93 w 312"/>
                  <a:gd name="T43" fmla="*/ 294 h 349"/>
                  <a:gd name="T44" fmla="*/ 88 w 312"/>
                  <a:gd name="T45" fmla="*/ 281 h 349"/>
                  <a:gd name="T46" fmla="*/ 175 w 312"/>
                  <a:gd name="T47" fmla="*/ 243 h 349"/>
                  <a:gd name="T48" fmla="*/ 270 w 312"/>
                  <a:gd name="T49" fmla="*/ 204 h 349"/>
                  <a:gd name="T50" fmla="*/ 293 w 312"/>
                  <a:gd name="T51" fmla="*/ 190 h 349"/>
                  <a:gd name="T52" fmla="*/ 301 w 312"/>
                  <a:gd name="T53" fmla="*/ 171 h 349"/>
                  <a:gd name="T54" fmla="*/ 293 w 312"/>
                  <a:gd name="T55" fmla="*/ 144 h 349"/>
                  <a:gd name="T56" fmla="*/ 264 w 312"/>
                  <a:gd name="T57" fmla="*/ 124 h 349"/>
                  <a:gd name="T58" fmla="*/ 168 w 312"/>
                  <a:gd name="T59" fmla="*/ 56 h 349"/>
                  <a:gd name="T60" fmla="*/ 102 w 312"/>
                  <a:gd name="T61" fmla="*/ 13 h 349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312"/>
                  <a:gd name="T94" fmla="*/ 0 h 349"/>
                  <a:gd name="T95" fmla="*/ 312 w 312"/>
                  <a:gd name="T96" fmla="*/ 349 h 349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312" h="349">
                    <a:moveTo>
                      <a:pt x="102" y="13"/>
                    </a:moveTo>
                    <a:lnTo>
                      <a:pt x="66" y="0"/>
                    </a:lnTo>
                    <a:lnTo>
                      <a:pt x="17" y="0"/>
                    </a:lnTo>
                    <a:lnTo>
                      <a:pt x="0" y="17"/>
                    </a:lnTo>
                    <a:lnTo>
                      <a:pt x="5" y="46"/>
                    </a:lnTo>
                    <a:lnTo>
                      <a:pt x="49" y="72"/>
                    </a:lnTo>
                    <a:lnTo>
                      <a:pt x="136" y="99"/>
                    </a:lnTo>
                    <a:lnTo>
                      <a:pt x="237" y="154"/>
                    </a:lnTo>
                    <a:lnTo>
                      <a:pt x="252" y="176"/>
                    </a:lnTo>
                    <a:lnTo>
                      <a:pt x="244" y="187"/>
                    </a:lnTo>
                    <a:lnTo>
                      <a:pt x="168" y="224"/>
                    </a:lnTo>
                    <a:lnTo>
                      <a:pt x="78" y="265"/>
                    </a:lnTo>
                    <a:lnTo>
                      <a:pt x="56" y="283"/>
                    </a:lnTo>
                    <a:lnTo>
                      <a:pt x="56" y="303"/>
                    </a:lnTo>
                    <a:lnTo>
                      <a:pt x="127" y="323"/>
                    </a:lnTo>
                    <a:lnTo>
                      <a:pt x="232" y="348"/>
                    </a:lnTo>
                    <a:lnTo>
                      <a:pt x="268" y="348"/>
                    </a:lnTo>
                    <a:lnTo>
                      <a:pt x="311" y="330"/>
                    </a:lnTo>
                    <a:lnTo>
                      <a:pt x="311" y="318"/>
                    </a:lnTo>
                    <a:lnTo>
                      <a:pt x="279" y="312"/>
                    </a:lnTo>
                    <a:lnTo>
                      <a:pt x="145" y="303"/>
                    </a:lnTo>
                    <a:lnTo>
                      <a:pt x="93" y="294"/>
                    </a:lnTo>
                    <a:lnTo>
                      <a:pt x="88" y="281"/>
                    </a:lnTo>
                    <a:lnTo>
                      <a:pt x="175" y="243"/>
                    </a:lnTo>
                    <a:lnTo>
                      <a:pt x="270" y="204"/>
                    </a:lnTo>
                    <a:lnTo>
                      <a:pt x="293" y="190"/>
                    </a:lnTo>
                    <a:lnTo>
                      <a:pt x="301" y="171"/>
                    </a:lnTo>
                    <a:lnTo>
                      <a:pt x="293" y="144"/>
                    </a:lnTo>
                    <a:lnTo>
                      <a:pt x="264" y="124"/>
                    </a:lnTo>
                    <a:lnTo>
                      <a:pt x="168" y="56"/>
                    </a:lnTo>
                    <a:lnTo>
                      <a:pt x="102" y="13"/>
                    </a:lnTo>
                  </a:path>
                </a:pathLst>
              </a:custGeom>
              <a:solidFill>
                <a:srgbClr val="FFB41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8" name="Freeform 9"/>
              <p:cNvSpPr>
                <a:spLocks/>
              </p:cNvSpPr>
              <p:nvPr/>
            </p:nvSpPr>
            <p:spPr bwMode="auto">
              <a:xfrm>
                <a:off x="663" y="2322"/>
                <a:ext cx="384" cy="371"/>
              </a:xfrm>
              <a:custGeom>
                <a:avLst/>
                <a:gdLst>
                  <a:gd name="T0" fmla="*/ 206 w 384"/>
                  <a:gd name="T1" fmla="*/ 48 h 371"/>
                  <a:gd name="T2" fmla="*/ 266 w 384"/>
                  <a:gd name="T3" fmla="*/ 16 h 371"/>
                  <a:gd name="T4" fmla="*/ 324 w 384"/>
                  <a:gd name="T5" fmla="*/ 0 h 371"/>
                  <a:gd name="T6" fmla="*/ 360 w 384"/>
                  <a:gd name="T7" fmla="*/ 0 h 371"/>
                  <a:gd name="T8" fmla="*/ 383 w 384"/>
                  <a:gd name="T9" fmla="*/ 16 h 371"/>
                  <a:gd name="T10" fmla="*/ 383 w 384"/>
                  <a:gd name="T11" fmla="*/ 33 h 371"/>
                  <a:gd name="T12" fmla="*/ 369 w 384"/>
                  <a:gd name="T13" fmla="*/ 53 h 371"/>
                  <a:gd name="T14" fmla="*/ 330 w 384"/>
                  <a:gd name="T15" fmla="*/ 64 h 371"/>
                  <a:gd name="T16" fmla="*/ 250 w 384"/>
                  <a:gd name="T17" fmla="*/ 90 h 371"/>
                  <a:gd name="T18" fmla="*/ 203 w 384"/>
                  <a:gd name="T19" fmla="*/ 122 h 371"/>
                  <a:gd name="T20" fmla="*/ 171 w 384"/>
                  <a:gd name="T21" fmla="*/ 163 h 371"/>
                  <a:gd name="T22" fmla="*/ 164 w 384"/>
                  <a:gd name="T23" fmla="*/ 184 h 371"/>
                  <a:gd name="T24" fmla="*/ 206 w 384"/>
                  <a:gd name="T25" fmla="*/ 214 h 371"/>
                  <a:gd name="T26" fmla="*/ 250 w 384"/>
                  <a:gd name="T27" fmla="*/ 253 h 371"/>
                  <a:gd name="T28" fmla="*/ 282 w 384"/>
                  <a:gd name="T29" fmla="*/ 292 h 371"/>
                  <a:gd name="T30" fmla="*/ 290 w 384"/>
                  <a:gd name="T31" fmla="*/ 315 h 371"/>
                  <a:gd name="T32" fmla="*/ 290 w 384"/>
                  <a:gd name="T33" fmla="*/ 329 h 371"/>
                  <a:gd name="T34" fmla="*/ 269 w 384"/>
                  <a:gd name="T35" fmla="*/ 337 h 371"/>
                  <a:gd name="T36" fmla="*/ 203 w 384"/>
                  <a:gd name="T37" fmla="*/ 340 h 371"/>
                  <a:gd name="T38" fmla="*/ 102 w 384"/>
                  <a:gd name="T39" fmla="*/ 353 h 371"/>
                  <a:gd name="T40" fmla="*/ 84 w 384"/>
                  <a:gd name="T41" fmla="*/ 366 h 371"/>
                  <a:gd name="T42" fmla="*/ 69 w 384"/>
                  <a:gd name="T43" fmla="*/ 370 h 371"/>
                  <a:gd name="T44" fmla="*/ 0 w 384"/>
                  <a:gd name="T45" fmla="*/ 353 h 371"/>
                  <a:gd name="T46" fmla="*/ 0 w 384"/>
                  <a:gd name="T47" fmla="*/ 340 h 371"/>
                  <a:gd name="T48" fmla="*/ 30 w 384"/>
                  <a:gd name="T49" fmla="*/ 329 h 371"/>
                  <a:gd name="T50" fmla="*/ 156 w 384"/>
                  <a:gd name="T51" fmla="*/ 315 h 371"/>
                  <a:gd name="T52" fmla="*/ 221 w 384"/>
                  <a:gd name="T53" fmla="*/ 320 h 371"/>
                  <a:gd name="T54" fmla="*/ 254 w 384"/>
                  <a:gd name="T55" fmla="*/ 320 h 371"/>
                  <a:gd name="T56" fmla="*/ 261 w 384"/>
                  <a:gd name="T57" fmla="*/ 313 h 371"/>
                  <a:gd name="T58" fmla="*/ 235 w 384"/>
                  <a:gd name="T59" fmla="*/ 277 h 371"/>
                  <a:gd name="T60" fmla="*/ 181 w 384"/>
                  <a:gd name="T61" fmla="*/ 232 h 371"/>
                  <a:gd name="T62" fmla="*/ 139 w 384"/>
                  <a:gd name="T63" fmla="*/ 200 h 371"/>
                  <a:gd name="T64" fmla="*/ 124 w 384"/>
                  <a:gd name="T65" fmla="*/ 180 h 371"/>
                  <a:gd name="T66" fmla="*/ 124 w 384"/>
                  <a:gd name="T67" fmla="*/ 152 h 371"/>
                  <a:gd name="T68" fmla="*/ 150 w 384"/>
                  <a:gd name="T69" fmla="*/ 106 h 371"/>
                  <a:gd name="T70" fmla="*/ 174 w 384"/>
                  <a:gd name="T71" fmla="*/ 76 h 371"/>
                  <a:gd name="T72" fmla="*/ 206 w 384"/>
                  <a:gd name="T73" fmla="*/ 48 h 37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84"/>
                  <a:gd name="T112" fmla="*/ 0 h 371"/>
                  <a:gd name="T113" fmla="*/ 384 w 384"/>
                  <a:gd name="T114" fmla="*/ 371 h 37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84" h="371">
                    <a:moveTo>
                      <a:pt x="206" y="48"/>
                    </a:moveTo>
                    <a:lnTo>
                      <a:pt x="266" y="16"/>
                    </a:lnTo>
                    <a:lnTo>
                      <a:pt x="324" y="0"/>
                    </a:lnTo>
                    <a:lnTo>
                      <a:pt x="360" y="0"/>
                    </a:lnTo>
                    <a:lnTo>
                      <a:pt x="383" y="16"/>
                    </a:lnTo>
                    <a:lnTo>
                      <a:pt x="383" y="33"/>
                    </a:lnTo>
                    <a:lnTo>
                      <a:pt x="369" y="53"/>
                    </a:lnTo>
                    <a:lnTo>
                      <a:pt x="330" y="64"/>
                    </a:lnTo>
                    <a:lnTo>
                      <a:pt x="250" y="90"/>
                    </a:lnTo>
                    <a:lnTo>
                      <a:pt x="203" y="122"/>
                    </a:lnTo>
                    <a:lnTo>
                      <a:pt x="171" y="163"/>
                    </a:lnTo>
                    <a:lnTo>
                      <a:pt x="164" y="184"/>
                    </a:lnTo>
                    <a:lnTo>
                      <a:pt x="206" y="214"/>
                    </a:lnTo>
                    <a:lnTo>
                      <a:pt x="250" y="253"/>
                    </a:lnTo>
                    <a:lnTo>
                      <a:pt x="282" y="292"/>
                    </a:lnTo>
                    <a:lnTo>
                      <a:pt x="290" y="315"/>
                    </a:lnTo>
                    <a:lnTo>
                      <a:pt x="290" y="329"/>
                    </a:lnTo>
                    <a:lnTo>
                      <a:pt x="269" y="337"/>
                    </a:lnTo>
                    <a:lnTo>
                      <a:pt x="203" y="340"/>
                    </a:lnTo>
                    <a:lnTo>
                      <a:pt x="102" y="353"/>
                    </a:lnTo>
                    <a:lnTo>
                      <a:pt x="84" y="366"/>
                    </a:lnTo>
                    <a:lnTo>
                      <a:pt x="69" y="370"/>
                    </a:lnTo>
                    <a:lnTo>
                      <a:pt x="0" y="353"/>
                    </a:lnTo>
                    <a:lnTo>
                      <a:pt x="0" y="340"/>
                    </a:lnTo>
                    <a:lnTo>
                      <a:pt x="30" y="329"/>
                    </a:lnTo>
                    <a:lnTo>
                      <a:pt x="156" y="315"/>
                    </a:lnTo>
                    <a:lnTo>
                      <a:pt x="221" y="320"/>
                    </a:lnTo>
                    <a:lnTo>
                      <a:pt x="254" y="320"/>
                    </a:lnTo>
                    <a:lnTo>
                      <a:pt x="261" y="313"/>
                    </a:lnTo>
                    <a:lnTo>
                      <a:pt x="235" y="277"/>
                    </a:lnTo>
                    <a:lnTo>
                      <a:pt x="181" y="232"/>
                    </a:lnTo>
                    <a:lnTo>
                      <a:pt x="139" y="200"/>
                    </a:lnTo>
                    <a:lnTo>
                      <a:pt x="124" y="180"/>
                    </a:lnTo>
                    <a:lnTo>
                      <a:pt x="124" y="152"/>
                    </a:lnTo>
                    <a:lnTo>
                      <a:pt x="150" y="106"/>
                    </a:lnTo>
                    <a:lnTo>
                      <a:pt x="174" y="76"/>
                    </a:lnTo>
                    <a:lnTo>
                      <a:pt x="206" y="48"/>
                    </a:lnTo>
                  </a:path>
                </a:pathLst>
              </a:custGeom>
              <a:solidFill>
                <a:srgbClr val="FFB41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9" name="Freeform 10"/>
              <p:cNvSpPr>
                <a:spLocks/>
              </p:cNvSpPr>
              <p:nvPr/>
            </p:nvSpPr>
            <p:spPr bwMode="auto">
              <a:xfrm>
                <a:off x="459" y="2029"/>
                <a:ext cx="517" cy="272"/>
              </a:xfrm>
              <a:custGeom>
                <a:avLst/>
                <a:gdLst>
                  <a:gd name="T0" fmla="*/ 307 w 517"/>
                  <a:gd name="T1" fmla="*/ 271 h 272"/>
                  <a:gd name="T2" fmla="*/ 339 w 517"/>
                  <a:gd name="T3" fmla="*/ 268 h 272"/>
                  <a:gd name="T4" fmla="*/ 350 w 517"/>
                  <a:gd name="T5" fmla="*/ 252 h 272"/>
                  <a:gd name="T6" fmla="*/ 357 w 517"/>
                  <a:gd name="T7" fmla="*/ 197 h 272"/>
                  <a:gd name="T8" fmla="*/ 405 w 517"/>
                  <a:gd name="T9" fmla="*/ 133 h 272"/>
                  <a:gd name="T10" fmla="*/ 456 w 517"/>
                  <a:gd name="T11" fmla="*/ 103 h 272"/>
                  <a:gd name="T12" fmla="*/ 516 w 517"/>
                  <a:gd name="T13" fmla="*/ 72 h 272"/>
                  <a:gd name="T14" fmla="*/ 509 w 517"/>
                  <a:gd name="T15" fmla="*/ 50 h 272"/>
                  <a:gd name="T16" fmla="*/ 473 w 517"/>
                  <a:gd name="T17" fmla="*/ 40 h 272"/>
                  <a:gd name="T18" fmla="*/ 431 w 517"/>
                  <a:gd name="T19" fmla="*/ 50 h 272"/>
                  <a:gd name="T20" fmla="*/ 383 w 517"/>
                  <a:gd name="T21" fmla="*/ 82 h 272"/>
                  <a:gd name="T22" fmla="*/ 338 w 517"/>
                  <a:gd name="T23" fmla="*/ 150 h 272"/>
                  <a:gd name="T24" fmla="*/ 318 w 517"/>
                  <a:gd name="T25" fmla="*/ 203 h 272"/>
                  <a:gd name="T26" fmla="*/ 306 w 517"/>
                  <a:gd name="T27" fmla="*/ 230 h 272"/>
                  <a:gd name="T28" fmla="*/ 270 w 517"/>
                  <a:gd name="T29" fmla="*/ 221 h 272"/>
                  <a:gd name="T30" fmla="*/ 227 w 517"/>
                  <a:gd name="T31" fmla="*/ 174 h 272"/>
                  <a:gd name="T32" fmla="*/ 194 w 517"/>
                  <a:gd name="T33" fmla="*/ 112 h 272"/>
                  <a:gd name="T34" fmla="*/ 200 w 517"/>
                  <a:gd name="T35" fmla="*/ 83 h 272"/>
                  <a:gd name="T36" fmla="*/ 219 w 517"/>
                  <a:gd name="T37" fmla="*/ 55 h 272"/>
                  <a:gd name="T38" fmla="*/ 227 w 517"/>
                  <a:gd name="T39" fmla="*/ 32 h 272"/>
                  <a:gd name="T40" fmla="*/ 143 w 517"/>
                  <a:gd name="T41" fmla="*/ 30 h 272"/>
                  <a:gd name="T42" fmla="*/ 60 w 517"/>
                  <a:gd name="T43" fmla="*/ 20 h 272"/>
                  <a:gd name="T44" fmla="*/ 20 w 517"/>
                  <a:gd name="T45" fmla="*/ 0 h 272"/>
                  <a:gd name="T46" fmla="*/ 0 w 517"/>
                  <a:gd name="T47" fmla="*/ 9 h 272"/>
                  <a:gd name="T48" fmla="*/ 30 w 517"/>
                  <a:gd name="T49" fmla="*/ 50 h 272"/>
                  <a:gd name="T50" fmla="*/ 96 w 517"/>
                  <a:gd name="T51" fmla="*/ 55 h 272"/>
                  <a:gd name="T52" fmla="*/ 168 w 517"/>
                  <a:gd name="T53" fmla="*/ 59 h 272"/>
                  <a:gd name="T54" fmla="*/ 171 w 517"/>
                  <a:gd name="T55" fmla="*/ 94 h 272"/>
                  <a:gd name="T56" fmla="*/ 176 w 517"/>
                  <a:gd name="T57" fmla="*/ 135 h 272"/>
                  <a:gd name="T58" fmla="*/ 201 w 517"/>
                  <a:gd name="T59" fmla="*/ 181 h 272"/>
                  <a:gd name="T60" fmla="*/ 230 w 517"/>
                  <a:gd name="T61" fmla="*/ 229 h 272"/>
                  <a:gd name="T62" fmla="*/ 277 w 517"/>
                  <a:gd name="T63" fmla="*/ 258 h 272"/>
                  <a:gd name="T64" fmla="*/ 307 w 517"/>
                  <a:gd name="T65" fmla="*/ 271 h 27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17"/>
                  <a:gd name="T100" fmla="*/ 0 h 272"/>
                  <a:gd name="T101" fmla="*/ 517 w 517"/>
                  <a:gd name="T102" fmla="*/ 272 h 27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17" h="272">
                    <a:moveTo>
                      <a:pt x="307" y="271"/>
                    </a:moveTo>
                    <a:lnTo>
                      <a:pt x="339" y="268"/>
                    </a:lnTo>
                    <a:lnTo>
                      <a:pt x="350" y="252"/>
                    </a:lnTo>
                    <a:lnTo>
                      <a:pt x="357" y="197"/>
                    </a:lnTo>
                    <a:lnTo>
                      <a:pt x="405" y="133"/>
                    </a:lnTo>
                    <a:lnTo>
                      <a:pt x="456" y="103"/>
                    </a:lnTo>
                    <a:lnTo>
                      <a:pt x="516" y="72"/>
                    </a:lnTo>
                    <a:lnTo>
                      <a:pt x="509" y="50"/>
                    </a:lnTo>
                    <a:lnTo>
                      <a:pt x="473" y="40"/>
                    </a:lnTo>
                    <a:lnTo>
                      <a:pt x="431" y="50"/>
                    </a:lnTo>
                    <a:lnTo>
                      <a:pt x="383" y="82"/>
                    </a:lnTo>
                    <a:lnTo>
                      <a:pt x="338" y="150"/>
                    </a:lnTo>
                    <a:lnTo>
                      <a:pt x="318" y="203"/>
                    </a:lnTo>
                    <a:lnTo>
                      <a:pt x="306" y="230"/>
                    </a:lnTo>
                    <a:lnTo>
                      <a:pt x="270" y="221"/>
                    </a:lnTo>
                    <a:lnTo>
                      <a:pt x="227" y="174"/>
                    </a:lnTo>
                    <a:lnTo>
                      <a:pt x="194" y="112"/>
                    </a:lnTo>
                    <a:lnTo>
                      <a:pt x="200" y="83"/>
                    </a:lnTo>
                    <a:lnTo>
                      <a:pt x="219" y="55"/>
                    </a:lnTo>
                    <a:lnTo>
                      <a:pt x="227" y="32"/>
                    </a:lnTo>
                    <a:lnTo>
                      <a:pt x="143" y="30"/>
                    </a:lnTo>
                    <a:lnTo>
                      <a:pt x="60" y="20"/>
                    </a:lnTo>
                    <a:lnTo>
                      <a:pt x="20" y="0"/>
                    </a:lnTo>
                    <a:lnTo>
                      <a:pt x="0" y="9"/>
                    </a:lnTo>
                    <a:lnTo>
                      <a:pt x="30" y="50"/>
                    </a:lnTo>
                    <a:lnTo>
                      <a:pt x="96" y="55"/>
                    </a:lnTo>
                    <a:lnTo>
                      <a:pt x="168" y="59"/>
                    </a:lnTo>
                    <a:lnTo>
                      <a:pt x="171" y="94"/>
                    </a:lnTo>
                    <a:lnTo>
                      <a:pt x="176" y="135"/>
                    </a:lnTo>
                    <a:lnTo>
                      <a:pt x="201" y="181"/>
                    </a:lnTo>
                    <a:lnTo>
                      <a:pt x="230" y="229"/>
                    </a:lnTo>
                    <a:lnTo>
                      <a:pt x="277" y="258"/>
                    </a:lnTo>
                    <a:lnTo>
                      <a:pt x="307" y="271"/>
                    </a:lnTo>
                  </a:path>
                </a:pathLst>
              </a:custGeom>
              <a:solidFill>
                <a:srgbClr val="FFB41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0" name="Freeform 11"/>
              <p:cNvSpPr>
                <a:spLocks/>
              </p:cNvSpPr>
              <p:nvPr/>
            </p:nvSpPr>
            <p:spPr bwMode="auto">
              <a:xfrm>
                <a:off x="1232" y="1695"/>
                <a:ext cx="382" cy="372"/>
              </a:xfrm>
              <a:custGeom>
                <a:avLst/>
                <a:gdLst>
                  <a:gd name="T0" fmla="*/ 0 w 382"/>
                  <a:gd name="T1" fmla="*/ 366 h 372"/>
                  <a:gd name="T2" fmla="*/ 0 w 382"/>
                  <a:gd name="T3" fmla="*/ 341 h 372"/>
                  <a:gd name="T4" fmla="*/ 20 w 382"/>
                  <a:gd name="T5" fmla="*/ 322 h 372"/>
                  <a:gd name="T6" fmla="*/ 124 w 382"/>
                  <a:gd name="T7" fmla="*/ 301 h 372"/>
                  <a:gd name="T8" fmla="*/ 252 w 382"/>
                  <a:gd name="T9" fmla="*/ 281 h 372"/>
                  <a:gd name="T10" fmla="*/ 327 w 382"/>
                  <a:gd name="T11" fmla="*/ 272 h 372"/>
                  <a:gd name="T12" fmla="*/ 335 w 382"/>
                  <a:gd name="T13" fmla="*/ 262 h 372"/>
                  <a:gd name="T14" fmla="*/ 299 w 382"/>
                  <a:gd name="T15" fmla="*/ 234 h 372"/>
                  <a:gd name="T16" fmla="*/ 230 w 382"/>
                  <a:gd name="T17" fmla="*/ 192 h 372"/>
                  <a:gd name="T18" fmla="*/ 158 w 382"/>
                  <a:gd name="T19" fmla="*/ 159 h 372"/>
                  <a:gd name="T20" fmla="*/ 103 w 382"/>
                  <a:gd name="T21" fmla="*/ 142 h 372"/>
                  <a:gd name="T22" fmla="*/ 71 w 382"/>
                  <a:gd name="T23" fmla="*/ 123 h 372"/>
                  <a:gd name="T24" fmla="*/ 69 w 382"/>
                  <a:gd name="T25" fmla="*/ 108 h 372"/>
                  <a:gd name="T26" fmla="*/ 88 w 382"/>
                  <a:gd name="T27" fmla="*/ 95 h 372"/>
                  <a:gd name="T28" fmla="*/ 133 w 382"/>
                  <a:gd name="T29" fmla="*/ 90 h 372"/>
                  <a:gd name="T30" fmla="*/ 190 w 382"/>
                  <a:gd name="T31" fmla="*/ 66 h 372"/>
                  <a:gd name="T32" fmla="*/ 196 w 382"/>
                  <a:gd name="T33" fmla="*/ 44 h 372"/>
                  <a:gd name="T34" fmla="*/ 196 w 382"/>
                  <a:gd name="T35" fmla="*/ 11 h 372"/>
                  <a:gd name="T36" fmla="*/ 190 w 382"/>
                  <a:gd name="T37" fmla="*/ 0 h 372"/>
                  <a:gd name="T38" fmla="*/ 212 w 382"/>
                  <a:gd name="T39" fmla="*/ 1 h 372"/>
                  <a:gd name="T40" fmla="*/ 241 w 382"/>
                  <a:gd name="T41" fmla="*/ 29 h 372"/>
                  <a:gd name="T42" fmla="*/ 252 w 382"/>
                  <a:gd name="T43" fmla="*/ 60 h 372"/>
                  <a:gd name="T44" fmla="*/ 220 w 382"/>
                  <a:gd name="T45" fmla="*/ 81 h 372"/>
                  <a:gd name="T46" fmla="*/ 190 w 382"/>
                  <a:gd name="T47" fmla="*/ 87 h 372"/>
                  <a:gd name="T48" fmla="*/ 135 w 382"/>
                  <a:gd name="T49" fmla="*/ 103 h 372"/>
                  <a:gd name="T50" fmla="*/ 124 w 382"/>
                  <a:gd name="T51" fmla="*/ 112 h 372"/>
                  <a:gd name="T52" fmla="*/ 133 w 382"/>
                  <a:gd name="T53" fmla="*/ 123 h 372"/>
                  <a:gd name="T54" fmla="*/ 183 w 382"/>
                  <a:gd name="T55" fmla="*/ 147 h 372"/>
                  <a:gd name="T56" fmla="*/ 237 w 382"/>
                  <a:gd name="T57" fmla="*/ 160 h 372"/>
                  <a:gd name="T58" fmla="*/ 307 w 382"/>
                  <a:gd name="T59" fmla="*/ 196 h 372"/>
                  <a:gd name="T60" fmla="*/ 356 w 382"/>
                  <a:gd name="T61" fmla="*/ 239 h 372"/>
                  <a:gd name="T62" fmla="*/ 381 w 382"/>
                  <a:gd name="T63" fmla="*/ 272 h 372"/>
                  <a:gd name="T64" fmla="*/ 371 w 382"/>
                  <a:gd name="T65" fmla="*/ 281 h 372"/>
                  <a:gd name="T66" fmla="*/ 356 w 382"/>
                  <a:gd name="T67" fmla="*/ 289 h 372"/>
                  <a:gd name="T68" fmla="*/ 294 w 382"/>
                  <a:gd name="T69" fmla="*/ 304 h 372"/>
                  <a:gd name="T70" fmla="*/ 172 w 382"/>
                  <a:gd name="T71" fmla="*/ 327 h 372"/>
                  <a:gd name="T72" fmla="*/ 96 w 382"/>
                  <a:gd name="T73" fmla="*/ 347 h 372"/>
                  <a:gd name="T74" fmla="*/ 46 w 382"/>
                  <a:gd name="T75" fmla="*/ 364 h 372"/>
                  <a:gd name="T76" fmla="*/ 15 w 382"/>
                  <a:gd name="T77" fmla="*/ 371 h 372"/>
                  <a:gd name="T78" fmla="*/ 0 w 382"/>
                  <a:gd name="T79" fmla="*/ 366 h 37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82"/>
                  <a:gd name="T121" fmla="*/ 0 h 372"/>
                  <a:gd name="T122" fmla="*/ 382 w 382"/>
                  <a:gd name="T123" fmla="*/ 372 h 372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82" h="372">
                    <a:moveTo>
                      <a:pt x="0" y="366"/>
                    </a:moveTo>
                    <a:lnTo>
                      <a:pt x="0" y="341"/>
                    </a:lnTo>
                    <a:lnTo>
                      <a:pt x="20" y="322"/>
                    </a:lnTo>
                    <a:lnTo>
                      <a:pt x="124" y="301"/>
                    </a:lnTo>
                    <a:lnTo>
                      <a:pt x="252" y="281"/>
                    </a:lnTo>
                    <a:lnTo>
                      <a:pt x="327" y="272"/>
                    </a:lnTo>
                    <a:lnTo>
                      <a:pt x="335" y="262"/>
                    </a:lnTo>
                    <a:lnTo>
                      <a:pt x="299" y="234"/>
                    </a:lnTo>
                    <a:lnTo>
                      <a:pt x="230" y="192"/>
                    </a:lnTo>
                    <a:lnTo>
                      <a:pt x="158" y="159"/>
                    </a:lnTo>
                    <a:lnTo>
                      <a:pt x="103" y="142"/>
                    </a:lnTo>
                    <a:lnTo>
                      <a:pt x="71" y="123"/>
                    </a:lnTo>
                    <a:lnTo>
                      <a:pt x="69" y="108"/>
                    </a:lnTo>
                    <a:lnTo>
                      <a:pt x="88" y="95"/>
                    </a:lnTo>
                    <a:lnTo>
                      <a:pt x="133" y="90"/>
                    </a:lnTo>
                    <a:lnTo>
                      <a:pt x="190" y="66"/>
                    </a:lnTo>
                    <a:lnTo>
                      <a:pt x="196" y="44"/>
                    </a:lnTo>
                    <a:lnTo>
                      <a:pt x="196" y="11"/>
                    </a:lnTo>
                    <a:lnTo>
                      <a:pt x="190" y="0"/>
                    </a:lnTo>
                    <a:lnTo>
                      <a:pt x="212" y="1"/>
                    </a:lnTo>
                    <a:lnTo>
                      <a:pt x="241" y="29"/>
                    </a:lnTo>
                    <a:lnTo>
                      <a:pt x="252" y="60"/>
                    </a:lnTo>
                    <a:lnTo>
                      <a:pt x="220" y="81"/>
                    </a:lnTo>
                    <a:lnTo>
                      <a:pt x="190" y="87"/>
                    </a:lnTo>
                    <a:lnTo>
                      <a:pt x="135" y="103"/>
                    </a:lnTo>
                    <a:lnTo>
                      <a:pt x="124" y="112"/>
                    </a:lnTo>
                    <a:lnTo>
                      <a:pt x="133" y="123"/>
                    </a:lnTo>
                    <a:lnTo>
                      <a:pt x="183" y="147"/>
                    </a:lnTo>
                    <a:lnTo>
                      <a:pt x="237" y="160"/>
                    </a:lnTo>
                    <a:lnTo>
                      <a:pt x="307" y="196"/>
                    </a:lnTo>
                    <a:lnTo>
                      <a:pt x="356" y="239"/>
                    </a:lnTo>
                    <a:lnTo>
                      <a:pt x="381" y="272"/>
                    </a:lnTo>
                    <a:lnTo>
                      <a:pt x="371" y="281"/>
                    </a:lnTo>
                    <a:lnTo>
                      <a:pt x="356" y="289"/>
                    </a:lnTo>
                    <a:lnTo>
                      <a:pt x="294" y="304"/>
                    </a:lnTo>
                    <a:lnTo>
                      <a:pt x="172" y="327"/>
                    </a:lnTo>
                    <a:lnTo>
                      <a:pt x="96" y="347"/>
                    </a:lnTo>
                    <a:lnTo>
                      <a:pt x="46" y="364"/>
                    </a:lnTo>
                    <a:lnTo>
                      <a:pt x="15" y="371"/>
                    </a:lnTo>
                    <a:lnTo>
                      <a:pt x="0" y="366"/>
                    </a:lnTo>
                  </a:path>
                </a:pathLst>
              </a:custGeom>
              <a:solidFill>
                <a:srgbClr val="FFB41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1" name="Freeform 12"/>
              <p:cNvSpPr>
                <a:spLocks/>
              </p:cNvSpPr>
              <p:nvPr/>
            </p:nvSpPr>
            <p:spPr bwMode="auto">
              <a:xfrm>
                <a:off x="856" y="1750"/>
                <a:ext cx="297" cy="266"/>
              </a:xfrm>
              <a:custGeom>
                <a:avLst/>
                <a:gdLst>
                  <a:gd name="T0" fmla="*/ 58 w 297"/>
                  <a:gd name="T1" fmla="*/ 213 h 266"/>
                  <a:gd name="T2" fmla="*/ 91 w 297"/>
                  <a:gd name="T3" fmla="*/ 236 h 266"/>
                  <a:gd name="T4" fmla="*/ 148 w 297"/>
                  <a:gd name="T5" fmla="*/ 258 h 266"/>
                  <a:gd name="T6" fmla="*/ 195 w 297"/>
                  <a:gd name="T7" fmla="*/ 265 h 266"/>
                  <a:gd name="T8" fmla="*/ 230 w 297"/>
                  <a:gd name="T9" fmla="*/ 258 h 266"/>
                  <a:gd name="T10" fmla="*/ 275 w 297"/>
                  <a:gd name="T11" fmla="*/ 240 h 266"/>
                  <a:gd name="T12" fmla="*/ 289 w 297"/>
                  <a:gd name="T13" fmla="*/ 203 h 266"/>
                  <a:gd name="T14" fmla="*/ 296 w 297"/>
                  <a:gd name="T15" fmla="*/ 175 h 266"/>
                  <a:gd name="T16" fmla="*/ 280 w 297"/>
                  <a:gd name="T17" fmla="*/ 147 h 266"/>
                  <a:gd name="T18" fmla="*/ 257 w 297"/>
                  <a:gd name="T19" fmla="*/ 114 h 266"/>
                  <a:gd name="T20" fmla="*/ 233 w 297"/>
                  <a:gd name="T21" fmla="*/ 87 h 266"/>
                  <a:gd name="T22" fmla="*/ 230 w 297"/>
                  <a:gd name="T23" fmla="*/ 81 h 266"/>
                  <a:gd name="T24" fmla="*/ 240 w 297"/>
                  <a:gd name="T25" fmla="*/ 48 h 266"/>
                  <a:gd name="T26" fmla="*/ 275 w 297"/>
                  <a:gd name="T27" fmla="*/ 14 h 266"/>
                  <a:gd name="T28" fmla="*/ 278 w 297"/>
                  <a:gd name="T29" fmla="*/ 6 h 266"/>
                  <a:gd name="T30" fmla="*/ 261 w 297"/>
                  <a:gd name="T31" fmla="*/ 0 h 266"/>
                  <a:gd name="T32" fmla="*/ 240 w 297"/>
                  <a:gd name="T33" fmla="*/ 0 h 266"/>
                  <a:gd name="T34" fmla="*/ 218 w 297"/>
                  <a:gd name="T35" fmla="*/ 40 h 266"/>
                  <a:gd name="T36" fmla="*/ 208 w 297"/>
                  <a:gd name="T37" fmla="*/ 67 h 266"/>
                  <a:gd name="T38" fmla="*/ 179 w 297"/>
                  <a:gd name="T39" fmla="*/ 49 h 266"/>
                  <a:gd name="T40" fmla="*/ 154 w 297"/>
                  <a:gd name="T41" fmla="*/ 34 h 266"/>
                  <a:gd name="T42" fmla="*/ 105 w 297"/>
                  <a:gd name="T43" fmla="*/ 24 h 266"/>
                  <a:gd name="T44" fmla="*/ 69 w 297"/>
                  <a:gd name="T45" fmla="*/ 24 h 266"/>
                  <a:gd name="T46" fmla="*/ 13 w 297"/>
                  <a:gd name="T47" fmla="*/ 40 h 266"/>
                  <a:gd name="T48" fmla="*/ 0 w 297"/>
                  <a:gd name="T49" fmla="*/ 85 h 266"/>
                  <a:gd name="T50" fmla="*/ 12 w 297"/>
                  <a:gd name="T51" fmla="*/ 142 h 266"/>
                  <a:gd name="T52" fmla="*/ 34 w 297"/>
                  <a:gd name="T53" fmla="*/ 197 h 266"/>
                  <a:gd name="T54" fmla="*/ 58 w 297"/>
                  <a:gd name="T55" fmla="*/ 213 h 26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97"/>
                  <a:gd name="T85" fmla="*/ 0 h 266"/>
                  <a:gd name="T86" fmla="*/ 297 w 297"/>
                  <a:gd name="T87" fmla="*/ 266 h 26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97" h="266">
                    <a:moveTo>
                      <a:pt x="58" y="213"/>
                    </a:moveTo>
                    <a:lnTo>
                      <a:pt x="91" y="236"/>
                    </a:lnTo>
                    <a:lnTo>
                      <a:pt x="148" y="258"/>
                    </a:lnTo>
                    <a:lnTo>
                      <a:pt x="195" y="265"/>
                    </a:lnTo>
                    <a:lnTo>
                      <a:pt x="230" y="258"/>
                    </a:lnTo>
                    <a:lnTo>
                      <a:pt x="275" y="240"/>
                    </a:lnTo>
                    <a:lnTo>
                      <a:pt x="289" y="203"/>
                    </a:lnTo>
                    <a:lnTo>
                      <a:pt x="296" y="175"/>
                    </a:lnTo>
                    <a:lnTo>
                      <a:pt x="280" y="147"/>
                    </a:lnTo>
                    <a:lnTo>
                      <a:pt x="257" y="114"/>
                    </a:lnTo>
                    <a:lnTo>
                      <a:pt x="233" y="87"/>
                    </a:lnTo>
                    <a:lnTo>
                      <a:pt x="230" y="81"/>
                    </a:lnTo>
                    <a:lnTo>
                      <a:pt x="240" y="48"/>
                    </a:lnTo>
                    <a:lnTo>
                      <a:pt x="275" y="14"/>
                    </a:lnTo>
                    <a:lnTo>
                      <a:pt x="278" y="6"/>
                    </a:lnTo>
                    <a:lnTo>
                      <a:pt x="261" y="0"/>
                    </a:lnTo>
                    <a:lnTo>
                      <a:pt x="240" y="0"/>
                    </a:lnTo>
                    <a:lnTo>
                      <a:pt x="218" y="40"/>
                    </a:lnTo>
                    <a:lnTo>
                      <a:pt x="208" y="67"/>
                    </a:lnTo>
                    <a:lnTo>
                      <a:pt x="179" y="49"/>
                    </a:lnTo>
                    <a:lnTo>
                      <a:pt x="154" y="34"/>
                    </a:lnTo>
                    <a:lnTo>
                      <a:pt x="105" y="24"/>
                    </a:lnTo>
                    <a:lnTo>
                      <a:pt x="69" y="24"/>
                    </a:lnTo>
                    <a:lnTo>
                      <a:pt x="13" y="40"/>
                    </a:lnTo>
                    <a:lnTo>
                      <a:pt x="0" y="85"/>
                    </a:lnTo>
                    <a:lnTo>
                      <a:pt x="12" y="142"/>
                    </a:lnTo>
                    <a:lnTo>
                      <a:pt x="34" y="197"/>
                    </a:lnTo>
                    <a:lnTo>
                      <a:pt x="58" y="213"/>
                    </a:lnTo>
                  </a:path>
                </a:pathLst>
              </a:custGeom>
              <a:solidFill>
                <a:srgbClr val="FFB41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5127" name="Picture 13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312" y="2189"/>
              <a:ext cx="332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128" name="Group 14"/>
            <p:cNvGrpSpPr>
              <a:grpSpLocks/>
            </p:cNvGrpSpPr>
            <p:nvPr/>
          </p:nvGrpSpPr>
          <p:grpSpPr bwMode="auto">
            <a:xfrm>
              <a:off x="3805" y="1584"/>
              <a:ext cx="179" cy="282"/>
              <a:chOff x="695" y="1188"/>
              <a:chExt cx="194" cy="231"/>
            </a:xfrm>
          </p:grpSpPr>
          <p:sp>
            <p:nvSpPr>
              <p:cNvPr id="5141" name="Freeform 15"/>
              <p:cNvSpPr>
                <a:spLocks/>
              </p:cNvSpPr>
              <p:nvPr/>
            </p:nvSpPr>
            <p:spPr bwMode="auto">
              <a:xfrm>
                <a:off x="696" y="1188"/>
                <a:ext cx="28" cy="33"/>
              </a:xfrm>
              <a:custGeom>
                <a:avLst/>
                <a:gdLst>
                  <a:gd name="T0" fmla="*/ 0 w 28"/>
                  <a:gd name="T1" fmla="*/ 0 h 33"/>
                  <a:gd name="T2" fmla="*/ 27 w 28"/>
                  <a:gd name="T3" fmla="*/ 18 h 33"/>
                  <a:gd name="T4" fmla="*/ 24 w 28"/>
                  <a:gd name="T5" fmla="*/ 28 h 33"/>
                  <a:gd name="T6" fmla="*/ 18 w 28"/>
                  <a:gd name="T7" fmla="*/ 32 h 33"/>
                  <a:gd name="T8" fmla="*/ 0 w 28"/>
                  <a:gd name="T9" fmla="*/ 2 h 33"/>
                  <a:gd name="T10" fmla="*/ 0 w 28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"/>
                  <a:gd name="T19" fmla="*/ 0 h 33"/>
                  <a:gd name="T20" fmla="*/ 28 w 28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" h="33">
                    <a:moveTo>
                      <a:pt x="0" y="0"/>
                    </a:moveTo>
                    <a:lnTo>
                      <a:pt x="27" y="18"/>
                    </a:lnTo>
                    <a:lnTo>
                      <a:pt x="24" y="28"/>
                    </a:lnTo>
                    <a:lnTo>
                      <a:pt x="18" y="32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Freeform 16"/>
              <p:cNvSpPr>
                <a:spLocks/>
              </p:cNvSpPr>
              <p:nvPr/>
            </p:nvSpPr>
            <p:spPr bwMode="auto">
              <a:xfrm>
                <a:off x="805" y="1329"/>
                <a:ext cx="48" cy="46"/>
              </a:xfrm>
              <a:custGeom>
                <a:avLst/>
                <a:gdLst>
                  <a:gd name="T0" fmla="*/ 1 w 48"/>
                  <a:gd name="T1" fmla="*/ 42 h 46"/>
                  <a:gd name="T2" fmla="*/ 5 w 48"/>
                  <a:gd name="T3" fmla="*/ 45 h 46"/>
                  <a:gd name="T4" fmla="*/ 9 w 48"/>
                  <a:gd name="T5" fmla="*/ 45 h 46"/>
                  <a:gd name="T6" fmla="*/ 11 w 48"/>
                  <a:gd name="T7" fmla="*/ 43 h 46"/>
                  <a:gd name="T8" fmla="*/ 15 w 48"/>
                  <a:gd name="T9" fmla="*/ 43 h 46"/>
                  <a:gd name="T10" fmla="*/ 20 w 48"/>
                  <a:gd name="T11" fmla="*/ 40 h 46"/>
                  <a:gd name="T12" fmla="*/ 26 w 48"/>
                  <a:gd name="T13" fmla="*/ 37 h 46"/>
                  <a:gd name="T14" fmla="*/ 30 w 48"/>
                  <a:gd name="T15" fmla="*/ 34 h 46"/>
                  <a:gd name="T16" fmla="*/ 35 w 48"/>
                  <a:gd name="T17" fmla="*/ 29 h 46"/>
                  <a:gd name="T18" fmla="*/ 39 w 48"/>
                  <a:gd name="T19" fmla="*/ 24 h 46"/>
                  <a:gd name="T20" fmla="*/ 40 w 48"/>
                  <a:gd name="T21" fmla="*/ 20 h 46"/>
                  <a:gd name="T22" fmla="*/ 44 w 48"/>
                  <a:gd name="T23" fmla="*/ 15 h 46"/>
                  <a:gd name="T24" fmla="*/ 45 w 48"/>
                  <a:gd name="T25" fmla="*/ 13 h 46"/>
                  <a:gd name="T26" fmla="*/ 45 w 48"/>
                  <a:gd name="T27" fmla="*/ 10 h 46"/>
                  <a:gd name="T28" fmla="*/ 47 w 48"/>
                  <a:gd name="T29" fmla="*/ 5 h 46"/>
                  <a:gd name="T30" fmla="*/ 45 w 48"/>
                  <a:gd name="T31" fmla="*/ 3 h 46"/>
                  <a:gd name="T32" fmla="*/ 44 w 48"/>
                  <a:gd name="T33" fmla="*/ 0 h 46"/>
                  <a:gd name="T34" fmla="*/ 44 w 48"/>
                  <a:gd name="T35" fmla="*/ 3 h 46"/>
                  <a:gd name="T36" fmla="*/ 44 w 48"/>
                  <a:gd name="T37" fmla="*/ 7 h 46"/>
                  <a:gd name="T38" fmla="*/ 43 w 48"/>
                  <a:gd name="T39" fmla="*/ 10 h 46"/>
                  <a:gd name="T40" fmla="*/ 41 w 48"/>
                  <a:gd name="T41" fmla="*/ 14 h 46"/>
                  <a:gd name="T42" fmla="*/ 39 w 48"/>
                  <a:gd name="T43" fmla="*/ 18 h 46"/>
                  <a:gd name="T44" fmla="*/ 33 w 48"/>
                  <a:gd name="T45" fmla="*/ 23 h 46"/>
                  <a:gd name="T46" fmla="*/ 31 w 48"/>
                  <a:gd name="T47" fmla="*/ 28 h 46"/>
                  <a:gd name="T48" fmla="*/ 23 w 48"/>
                  <a:gd name="T49" fmla="*/ 33 h 46"/>
                  <a:gd name="T50" fmla="*/ 18 w 48"/>
                  <a:gd name="T51" fmla="*/ 36 h 46"/>
                  <a:gd name="T52" fmla="*/ 13 w 48"/>
                  <a:gd name="T53" fmla="*/ 37 h 46"/>
                  <a:gd name="T54" fmla="*/ 7 w 48"/>
                  <a:gd name="T55" fmla="*/ 41 h 46"/>
                  <a:gd name="T56" fmla="*/ 3 w 48"/>
                  <a:gd name="T57" fmla="*/ 41 h 46"/>
                  <a:gd name="T58" fmla="*/ 2 w 48"/>
                  <a:gd name="T59" fmla="*/ 41 h 46"/>
                  <a:gd name="T60" fmla="*/ 0 w 48"/>
                  <a:gd name="T61" fmla="*/ 41 h 46"/>
                  <a:gd name="T62" fmla="*/ 1 w 48"/>
                  <a:gd name="T63" fmla="*/ 42 h 4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8"/>
                  <a:gd name="T97" fmla="*/ 0 h 46"/>
                  <a:gd name="T98" fmla="*/ 48 w 48"/>
                  <a:gd name="T99" fmla="*/ 46 h 4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8" h="46">
                    <a:moveTo>
                      <a:pt x="1" y="42"/>
                    </a:moveTo>
                    <a:lnTo>
                      <a:pt x="5" y="45"/>
                    </a:lnTo>
                    <a:lnTo>
                      <a:pt x="9" y="45"/>
                    </a:lnTo>
                    <a:lnTo>
                      <a:pt x="11" y="43"/>
                    </a:lnTo>
                    <a:lnTo>
                      <a:pt x="15" y="43"/>
                    </a:lnTo>
                    <a:lnTo>
                      <a:pt x="20" y="40"/>
                    </a:lnTo>
                    <a:lnTo>
                      <a:pt x="26" y="37"/>
                    </a:lnTo>
                    <a:lnTo>
                      <a:pt x="30" y="34"/>
                    </a:lnTo>
                    <a:lnTo>
                      <a:pt x="35" y="29"/>
                    </a:lnTo>
                    <a:lnTo>
                      <a:pt x="39" y="24"/>
                    </a:lnTo>
                    <a:lnTo>
                      <a:pt x="40" y="20"/>
                    </a:lnTo>
                    <a:lnTo>
                      <a:pt x="44" y="15"/>
                    </a:lnTo>
                    <a:lnTo>
                      <a:pt x="45" y="13"/>
                    </a:lnTo>
                    <a:lnTo>
                      <a:pt x="45" y="10"/>
                    </a:lnTo>
                    <a:lnTo>
                      <a:pt x="47" y="5"/>
                    </a:lnTo>
                    <a:lnTo>
                      <a:pt x="45" y="3"/>
                    </a:lnTo>
                    <a:lnTo>
                      <a:pt x="44" y="0"/>
                    </a:lnTo>
                    <a:lnTo>
                      <a:pt x="44" y="3"/>
                    </a:lnTo>
                    <a:lnTo>
                      <a:pt x="44" y="7"/>
                    </a:lnTo>
                    <a:lnTo>
                      <a:pt x="43" y="10"/>
                    </a:lnTo>
                    <a:lnTo>
                      <a:pt x="41" y="14"/>
                    </a:lnTo>
                    <a:lnTo>
                      <a:pt x="39" y="18"/>
                    </a:lnTo>
                    <a:lnTo>
                      <a:pt x="33" y="23"/>
                    </a:lnTo>
                    <a:lnTo>
                      <a:pt x="31" y="28"/>
                    </a:lnTo>
                    <a:lnTo>
                      <a:pt x="23" y="33"/>
                    </a:lnTo>
                    <a:lnTo>
                      <a:pt x="18" y="36"/>
                    </a:lnTo>
                    <a:lnTo>
                      <a:pt x="13" y="37"/>
                    </a:lnTo>
                    <a:lnTo>
                      <a:pt x="7" y="41"/>
                    </a:lnTo>
                    <a:lnTo>
                      <a:pt x="3" y="41"/>
                    </a:lnTo>
                    <a:lnTo>
                      <a:pt x="2" y="41"/>
                    </a:lnTo>
                    <a:lnTo>
                      <a:pt x="0" y="41"/>
                    </a:lnTo>
                    <a:lnTo>
                      <a:pt x="1" y="42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Freeform 17"/>
              <p:cNvSpPr>
                <a:spLocks/>
              </p:cNvSpPr>
              <p:nvPr/>
            </p:nvSpPr>
            <p:spPr bwMode="auto">
              <a:xfrm>
                <a:off x="807" y="1334"/>
                <a:ext cx="53" cy="50"/>
              </a:xfrm>
              <a:custGeom>
                <a:avLst/>
                <a:gdLst>
                  <a:gd name="T0" fmla="*/ 0 w 53"/>
                  <a:gd name="T1" fmla="*/ 46 h 50"/>
                  <a:gd name="T2" fmla="*/ 2 w 53"/>
                  <a:gd name="T3" fmla="*/ 46 h 50"/>
                  <a:gd name="T4" fmla="*/ 5 w 53"/>
                  <a:gd name="T5" fmla="*/ 49 h 50"/>
                  <a:gd name="T6" fmla="*/ 10 w 53"/>
                  <a:gd name="T7" fmla="*/ 49 h 50"/>
                  <a:gd name="T8" fmla="*/ 14 w 53"/>
                  <a:gd name="T9" fmla="*/ 47 h 50"/>
                  <a:gd name="T10" fmla="*/ 20 w 53"/>
                  <a:gd name="T11" fmla="*/ 45 h 50"/>
                  <a:gd name="T12" fmla="*/ 24 w 53"/>
                  <a:gd name="T13" fmla="*/ 42 h 50"/>
                  <a:gd name="T14" fmla="*/ 32 w 53"/>
                  <a:gd name="T15" fmla="*/ 37 h 50"/>
                  <a:gd name="T16" fmla="*/ 37 w 53"/>
                  <a:gd name="T17" fmla="*/ 32 h 50"/>
                  <a:gd name="T18" fmla="*/ 42 w 53"/>
                  <a:gd name="T19" fmla="*/ 26 h 50"/>
                  <a:gd name="T20" fmla="*/ 46 w 53"/>
                  <a:gd name="T21" fmla="*/ 21 h 50"/>
                  <a:gd name="T22" fmla="*/ 49 w 53"/>
                  <a:gd name="T23" fmla="*/ 16 h 50"/>
                  <a:gd name="T24" fmla="*/ 52 w 53"/>
                  <a:gd name="T25" fmla="*/ 11 h 50"/>
                  <a:gd name="T26" fmla="*/ 52 w 53"/>
                  <a:gd name="T27" fmla="*/ 8 h 50"/>
                  <a:gd name="T28" fmla="*/ 50 w 53"/>
                  <a:gd name="T29" fmla="*/ 5 h 50"/>
                  <a:gd name="T30" fmla="*/ 46 w 53"/>
                  <a:gd name="T31" fmla="*/ 0 h 50"/>
                  <a:gd name="T32" fmla="*/ 48 w 53"/>
                  <a:gd name="T33" fmla="*/ 2 h 50"/>
                  <a:gd name="T34" fmla="*/ 48 w 53"/>
                  <a:gd name="T35" fmla="*/ 5 h 50"/>
                  <a:gd name="T36" fmla="*/ 48 w 53"/>
                  <a:gd name="T37" fmla="*/ 8 h 50"/>
                  <a:gd name="T38" fmla="*/ 45 w 53"/>
                  <a:gd name="T39" fmla="*/ 15 h 50"/>
                  <a:gd name="T40" fmla="*/ 42 w 53"/>
                  <a:gd name="T41" fmla="*/ 20 h 50"/>
                  <a:gd name="T42" fmla="*/ 40 w 53"/>
                  <a:gd name="T43" fmla="*/ 23 h 50"/>
                  <a:gd name="T44" fmla="*/ 34 w 53"/>
                  <a:gd name="T45" fmla="*/ 30 h 50"/>
                  <a:gd name="T46" fmla="*/ 29 w 53"/>
                  <a:gd name="T47" fmla="*/ 33 h 50"/>
                  <a:gd name="T48" fmla="*/ 24 w 53"/>
                  <a:gd name="T49" fmla="*/ 38 h 50"/>
                  <a:gd name="T50" fmla="*/ 18 w 53"/>
                  <a:gd name="T51" fmla="*/ 42 h 50"/>
                  <a:gd name="T52" fmla="*/ 12 w 53"/>
                  <a:gd name="T53" fmla="*/ 43 h 50"/>
                  <a:gd name="T54" fmla="*/ 6 w 53"/>
                  <a:gd name="T55" fmla="*/ 45 h 50"/>
                  <a:gd name="T56" fmla="*/ 2 w 53"/>
                  <a:gd name="T57" fmla="*/ 45 h 50"/>
                  <a:gd name="T58" fmla="*/ 0 w 53"/>
                  <a:gd name="T59" fmla="*/ 45 h 50"/>
                  <a:gd name="T60" fmla="*/ 0 w 53"/>
                  <a:gd name="T61" fmla="*/ 46 h 5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3"/>
                  <a:gd name="T94" fmla="*/ 0 h 50"/>
                  <a:gd name="T95" fmla="*/ 53 w 53"/>
                  <a:gd name="T96" fmla="*/ 50 h 5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3" h="50">
                    <a:moveTo>
                      <a:pt x="0" y="46"/>
                    </a:moveTo>
                    <a:lnTo>
                      <a:pt x="2" y="46"/>
                    </a:lnTo>
                    <a:lnTo>
                      <a:pt x="5" y="49"/>
                    </a:lnTo>
                    <a:lnTo>
                      <a:pt x="10" y="49"/>
                    </a:lnTo>
                    <a:lnTo>
                      <a:pt x="14" y="47"/>
                    </a:lnTo>
                    <a:lnTo>
                      <a:pt x="20" y="45"/>
                    </a:lnTo>
                    <a:lnTo>
                      <a:pt x="24" y="42"/>
                    </a:lnTo>
                    <a:lnTo>
                      <a:pt x="32" y="37"/>
                    </a:lnTo>
                    <a:lnTo>
                      <a:pt x="37" y="32"/>
                    </a:lnTo>
                    <a:lnTo>
                      <a:pt x="42" y="26"/>
                    </a:lnTo>
                    <a:lnTo>
                      <a:pt x="46" y="21"/>
                    </a:lnTo>
                    <a:lnTo>
                      <a:pt x="49" y="16"/>
                    </a:lnTo>
                    <a:lnTo>
                      <a:pt x="52" y="11"/>
                    </a:lnTo>
                    <a:lnTo>
                      <a:pt x="52" y="8"/>
                    </a:lnTo>
                    <a:lnTo>
                      <a:pt x="50" y="5"/>
                    </a:lnTo>
                    <a:lnTo>
                      <a:pt x="46" y="0"/>
                    </a:lnTo>
                    <a:lnTo>
                      <a:pt x="48" y="2"/>
                    </a:lnTo>
                    <a:lnTo>
                      <a:pt x="48" y="5"/>
                    </a:lnTo>
                    <a:lnTo>
                      <a:pt x="48" y="8"/>
                    </a:lnTo>
                    <a:lnTo>
                      <a:pt x="45" y="15"/>
                    </a:lnTo>
                    <a:lnTo>
                      <a:pt x="42" y="20"/>
                    </a:lnTo>
                    <a:lnTo>
                      <a:pt x="40" y="23"/>
                    </a:lnTo>
                    <a:lnTo>
                      <a:pt x="34" y="30"/>
                    </a:lnTo>
                    <a:lnTo>
                      <a:pt x="29" y="33"/>
                    </a:lnTo>
                    <a:lnTo>
                      <a:pt x="24" y="38"/>
                    </a:lnTo>
                    <a:lnTo>
                      <a:pt x="18" y="42"/>
                    </a:lnTo>
                    <a:lnTo>
                      <a:pt x="12" y="43"/>
                    </a:lnTo>
                    <a:lnTo>
                      <a:pt x="6" y="45"/>
                    </a:lnTo>
                    <a:lnTo>
                      <a:pt x="2" y="45"/>
                    </a:lnTo>
                    <a:lnTo>
                      <a:pt x="0" y="45"/>
                    </a:lnTo>
                    <a:lnTo>
                      <a:pt x="0" y="46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Freeform 18"/>
              <p:cNvSpPr>
                <a:spLocks/>
              </p:cNvSpPr>
              <p:nvPr/>
            </p:nvSpPr>
            <p:spPr bwMode="auto">
              <a:xfrm>
                <a:off x="815" y="1343"/>
                <a:ext cx="74" cy="76"/>
              </a:xfrm>
              <a:custGeom>
                <a:avLst/>
                <a:gdLst>
                  <a:gd name="T0" fmla="*/ 0 w 74"/>
                  <a:gd name="T1" fmla="*/ 46 h 76"/>
                  <a:gd name="T2" fmla="*/ 18 w 74"/>
                  <a:gd name="T3" fmla="*/ 71 h 76"/>
                  <a:gd name="T4" fmla="*/ 19 w 74"/>
                  <a:gd name="T5" fmla="*/ 71 h 76"/>
                  <a:gd name="T6" fmla="*/ 22 w 74"/>
                  <a:gd name="T7" fmla="*/ 72 h 76"/>
                  <a:gd name="T8" fmla="*/ 26 w 74"/>
                  <a:gd name="T9" fmla="*/ 75 h 76"/>
                  <a:gd name="T10" fmla="*/ 32 w 74"/>
                  <a:gd name="T11" fmla="*/ 73 h 76"/>
                  <a:gd name="T12" fmla="*/ 36 w 74"/>
                  <a:gd name="T13" fmla="*/ 70 h 76"/>
                  <a:gd name="T14" fmla="*/ 42 w 74"/>
                  <a:gd name="T15" fmla="*/ 67 h 76"/>
                  <a:gd name="T16" fmla="*/ 47 w 74"/>
                  <a:gd name="T17" fmla="*/ 63 h 76"/>
                  <a:gd name="T18" fmla="*/ 54 w 74"/>
                  <a:gd name="T19" fmla="*/ 60 h 76"/>
                  <a:gd name="T20" fmla="*/ 58 w 74"/>
                  <a:gd name="T21" fmla="*/ 52 h 76"/>
                  <a:gd name="T22" fmla="*/ 63 w 74"/>
                  <a:gd name="T23" fmla="*/ 48 h 76"/>
                  <a:gd name="T24" fmla="*/ 67 w 74"/>
                  <a:gd name="T25" fmla="*/ 42 h 76"/>
                  <a:gd name="T26" fmla="*/ 70 w 74"/>
                  <a:gd name="T27" fmla="*/ 37 h 76"/>
                  <a:gd name="T28" fmla="*/ 71 w 74"/>
                  <a:gd name="T29" fmla="*/ 32 h 76"/>
                  <a:gd name="T30" fmla="*/ 73 w 74"/>
                  <a:gd name="T31" fmla="*/ 30 h 76"/>
                  <a:gd name="T32" fmla="*/ 71 w 74"/>
                  <a:gd name="T33" fmla="*/ 25 h 76"/>
                  <a:gd name="T34" fmla="*/ 70 w 74"/>
                  <a:gd name="T35" fmla="*/ 23 h 76"/>
                  <a:gd name="T36" fmla="*/ 50 w 74"/>
                  <a:gd name="T37" fmla="*/ 0 h 76"/>
                  <a:gd name="T38" fmla="*/ 51 w 74"/>
                  <a:gd name="T39" fmla="*/ 3 h 76"/>
                  <a:gd name="T40" fmla="*/ 50 w 74"/>
                  <a:gd name="T41" fmla="*/ 7 h 76"/>
                  <a:gd name="T42" fmla="*/ 49 w 74"/>
                  <a:gd name="T43" fmla="*/ 12 h 76"/>
                  <a:gd name="T44" fmla="*/ 46 w 74"/>
                  <a:gd name="T45" fmla="*/ 17 h 76"/>
                  <a:gd name="T46" fmla="*/ 43 w 74"/>
                  <a:gd name="T47" fmla="*/ 22 h 76"/>
                  <a:gd name="T48" fmla="*/ 39 w 74"/>
                  <a:gd name="T49" fmla="*/ 27 h 76"/>
                  <a:gd name="T50" fmla="*/ 32 w 74"/>
                  <a:gd name="T51" fmla="*/ 35 h 76"/>
                  <a:gd name="T52" fmla="*/ 25 w 74"/>
                  <a:gd name="T53" fmla="*/ 40 h 76"/>
                  <a:gd name="T54" fmla="*/ 19 w 74"/>
                  <a:gd name="T55" fmla="*/ 43 h 76"/>
                  <a:gd name="T56" fmla="*/ 14 w 74"/>
                  <a:gd name="T57" fmla="*/ 46 h 76"/>
                  <a:gd name="T58" fmla="*/ 7 w 74"/>
                  <a:gd name="T59" fmla="*/ 48 h 76"/>
                  <a:gd name="T60" fmla="*/ 2 w 74"/>
                  <a:gd name="T61" fmla="*/ 47 h 76"/>
                  <a:gd name="T62" fmla="*/ 0 w 74"/>
                  <a:gd name="T63" fmla="*/ 46 h 76"/>
                  <a:gd name="T64" fmla="*/ 0 w 74"/>
                  <a:gd name="T65" fmla="*/ 46 h 7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4"/>
                  <a:gd name="T100" fmla="*/ 0 h 76"/>
                  <a:gd name="T101" fmla="*/ 74 w 74"/>
                  <a:gd name="T102" fmla="*/ 76 h 7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4" h="76">
                    <a:moveTo>
                      <a:pt x="0" y="46"/>
                    </a:moveTo>
                    <a:lnTo>
                      <a:pt x="18" y="71"/>
                    </a:lnTo>
                    <a:lnTo>
                      <a:pt x="19" y="71"/>
                    </a:lnTo>
                    <a:lnTo>
                      <a:pt x="22" y="72"/>
                    </a:lnTo>
                    <a:lnTo>
                      <a:pt x="26" y="75"/>
                    </a:lnTo>
                    <a:lnTo>
                      <a:pt x="32" y="73"/>
                    </a:lnTo>
                    <a:lnTo>
                      <a:pt x="36" y="70"/>
                    </a:lnTo>
                    <a:lnTo>
                      <a:pt x="42" y="67"/>
                    </a:lnTo>
                    <a:lnTo>
                      <a:pt x="47" y="63"/>
                    </a:lnTo>
                    <a:lnTo>
                      <a:pt x="54" y="60"/>
                    </a:lnTo>
                    <a:lnTo>
                      <a:pt x="58" y="52"/>
                    </a:lnTo>
                    <a:lnTo>
                      <a:pt x="63" y="48"/>
                    </a:lnTo>
                    <a:lnTo>
                      <a:pt x="67" y="42"/>
                    </a:lnTo>
                    <a:lnTo>
                      <a:pt x="70" y="37"/>
                    </a:lnTo>
                    <a:lnTo>
                      <a:pt x="71" y="32"/>
                    </a:lnTo>
                    <a:lnTo>
                      <a:pt x="73" y="30"/>
                    </a:lnTo>
                    <a:lnTo>
                      <a:pt x="71" y="25"/>
                    </a:lnTo>
                    <a:lnTo>
                      <a:pt x="70" y="23"/>
                    </a:lnTo>
                    <a:lnTo>
                      <a:pt x="50" y="0"/>
                    </a:lnTo>
                    <a:lnTo>
                      <a:pt x="51" y="3"/>
                    </a:lnTo>
                    <a:lnTo>
                      <a:pt x="50" y="7"/>
                    </a:lnTo>
                    <a:lnTo>
                      <a:pt x="49" y="12"/>
                    </a:lnTo>
                    <a:lnTo>
                      <a:pt x="46" y="17"/>
                    </a:lnTo>
                    <a:lnTo>
                      <a:pt x="43" y="22"/>
                    </a:lnTo>
                    <a:lnTo>
                      <a:pt x="39" y="27"/>
                    </a:lnTo>
                    <a:lnTo>
                      <a:pt x="32" y="35"/>
                    </a:lnTo>
                    <a:lnTo>
                      <a:pt x="25" y="40"/>
                    </a:lnTo>
                    <a:lnTo>
                      <a:pt x="19" y="43"/>
                    </a:lnTo>
                    <a:lnTo>
                      <a:pt x="14" y="46"/>
                    </a:lnTo>
                    <a:lnTo>
                      <a:pt x="7" y="48"/>
                    </a:lnTo>
                    <a:lnTo>
                      <a:pt x="2" y="47"/>
                    </a:lnTo>
                    <a:lnTo>
                      <a:pt x="0" y="46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19"/>
              <p:cNvSpPr>
                <a:spLocks/>
              </p:cNvSpPr>
              <p:nvPr/>
            </p:nvSpPr>
            <p:spPr bwMode="auto">
              <a:xfrm>
                <a:off x="695" y="1196"/>
                <a:ext cx="194" cy="221"/>
              </a:xfrm>
              <a:custGeom>
                <a:avLst/>
                <a:gdLst>
                  <a:gd name="T0" fmla="*/ 17 w 194"/>
                  <a:gd name="T1" fmla="*/ 75 h 221"/>
                  <a:gd name="T2" fmla="*/ 5 w 194"/>
                  <a:gd name="T3" fmla="*/ 28 h 221"/>
                  <a:gd name="T4" fmla="*/ 6 w 194"/>
                  <a:gd name="T5" fmla="*/ 29 h 221"/>
                  <a:gd name="T6" fmla="*/ 9 w 194"/>
                  <a:gd name="T7" fmla="*/ 30 h 221"/>
                  <a:gd name="T8" fmla="*/ 12 w 194"/>
                  <a:gd name="T9" fmla="*/ 30 h 221"/>
                  <a:gd name="T10" fmla="*/ 16 w 194"/>
                  <a:gd name="T11" fmla="*/ 29 h 221"/>
                  <a:gd name="T12" fmla="*/ 20 w 194"/>
                  <a:gd name="T13" fmla="*/ 27 h 221"/>
                  <a:gd name="T14" fmla="*/ 0 w 194"/>
                  <a:gd name="T15" fmla="*/ 0 h 221"/>
                  <a:gd name="T16" fmla="*/ 16 w 194"/>
                  <a:gd name="T17" fmla="*/ 76 h 221"/>
                  <a:gd name="T18" fmla="*/ 137 w 194"/>
                  <a:gd name="T19" fmla="*/ 216 h 221"/>
                  <a:gd name="T20" fmla="*/ 139 w 194"/>
                  <a:gd name="T21" fmla="*/ 216 h 221"/>
                  <a:gd name="T22" fmla="*/ 141 w 194"/>
                  <a:gd name="T23" fmla="*/ 217 h 221"/>
                  <a:gd name="T24" fmla="*/ 144 w 194"/>
                  <a:gd name="T25" fmla="*/ 218 h 221"/>
                  <a:gd name="T26" fmla="*/ 147 w 194"/>
                  <a:gd name="T27" fmla="*/ 218 h 221"/>
                  <a:gd name="T28" fmla="*/ 154 w 194"/>
                  <a:gd name="T29" fmla="*/ 220 h 221"/>
                  <a:gd name="T30" fmla="*/ 159 w 194"/>
                  <a:gd name="T31" fmla="*/ 217 h 221"/>
                  <a:gd name="T32" fmla="*/ 162 w 194"/>
                  <a:gd name="T33" fmla="*/ 215 h 221"/>
                  <a:gd name="T34" fmla="*/ 168 w 194"/>
                  <a:gd name="T35" fmla="*/ 211 h 221"/>
                  <a:gd name="T36" fmla="*/ 175 w 194"/>
                  <a:gd name="T37" fmla="*/ 207 h 221"/>
                  <a:gd name="T38" fmla="*/ 180 w 194"/>
                  <a:gd name="T39" fmla="*/ 201 h 221"/>
                  <a:gd name="T40" fmla="*/ 184 w 194"/>
                  <a:gd name="T41" fmla="*/ 196 h 221"/>
                  <a:gd name="T42" fmla="*/ 188 w 194"/>
                  <a:gd name="T43" fmla="*/ 191 h 221"/>
                  <a:gd name="T44" fmla="*/ 191 w 194"/>
                  <a:gd name="T45" fmla="*/ 187 h 221"/>
                  <a:gd name="T46" fmla="*/ 193 w 194"/>
                  <a:gd name="T47" fmla="*/ 182 h 221"/>
                  <a:gd name="T48" fmla="*/ 193 w 194"/>
                  <a:gd name="T49" fmla="*/ 179 h 221"/>
                  <a:gd name="T50" fmla="*/ 193 w 194"/>
                  <a:gd name="T51" fmla="*/ 176 h 221"/>
                  <a:gd name="T52" fmla="*/ 193 w 194"/>
                  <a:gd name="T53" fmla="*/ 171 h 221"/>
                  <a:gd name="T54" fmla="*/ 191 w 194"/>
                  <a:gd name="T55" fmla="*/ 171 h 221"/>
                  <a:gd name="T56" fmla="*/ 68 w 194"/>
                  <a:gd name="T57" fmla="*/ 29 h 221"/>
                  <a:gd name="T58" fmla="*/ 0 w 194"/>
                  <a:gd name="T59" fmla="*/ 0 h 221"/>
                  <a:gd name="T60" fmla="*/ 23 w 194"/>
                  <a:gd name="T61" fmla="*/ 17 h 221"/>
                  <a:gd name="T62" fmla="*/ 22 w 194"/>
                  <a:gd name="T63" fmla="*/ 18 h 221"/>
                  <a:gd name="T64" fmla="*/ 20 w 194"/>
                  <a:gd name="T65" fmla="*/ 19 h 221"/>
                  <a:gd name="T66" fmla="*/ 0 w 194"/>
                  <a:gd name="T67" fmla="*/ 0 h 221"/>
                  <a:gd name="T68" fmla="*/ 19 w 194"/>
                  <a:gd name="T69" fmla="*/ 22 h 221"/>
                  <a:gd name="T70" fmla="*/ 19 w 194"/>
                  <a:gd name="T71" fmla="*/ 23 h 221"/>
                  <a:gd name="T72" fmla="*/ 20 w 194"/>
                  <a:gd name="T73" fmla="*/ 27 h 221"/>
                  <a:gd name="T74" fmla="*/ 23 w 194"/>
                  <a:gd name="T75" fmla="*/ 25 h 221"/>
                  <a:gd name="T76" fmla="*/ 26 w 194"/>
                  <a:gd name="T77" fmla="*/ 22 h 221"/>
                  <a:gd name="T78" fmla="*/ 26 w 194"/>
                  <a:gd name="T79" fmla="*/ 18 h 221"/>
                  <a:gd name="T80" fmla="*/ 26 w 194"/>
                  <a:gd name="T81" fmla="*/ 16 h 221"/>
                  <a:gd name="T82" fmla="*/ 26 w 194"/>
                  <a:gd name="T83" fmla="*/ 12 h 221"/>
                  <a:gd name="T84" fmla="*/ 67 w 194"/>
                  <a:gd name="T85" fmla="*/ 30 h 221"/>
                  <a:gd name="T86" fmla="*/ 188 w 194"/>
                  <a:gd name="T87" fmla="*/ 171 h 221"/>
                  <a:gd name="T88" fmla="*/ 190 w 194"/>
                  <a:gd name="T89" fmla="*/ 173 h 221"/>
                  <a:gd name="T90" fmla="*/ 191 w 194"/>
                  <a:gd name="T91" fmla="*/ 177 h 221"/>
                  <a:gd name="T92" fmla="*/ 190 w 194"/>
                  <a:gd name="T93" fmla="*/ 180 h 221"/>
                  <a:gd name="T94" fmla="*/ 188 w 194"/>
                  <a:gd name="T95" fmla="*/ 185 h 221"/>
                  <a:gd name="T96" fmla="*/ 186 w 194"/>
                  <a:gd name="T97" fmla="*/ 190 h 221"/>
                  <a:gd name="T98" fmla="*/ 183 w 194"/>
                  <a:gd name="T99" fmla="*/ 195 h 221"/>
                  <a:gd name="T100" fmla="*/ 179 w 194"/>
                  <a:gd name="T101" fmla="*/ 200 h 221"/>
                  <a:gd name="T102" fmla="*/ 175 w 194"/>
                  <a:gd name="T103" fmla="*/ 205 h 221"/>
                  <a:gd name="T104" fmla="*/ 168 w 194"/>
                  <a:gd name="T105" fmla="*/ 210 h 221"/>
                  <a:gd name="T106" fmla="*/ 162 w 194"/>
                  <a:gd name="T107" fmla="*/ 212 h 221"/>
                  <a:gd name="T108" fmla="*/ 159 w 194"/>
                  <a:gd name="T109" fmla="*/ 215 h 221"/>
                  <a:gd name="T110" fmla="*/ 154 w 194"/>
                  <a:gd name="T111" fmla="*/ 216 h 221"/>
                  <a:gd name="T112" fmla="*/ 148 w 194"/>
                  <a:gd name="T113" fmla="*/ 217 h 221"/>
                  <a:gd name="T114" fmla="*/ 144 w 194"/>
                  <a:gd name="T115" fmla="*/ 217 h 221"/>
                  <a:gd name="T116" fmla="*/ 141 w 194"/>
                  <a:gd name="T117" fmla="*/ 217 h 221"/>
                  <a:gd name="T118" fmla="*/ 139 w 194"/>
                  <a:gd name="T119" fmla="*/ 216 h 221"/>
                  <a:gd name="T120" fmla="*/ 17 w 194"/>
                  <a:gd name="T121" fmla="*/ 75 h 221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4"/>
                  <a:gd name="T184" fmla="*/ 0 h 221"/>
                  <a:gd name="T185" fmla="*/ 194 w 194"/>
                  <a:gd name="T186" fmla="*/ 221 h 221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4" h="221">
                    <a:moveTo>
                      <a:pt x="17" y="75"/>
                    </a:moveTo>
                    <a:lnTo>
                      <a:pt x="5" y="28"/>
                    </a:lnTo>
                    <a:lnTo>
                      <a:pt x="6" y="29"/>
                    </a:lnTo>
                    <a:lnTo>
                      <a:pt x="9" y="30"/>
                    </a:lnTo>
                    <a:lnTo>
                      <a:pt x="12" y="30"/>
                    </a:lnTo>
                    <a:lnTo>
                      <a:pt x="16" y="29"/>
                    </a:lnTo>
                    <a:lnTo>
                      <a:pt x="20" y="27"/>
                    </a:lnTo>
                    <a:lnTo>
                      <a:pt x="0" y="0"/>
                    </a:lnTo>
                    <a:lnTo>
                      <a:pt x="16" y="76"/>
                    </a:lnTo>
                    <a:lnTo>
                      <a:pt x="137" y="216"/>
                    </a:lnTo>
                    <a:lnTo>
                      <a:pt x="139" y="216"/>
                    </a:lnTo>
                    <a:lnTo>
                      <a:pt x="141" y="217"/>
                    </a:lnTo>
                    <a:lnTo>
                      <a:pt x="144" y="218"/>
                    </a:lnTo>
                    <a:lnTo>
                      <a:pt x="147" y="218"/>
                    </a:lnTo>
                    <a:lnTo>
                      <a:pt x="154" y="220"/>
                    </a:lnTo>
                    <a:lnTo>
                      <a:pt x="159" y="217"/>
                    </a:lnTo>
                    <a:lnTo>
                      <a:pt x="162" y="215"/>
                    </a:lnTo>
                    <a:lnTo>
                      <a:pt x="168" y="211"/>
                    </a:lnTo>
                    <a:lnTo>
                      <a:pt x="175" y="207"/>
                    </a:lnTo>
                    <a:lnTo>
                      <a:pt x="180" y="201"/>
                    </a:lnTo>
                    <a:lnTo>
                      <a:pt x="184" y="196"/>
                    </a:lnTo>
                    <a:lnTo>
                      <a:pt x="188" y="191"/>
                    </a:lnTo>
                    <a:lnTo>
                      <a:pt x="191" y="187"/>
                    </a:lnTo>
                    <a:lnTo>
                      <a:pt x="193" y="182"/>
                    </a:lnTo>
                    <a:lnTo>
                      <a:pt x="193" y="179"/>
                    </a:lnTo>
                    <a:lnTo>
                      <a:pt x="193" y="176"/>
                    </a:lnTo>
                    <a:lnTo>
                      <a:pt x="193" y="171"/>
                    </a:lnTo>
                    <a:lnTo>
                      <a:pt x="191" y="171"/>
                    </a:lnTo>
                    <a:lnTo>
                      <a:pt x="68" y="29"/>
                    </a:lnTo>
                    <a:lnTo>
                      <a:pt x="0" y="0"/>
                    </a:lnTo>
                    <a:lnTo>
                      <a:pt x="23" y="17"/>
                    </a:lnTo>
                    <a:lnTo>
                      <a:pt x="22" y="18"/>
                    </a:lnTo>
                    <a:lnTo>
                      <a:pt x="20" y="19"/>
                    </a:lnTo>
                    <a:lnTo>
                      <a:pt x="0" y="0"/>
                    </a:lnTo>
                    <a:lnTo>
                      <a:pt x="19" y="22"/>
                    </a:lnTo>
                    <a:lnTo>
                      <a:pt x="19" y="23"/>
                    </a:lnTo>
                    <a:lnTo>
                      <a:pt x="20" y="27"/>
                    </a:lnTo>
                    <a:lnTo>
                      <a:pt x="23" y="25"/>
                    </a:lnTo>
                    <a:lnTo>
                      <a:pt x="26" y="22"/>
                    </a:lnTo>
                    <a:lnTo>
                      <a:pt x="26" y="18"/>
                    </a:lnTo>
                    <a:lnTo>
                      <a:pt x="26" y="16"/>
                    </a:lnTo>
                    <a:lnTo>
                      <a:pt x="26" y="12"/>
                    </a:lnTo>
                    <a:lnTo>
                      <a:pt x="67" y="30"/>
                    </a:lnTo>
                    <a:lnTo>
                      <a:pt x="188" y="171"/>
                    </a:lnTo>
                    <a:lnTo>
                      <a:pt x="190" y="173"/>
                    </a:lnTo>
                    <a:lnTo>
                      <a:pt x="191" y="177"/>
                    </a:lnTo>
                    <a:lnTo>
                      <a:pt x="190" y="180"/>
                    </a:lnTo>
                    <a:lnTo>
                      <a:pt x="188" y="185"/>
                    </a:lnTo>
                    <a:lnTo>
                      <a:pt x="186" y="190"/>
                    </a:lnTo>
                    <a:lnTo>
                      <a:pt x="183" y="195"/>
                    </a:lnTo>
                    <a:lnTo>
                      <a:pt x="179" y="200"/>
                    </a:lnTo>
                    <a:lnTo>
                      <a:pt x="175" y="205"/>
                    </a:lnTo>
                    <a:lnTo>
                      <a:pt x="168" y="210"/>
                    </a:lnTo>
                    <a:lnTo>
                      <a:pt x="162" y="212"/>
                    </a:lnTo>
                    <a:lnTo>
                      <a:pt x="159" y="215"/>
                    </a:lnTo>
                    <a:lnTo>
                      <a:pt x="154" y="216"/>
                    </a:lnTo>
                    <a:lnTo>
                      <a:pt x="148" y="217"/>
                    </a:lnTo>
                    <a:lnTo>
                      <a:pt x="144" y="217"/>
                    </a:lnTo>
                    <a:lnTo>
                      <a:pt x="141" y="217"/>
                    </a:lnTo>
                    <a:lnTo>
                      <a:pt x="139" y="216"/>
                    </a:lnTo>
                    <a:lnTo>
                      <a:pt x="17" y="75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0"/>
              <p:cNvSpPr>
                <a:spLocks/>
              </p:cNvSpPr>
              <p:nvPr/>
            </p:nvSpPr>
            <p:spPr bwMode="auto">
              <a:xfrm>
                <a:off x="787" y="1308"/>
                <a:ext cx="53" cy="53"/>
              </a:xfrm>
              <a:custGeom>
                <a:avLst/>
                <a:gdLst>
                  <a:gd name="T0" fmla="*/ 0 w 53"/>
                  <a:gd name="T1" fmla="*/ 48 h 53"/>
                  <a:gd name="T2" fmla="*/ 0 w 53"/>
                  <a:gd name="T3" fmla="*/ 46 h 53"/>
                  <a:gd name="T4" fmla="*/ 4 w 53"/>
                  <a:gd name="T5" fmla="*/ 48 h 53"/>
                  <a:gd name="T6" fmla="*/ 7 w 53"/>
                  <a:gd name="T7" fmla="*/ 48 h 53"/>
                  <a:gd name="T8" fmla="*/ 12 w 53"/>
                  <a:gd name="T9" fmla="*/ 45 h 53"/>
                  <a:gd name="T10" fmla="*/ 15 w 53"/>
                  <a:gd name="T11" fmla="*/ 44 h 53"/>
                  <a:gd name="T12" fmla="*/ 21 w 53"/>
                  <a:gd name="T13" fmla="*/ 41 h 53"/>
                  <a:gd name="T14" fmla="*/ 28 w 53"/>
                  <a:gd name="T15" fmla="*/ 36 h 53"/>
                  <a:gd name="T16" fmla="*/ 33 w 53"/>
                  <a:gd name="T17" fmla="*/ 31 h 53"/>
                  <a:gd name="T18" fmla="*/ 37 w 53"/>
                  <a:gd name="T19" fmla="*/ 25 h 53"/>
                  <a:gd name="T20" fmla="*/ 42 w 53"/>
                  <a:gd name="T21" fmla="*/ 21 h 53"/>
                  <a:gd name="T22" fmla="*/ 43 w 53"/>
                  <a:gd name="T23" fmla="*/ 16 h 53"/>
                  <a:gd name="T24" fmla="*/ 46 w 53"/>
                  <a:gd name="T25" fmla="*/ 11 h 53"/>
                  <a:gd name="T26" fmla="*/ 47 w 53"/>
                  <a:gd name="T27" fmla="*/ 8 h 53"/>
                  <a:gd name="T28" fmla="*/ 47 w 53"/>
                  <a:gd name="T29" fmla="*/ 6 h 53"/>
                  <a:gd name="T30" fmla="*/ 47 w 53"/>
                  <a:gd name="T31" fmla="*/ 2 h 53"/>
                  <a:gd name="T32" fmla="*/ 47 w 53"/>
                  <a:gd name="T33" fmla="*/ 0 h 53"/>
                  <a:gd name="T34" fmla="*/ 49 w 53"/>
                  <a:gd name="T35" fmla="*/ 3 h 53"/>
                  <a:gd name="T36" fmla="*/ 50 w 53"/>
                  <a:gd name="T37" fmla="*/ 5 h 53"/>
                  <a:gd name="T38" fmla="*/ 50 w 53"/>
                  <a:gd name="T39" fmla="*/ 6 h 53"/>
                  <a:gd name="T40" fmla="*/ 52 w 53"/>
                  <a:gd name="T41" fmla="*/ 8 h 53"/>
                  <a:gd name="T42" fmla="*/ 49 w 53"/>
                  <a:gd name="T43" fmla="*/ 12 h 53"/>
                  <a:gd name="T44" fmla="*/ 50 w 53"/>
                  <a:gd name="T45" fmla="*/ 15 h 53"/>
                  <a:gd name="T46" fmla="*/ 47 w 53"/>
                  <a:gd name="T47" fmla="*/ 21 h 53"/>
                  <a:gd name="T48" fmla="*/ 43 w 53"/>
                  <a:gd name="T49" fmla="*/ 26 h 53"/>
                  <a:gd name="T50" fmla="*/ 36 w 53"/>
                  <a:gd name="T51" fmla="*/ 32 h 53"/>
                  <a:gd name="T52" fmla="*/ 32 w 53"/>
                  <a:gd name="T53" fmla="*/ 36 h 53"/>
                  <a:gd name="T54" fmla="*/ 26 w 53"/>
                  <a:gd name="T55" fmla="*/ 43 h 53"/>
                  <a:gd name="T56" fmla="*/ 22 w 53"/>
                  <a:gd name="T57" fmla="*/ 46 h 53"/>
                  <a:gd name="T58" fmla="*/ 16 w 53"/>
                  <a:gd name="T59" fmla="*/ 48 h 53"/>
                  <a:gd name="T60" fmla="*/ 11 w 53"/>
                  <a:gd name="T61" fmla="*/ 52 h 53"/>
                  <a:gd name="T62" fmla="*/ 8 w 53"/>
                  <a:gd name="T63" fmla="*/ 52 h 53"/>
                  <a:gd name="T64" fmla="*/ 5 w 53"/>
                  <a:gd name="T65" fmla="*/ 49 h 53"/>
                  <a:gd name="T66" fmla="*/ 0 w 53"/>
                  <a:gd name="T67" fmla="*/ 48 h 53"/>
                  <a:gd name="T68" fmla="*/ 0 w 53"/>
                  <a:gd name="T69" fmla="*/ 48 h 5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3"/>
                  <a:gd name="T106" fmla="*/ 0 h 53"/>
                  <a:gd name="T107" fmla="*/ 53 w 53"/>
                  <a:gd name="T108" fmla="*/ 53 h 5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3" h="53">
                    <a:moveTo>
                      <a:pt x="0" y="48"/>
                    </a:moveTo>
                    <a:lnTo>
                      <a:pt x="0" y="46"/>
                    </a:lnTo>
                    <a:lnTo>
                      <a:pt x="4" y="48"/>
                    </a:lnTo>
                    <a:lnTo>
                      <a:pt x="7" y="48"/>
                    </a:lnTo>
                    <a:lnTo>
                      <a:pt x="12" y="45"/>
                    </a:lnTo>
                    <a:lnTo>
                      <a:pt x="15" y="44"/>
                    </a:lnTo>
                    <a:lnTo>
                      <a:pt x="21" y="41"/>
                    </a:lnTo>
                    <a:lnTo>
                      <a:pt x="28" y="36"/>
                    </a:lnTo>
                    <a:lnTo>
                      <a:pt x="33" y="31"/>
                    </a:lnTo>
                    <a:lnTo>
                      <a:pt x="37" y="25"/>
                    </a:lnTo>
                    <a:lnTo>
                      <a:pt x="42" y="21"/>
                    </a:lnTo>
                    <a:lnTo>
                      <a:pt x="43" y="16"/>
                    </a:lnTo>
                    <a:lnTo>
                      <a:pt x="46" y="11"/>
                    </a:lnTo>
                    <a:lnTo>
                      <a:pt x="47" y="8"/>
                    </a:lnTo>
                    <a:lnTo>
                      <a:pt x="47" y="6"/>
                    </a:lnTo>
                    <a:lnTo>
                      <a:pt x="47" y="2"/>
                    </a:lnTo>
                    <a:lnTo>
                      <a:pt x="47" y="0"/>
                    </a:lnTo>
                    <a:lnTo>
                      <a:pt x="49" y="3"/>
                    </a:lnTo>
                    <a:lnTo>
                      <a:pt x="50" y="5"/>
                    </a:lnTo>
                    <a:lnTo>
                      <a:pt x="50" y="6"/>
                    </a:lnTo>
                    <a:lnTo>
                      <a:pt x="52" y="8"/>
                    </a:lnTo>
                    <a:lnTo>
                      <a:pt x="49" y="12"/>
                    </a:lnTo>
                    <a:lnTo>
                      <a:pt x="50" y="15"/>
                    </a:lnTo>
                    <a:lnTo>
                      <a:pt x="47" y="21"/>
                    </a:lnTo>
                    <a:lnTo>
                      <a:pt x="43" y="26"/>
                    </a:lnTo>
                    <a:lnTo>
                      <a:pt x="36" y="32"/>
                    </a:lnTo>
                    <a:lnTo>
                      <a:pt x="32" y="36"/>
                    </a:lnTo>
                    <a:lnTo>
                      <a:pt x="26" y="43"/>
                    </a:lnTo>
                    <a:lnTo>
                      <a:pt x="22" y="46"/>
                    </a:lnTo>
                    <a:lnTo>
                      <a:pt x="16" y="48"/>
                    </a:lnTo>
                    <a:lnTo>
                      <a:pt x="11" y="52"/>
                    </a:lnTo>
                    <a:lnTo>
                      <a:pt x="8" y="52"/>
                    </a:lnTo>
                    <a:lnTo>
                      <a:pt x="5" y="49"/>
                    </a:lnTo>
                    <a:lnTo>
                      <a:pt x="0" y="48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1"/>
              <p:cNvSpPr>
                <a:spLocks/>
              </p:cNvSpPr>
              <p:nvPr/>
            </p:nvSpPr>
            <p:spPr bwMode="auto">
              <a:xfrm>
                <a:off x="790" y="1318"/>
                <a:ext cx="58" cy="48"/>
              </a:xfrm>
              <a:custGeom>
                <a:avLst/>
                <a:gdLst>
                  <a:gd name="T0" fmla="*/ 0 w 58"/>
                  <a:gd name="T1" fmla="*/ 39 h 48"/>
                  <a:gd name="T2" fmla="*/ 4 w 58"/>
                  <a:gd name="T3" fmla="*/ 42 h 48"/>
                  <a:gd name="T4" fmla="*/ 8 w 58"/>
                  <a:gd name="T5" fmla="*/ 43 h 48"/>
                  <a:gd name="T6" fmla="*/ 12 w 58"/>
                  <a:gd name="T7" fmla="*/ 42 h 48"/>
                  <a:gd name="T8" fmla="*/ 16 w 58"/>
                  <a:gd name="T9" fmla="*/ 40 h 48"/>
                  <a:gd name="T10" fmla="*/ 22 w 58"/>
                  <a:gd name="T11" fmla="*/ 38 h 48"/>
                  <a:gd name="T12" fmla="*/ 30 w 58"/>
                  <a:gd name="T13" fmla="*/ 34 h 48"/>
                  <a:gd name="T14" fmla="*/ 36 w 58"/>
                  <a:gd name="T15" fmla="*/ 30 h 48"/>
                  <a:gd name="T16" fmla="*/ 41 w 58"/>
                  <a:gd name="T17" fmla="*/ 25 h 48"/>
                  <a:gd name="T18" fmla="*/ 47 w 58"/>
                  <a:gd name="T19" fmla="*/ 19 h 48"/>
                  <a:gd name="T20" fmla="*/ 50 w 58"/>
                  <a:gd name="T21" fmla="*/ 14 h 48"/>
                  <a:gd name="T22" fmla="*/ 50 w 58"/>
                  <a:gd name="T23" fmla="*/ 12 h 48"/>
                  <a:gd name="T24" fmla="*/ 51 w 58"/>
                  <a:gd name="T25" fmla="*/ 9 h 48"/>
                  <a:gd name="T26" fmla="*/ 52 w 58"/>
                  <a:gd name="T27" fmla="*/ 6 h 48"/>
                  <a:gd name="T28" fmla="*/ 51 w 58"/>
                  <a:gd name="T29" fmla="*/ 3 h 48"/>
                  <a:gd name="T30" fmla="*/ 51 w 58"/>
                  <a:gd name="T31" fmla="*/ 0 h 48"/>
                  <a:gd name="T32" fmla="*/ 55 w 58"/>
                  <a:gd name="T33" fmla="*/ 4 h 48"/>
                  <a:gd name="T34" fmla="*/ 55 w 58"/>
                  <a:gd name="T35" fmla="*/ 6 h 48"/>
                  <a:gd name="T36" fmla="*/ 55 w 58"/>
                  <a:gd name="T37" fmla="*/ 8 h 48"/>
                  <a:gd name="T38" fmla="*/ 57 w 58"/>
                  <a:gd name="T39" fmla="*/ 12 h 48"/>
                  <a:gd name="T40" fmla="*/ 52 w 58"/>
                  <a:gd name="T41" fmla="*/ 17 h 48"/>
                  <a:gd name="T42" fmla="*/ 51 w 58"/>
                  <a:gd name="T43" fmla="*/ 21 h 48"/>
                  <a:gd name="T44" fmla="*/ 47 w 58"/>
                  <a:gd name="T45" fmla="*/ 25 h 48"/>
                  <a:gd name="T46" fmla="*/ 40 w 58"/>
                  <a:gd name="T47" fmla="*/ 32 h 48"/>
                  <a:gd name="T48" fmla="*/ 34 w 58"/>
                  <a:gd name="T49" fmla="*/ 37 h 48"/>
                  <a:gd name="T50" fmla="*/ 29 w 58"/>
                  <a:gd name="T51" fmla="*/ 39 h 48"/>
                  <a:gd name="T52" fmla="*/ 25 w 58"/>
                  <a:gd name="T53" fmla="*/ 43 h 48"/>
                  <a:gd name="T54" fmla="*/ 20 w 58"/>
                  <a:gd name="T55" fmla="*/ 43 h 48"/>
                  <a:gd name="T56" fmla="*/ 15 w 58"/>
                  <a:gd name="T57" fmla="*/ 45 h 48"/>
                  <a:gd name="T58" fmla="*/ 9 w 58"/>
                  <a:gd name="T59" fmla="*/ 47 h 48"/>
                  <a:gd name="T60" fmla="*/ 6 w 58"/>
                  <a:gd name="T61" fmla="*/ 45 h 48"/>
                  <a:gd name="T62" fmla="*/ 4 w 58"/>
                  <a:gd name="T63" fmla="*/ 44 h 48"/>
                  <a:gd name="T64" fmla="*/ 2 w 58"/>
                  <a:gd name="T65" fmla="*/ 43 h 48"/>
                  <a:gd name="T66" fmla="*/ 0 w 58"/>
                  <a:gd name="T67" fmla="*/ 39 h 4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8"/>
                  <a:gd name="T103" fmla="*/ 0 h 48"/>
                  <a:gd name="T104" fmla="*/ 58 w 58"/>
                  <a:gd name="T105" fmla="*/ 48 h 4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8" h="48">
                    <a:moveTo>
                      <a:pt x="0" y="39"/>
                    </a:moveTo>
                    <a:lnTo>
                      <a:pt x="4" y="42"/>
                    </a:lnTo>
                    <a:lnTo>
                      <a:pt x="8" y="43"/>
                    </a:lnTo>
                    <a:lnTo>
                      <a:pt x="12" y="42"/>
                    </a:lnTo>
                    <a:lnTo>
                      <a:pt x="16" y="40"/>
                    </a:lnTo>
                    <a:lnTo>
                      <a:pt x="22" y="38"/>
                    </a:lnTo>
                    <a:lnTo>
                      <a:pt x="30" y="34"/>
                    </a:lnTo>
                    <a:lnTo>
                      <a:pt x="36" y="30"/>
                    </a:lnTo>
                    <a:lnTo>
                      <a:pt x="41" y="25"/>
                    </a:lnTo>
                    <a:lnTo>
                      <a:pt x="47" y="19"/>
                    </a:lnTo>
                    <a:lnTo>
                      <a:pt x="50" y="14"/>
                    </a:lnTo>
                    <a:lnTo>
                      <a:pt x="50" y="12"/>
                    </a:lnTo>
                    <a:lnTo>
                      <a:pt x="51" y="9"/>
                    </a:lnTo>
                    <a:lnTo>
                      <a:pt x="52" y="6"/>
                    </a:lnTo>
                    <a:lnTo>
                      <a:pt x="51" y="3"/>
                    </a:lnTo>
                    <a:lnTo>
                      <a:pt x="51" y="0"/>
                    </a:lnTo>
                    <a:lnTo>
                      <a:pt x="55" y="4"/>
                    </a:lnTo>
                    <a:lnTo>
                      <a:pt x="55" y="6"/>
                    </a:lnTo>
                    <a:lnTo>
                      <a:pt x="55" y="8"/>
                    </a:lnTo>
                    <a:lnTo>
                      <a:pt x="57" y="12"/>
                    </a:lnTo>
                    <a:lnTo>
                      <a:pt x="52" y="17"/>
                    </a:lnTo>
                    <a:lnTo>
                      <a:pt x="51" y="21"/>
                    </a:lnTo>
                    <a:lnTo>
                      <a:pt x="47" y="25"/>
                    </a:lnTo>
                    <a:lnTo>
                      <a:pt x="40" y="32"/>
                    </a:lnTo>
                    <a:lnTo>
                      <a:pt x="34" y="37"/>
                    </a:lnTo>
                    <a:lnTo>
                      <a:pt x="29" y="39"/>
                    </a:lnTo>
                    <a:lnTo>
                      <a:pt x="25" y="43"/>
                    </a:lnTo>
                    <a:lnTo>
                      <a:pt x="20" y="43"/>
                    </a:lnTo>
                    <a:lnTo>
                      <a:pt x="15" y="45"/>
                    </a:lnTo>
                    <a:lnTo>
                      <a:pt x="9" y="47"/>
                    </a:lnTo>
                    <a:lnTo>
                      <a:pt x="6" y="45"/>
                    </a:lnTo>
                    <a:lnTo>
                      <a:pt x="4" y="44"/>
                    </a:lnTo>
                    <a:lnTo>
                      <a:pt x="2" y="43"/>
                    </a:lnTo>
                    <a:lnTo>
                      <a:pt x="0" y="39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Freeform 22"/>
              <p:cNvSpPr>
                <a:spLocks/>
              </p:cNvSpPr>
              <p:nvPr/>
            </p:nvSpPr>
            <p:spPr bwMode="auto">
              <a:xfrm>
                <a:off x="700" y="1207"/>
                <a:ext cx="76" cy="76"/>
              </a:xfrm>
              <a:custGeom>
                <a:avLst/>
                <a:gdLst>
                  <a:gd name="T0" fmla="*/ 75 w 76"/>
                  <a:gd name="T1" fmla="*/ 48 h 76"/>
                  <a:gd name="T2" fmla="*/ 68 w 76"/>
                  <a:gd name="T3" fmla="*/ 46 h 76"/>
                  <a:gd name="T4" fmla="*/ 62 w 76"/>
                  <a:gd name="T5" fmla="*/ 43 h 76"/>
                  <a:gd name="T6" fmla="*/ 58 w 76"/>
                  <a:gd name="T7" fmla="*/ 42 h 76"/>
                  <a:gd name="T8" fmla="*/ 54 w 76"/>
                  <a:gd name="T9" fmla="*/ 41 h 76"/>
                  <a:gd name="T10" fmla="*/ 50 w 76"/>
                  <a:gd name="T11" fmla="*/ 40 h 76"/>
                  <a:gd name="T12" fmla="*/ 45 w 76"/>
                  <a:gd name="T13" fmla="*/ 42 h 76"/>
                  <a:gd name="T14" fmla="*/ 41 w 76"/>
                  <a:gd name="T15" fmla="*/ 43 h 76"/>
                  <a:gd name="T16" fmla="*/ 40 w 76"/>
                  <a:gd name="T17" fmla="*/ 45 h 76"/>
                  <a:gd name="T18" fmla="*/ 38 w 76"/>
                  <a:gd name="T19" fmla="*/ 46 h 76"/>
                  <a:gd name="T20" fmla="*/ 37 w 76"/>
                  <a:gd name="T21" fmla="*/ 50 h 76"/>
                  <a:gd name="T22" fmla="*/ 36 w 76"/>
                  <a:gd name="T23" fmla="*/ 52 h 76"/>
                  <a:gd name="T24" fmla="*/ 34 w 76"/>
                  <a:gd name="T25" fmla="*/ 60 h 76"/>
                  <a:gd name="T26" fmla="*/ 36 w 76"/>
                  <a:gd name="T27" fmla="*/ 63 h 76"/>
                  <a:gd name="T28" fmla="*/ 38 w 76"/>
                  <a:gd name="T29" fmla="*/ 71 h 76"/>
                  <a:gd name="T30" fmla="*/ 41 w 76"/>
                  <a:gd name="T31" fmla="*/ 75 h 76"/>
                  <a:gd name="T32" fmla="*/ 38 w 76"/>
                  <a:gd name="T33" fmla="*/ 73 h 76"/>
                  <a:gd name="T34" fmla="*/ 30 w 76"/>
                  <a:gd name="T35" fmla="*/ 68 h 76"/>
                  <a:gd name="T36" fmla="*/ 26 w 76"/>
                  <a:gd name="T37" fmla="*/ 65 h 76"/>
                  <a:gd name="T38" fmla="*/ 20 w 76"/>
                  <a:gd name="T39" fmla="*/ 62 h 76"/>
                  <a:gd name="T40" fmla="*/ 16 w 76"/>
                  <a:gd name="T41" fmla="*/ 61 h 76"/>
                  <a:gd name="T42" fmla="*/ 12 w 76"/>
                  <a:gd name="T43" fmla="*/ 61 h 76"/>
                  <a:gd name="T44" fmla="*/ 11 w 76"/>
                  <a:gd name="T45" fmla="*/ 62 h 76"/>
                  <a:gd name="T46" fmla="*/ 0 w 76"/>
                  <a:gd name="T47" fmla="*/ 17 h 76"/>
                  <a:gd name="T48" fmla="*/ 0 w 76"/>
                  <a:gd name="T49" fmla="*/ 16 h 76"/>
                  <a:gd name="T50" fmla="*/ 0 w 76"/>
                  <a:gd name="T51" fmla="*/ 17 h 76"/>
                  <a:gd name="T52" fmla="*/ 2 w 76"/>
                  <a:gd name="T53" fmla="*/ 18 h 76"/>
                  <a:gd name="T54" fmla="*/ 5 w 76"/>
                  <a:gd name="T55" fmla="*/ 18 h 76"/>
                  <a:gd name="T56" fmla="*/ 8 w 76"/>
                  <a:gd name="T57" fmla="*/ 18 h 76"/>
                  <a:gd name="T58" fmla="*/ 13 w 76"/>
                  <a:gd name="T59" fmla="*/ 13 h 76"/>
                  <a:gd name="T60" fmla="*/ 16 w 76"/>
                  <a:gd name="T61" fmla="*/ 12 h 76"/>
                  <a:gd name="T62" fmla="*/ 18 w 76"/>
                  <a:gd name="T63" fmla="*/ 10 h 76"/>
                  <a:gd name="T64" fmla="*/ 19 w 76"/>
                  <a:gd name="T65" fmla="*/ 6 h 76"/>
                  <a:gd name="T66" fmla="*/ 19 w 76"/>
                  <a:gd name="T67" fmla="*/ 3 h 76"/>
                  <a:gd name="T68" fmla="*/ 18 w 76"/>
                  <a:gd name="T69" fmla="*/ 0 h 76"/>
                  <a:gd name="T70" fmla="*/ 63 w 76"/>
                  <a:gd name="T71" fmla="*/ 20 h 76"/>
                  <a:gd name="T72" fmla="*/ 62 w 76"/>
                  <a:gd name="T73" fmla="*/ 21 h 76"/>
                  <a:gd name="T74" fmla="*/ 62 w 76"/>
                  <a:gd name="T75" fmla="*/ 25 h 76"/>
                  <a:gd name="T76" fmla="*/ 61 w 76"/>
                  <a:gd name="T77" fmla="*/ 27 h 76"/>
                  <a:gd name="T78" fmla="*/ 62 w 76"/>
                  <a:gd name="T79" fmla="*/ 31 h 76"/>
                  <a:gd name="T80" fmla="*/ 66 w 76"/>
                  <a:gd name="T81" fmla="*/ 38 h 76"/>
                  <a:gd name="T82" fmla="*/ 70 w 76"/>
                  <a:gd name="T83" fmla="*/ 43 h 76"/>
                  <a:gd name="T84" fmla="*/ 73 w 76"/>
                  <a:gd name="T85" fmla="*/ 47 h 76"/>
                  <a:gd name="T86" fmla="*/ 75 w 76"/>
                  <a:gd name="T87" fmla="*/ 48 h 7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6"/>
                  <a:gd name="T133" fmla="*/ 0 h 76"/>
                  <a:gd name="T134" fmla="*/ 76 w 76"/>
                  <a:gd name="T135" fmla="*/ 76 h 7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6" h="76">
                    <a:moveTo>
                      <a:pt x="75" y="48"/>
                    </a:moveTo>
                    <a:lnTo>
                      <a:pt x="68" y="46"/>
                    </a:lnTo>
                    <a:lnTo>
                      <a:pt x="62" y="43"/>
                    </a:lnTo>
                    <a:lnTo>
                      <a:pt x="58" y="42"/>
                    </a:lnTo>
                    <a:lnTo>
                      <a:pt x="54" y="41"/>
                    </a:lnTo>
                    <a:lnTo>
                      <a:pt x="50" y="40"/>
                    </a:lnTo>
                    <a:lnTo>
                      <a:pt x="45" y="42"/>
                    </a:lnTo>
                    <a:lnTo>
                      <a:pt x="41" y="43"/>
                    </a:lnTo>
                    <a:lnTo>
                      <a:pt x="40" y="45"/>
                    </a:lnTo>
                    <a:lnTo>
                      <a:pt x="38" y="46"/>
                    </a:lnTo>
                    <a:lnTo>
                      <a:pt x="37" y="50"/>
                    </a:lnTo>
                    <a:lnTo>
                      <a:pt x="36" y="52"/>
                    </a:lnTo>
                    <a:lnTo>
                      <a:pt x="34" y="60"/>
                    </a:lnTo>
                    <a:lnTo>
                      <a:pt x="36" y="63"/>
                    </a:lnTo>
                    <a:lnTo>
                      <a:pt x="38" y="71"/>
                    </a:lnTo>
                    <a:lnTo>
                      <a:pt x="41" y="75"/>
                    </a:lnTo>
                    <a:lnTo>
                      <a:pt x="38" y="73"/>
                    </a:lnTo>
                    <a:lnTo>
                      <a:pt x="30" y="68"/>
                    </a:lnTo>
                    <a:lnTo>
                      <a:pt x="26" y="65"/>
                    </a:lnTo>
                    <a:lnTo>
                      <a:pt x="20" y="62"/>
                    </a:lnTo>
                    <a:lnTo>
                      <a:pt x="16" y="61"/>
                    </a:lnTo>
                    <a:lnTo>
                      <a:pt x="12" y="61"/>
                    </a:lnTo>
                    <a:lnTo>
                      <a:pt x="11" y="62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2" y="18"/>
                    </a:lnTo>
                    <a:lnTo>
                      <a:pt x="5" y="18"/>
                    </a:lnTo>
                    <a:lnTo>
                      <a:pt x="8" y="18"/>
                    </a:lnTo>
                    <a:lnTo>
                      <a:pt x="13" y="13"/>
                    </a:lnTo>
                    <a:lnTo>
                      <a:pt x="16" y="12"/>
                    </a:lnTo>
                    <a:lnTo>
                      <a:pt x="18" y="10"/>
                    </a:lnTo>
                    <a:lnTo>
                      <a:pt x="19" y="6"/>
                    </a:lnTo>
                    <a:lnTo>
                      <a:pt x="19" y="3"/>
                    </a:lnTo>
                    <a:lnTo>
                      <a:pt x="18" y="0"/>
                    </a:lnTo>
                    <a:lnTo>
                      <a:pt x="63" y="20"/>
                    </a:lnTo>
                    <a:lnTo>
                      <a:pt x="62" y="21"/>
                    </a:lnTo>
                    <a:lnTo>
                      <a:pt x="62" y="25"/>
                    </a:lnTo>
                    <a:lnTo>
                      <a:pt x="61" y="27"/>
                    </a:lnTo>
                    <a:lnTo>
                      <a:pt x="62" y="31"/>
                    </a:lnTo>
                    <a:lnTo>
                      <a:pt x="66" y="38"/>
                    </a:lnTo>
                    <a:lnTo>
                      <a:pt x="70" y="43"/>
                    </a:lnTo>
                    <a:lnTo>
                      <a:pt x="73" y="47"/>
                    </a:lnTo>
                    <a:lnTo>
                      <a:pt x="75" y="48"/>
                    </a:lnTo>
                  </a:path>
                </a:pathLst>
              </a:custGeom>
              <a:solidFill>
                <a:srgbClr val="FFE1C5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9" name="Freeform 23"/>
              <p:cNvSpPr>
                <a:spLocks/>
              </p:cNvSpPr>
              <p:nvPr/>
            </p:nvSpPr>
            <p:spPr bwMode="auto">
              <a:xfrm>
                <a:off x="714" y="1266"/>
                <a:ext cx="89" cy="92"/>
              </a:xfrm>
              <a:custGeom>
                <a:avLst/>
                <a:gdLst>
                  <a:gd name="T0" fmla="*/ 44 w 89"/>
                  <a:gd name="T1" fmla="*/ 56 h 92"/>
                  <a:gd name="T2" fmla="*/ 0 w 89"/>
                  <a:gd name="T3" fmla="*/ 2 h 92"/>
                  <a:gd name="T4" fmla="*/ 0 w 89"/>
                  <a:gd name="T5" fmla="*/ 0 h 92"/>
                  <a:gd name="T6" fmla="*/ 2 w 89"/>
                  <a:gd name="T7" fmla="*/ 0 h 92"/>
                  <a:gd name="T8" fmla="*/ 5 w 89"/>
                  <a:gd name="T9" fmla="*/ 0 h 92"/>
                  <a:gd name="T10" fmla="*/ 12 w 89"/>
                  <a:gd name="T11" fmla="*/ 4 h 92"/>
                  <a:gd name="T12" fmla="*/ 16 w 89"/>
                  <a:gd name="T13" fmla="*/ 7 h 92"/>
                  <a:gd name="T14" fmla="*/ 23 w 89"/>
                  <a:gd name="T15" fmla="*/ 12 h 92"/>
                  <a:gd name="T16" fmla="*/ 26 w 89"/>
                  <a:gd name="T17" fmla="*/ 14 h 92"/>
                  <a:gd name="T18" fmla="*/ 88 w 89"/>
                  <a:gd name="T19" fmla="*/ 88 h 92"/>
                  <a:gd name="T20" fmla="*/ 85 w 89"/>
                  <a:gd name="T21" fmla="*/ 88 h 92"/>
                  <a:gd name="T22" fmla="*/ 79 w 89"/>
                  <a:gd name="T23" fmla="*/ 89 h 92"/>
                  <a:gd name="T24" fmla="*/ 78 w 89"/>
                  <a:gd name="T25" fmla="*/ 91 h 92"/>
                  <a:gd name="T26" fmla="*/ 74 w 89"/>
                  <a:gd name="T27" fmla="*/ 88 h 92"/>
                  <a:gd name="T28" fmla="*/ 71 w 89"/>
                  <a:gd name="T29" fmla="*/ 87 h 92"/>
                  <a:gd name="T30" fmla="*/ 44 w 89"/>
                  <a:gd name="T31" fmla="*/ 56 h 9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9"/>
                  <a:gd name="T49" fmla="*/ 0 h 92"/>
                  <a:gd name="T50" fmla="*/ 89 w 89"/>
                  <a:gd name="T51" fmla="*/ 92 h 9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9" h="92">
                    <a:moveTo>
                      <a:pt x="44" y="56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12" y="4"/>
                    </a:lnTo>
                    <a:lnTo>
                      <a:pt x="16" y="7"/>
                    </a:lnTo>
                    <a:lnTo>
                      <a:pt x="23" y="12"/>
                    </a:lnTo>
                    <a:lnTo>
                      <a:pt x="26" y="14"/>
                    </a:lnTo>
                    <a:lnTo>
                      <a:pt x="88" y="88"/>
                    </a:lnTo>
                    <a:lnTo>
                      <a:pt x="85" y="88"/>
                    </a:lnTo>
                    <a:lnTo>
                      <a:pt x="79" y="89"/>
                    </a:lnTo>
                    <a:lnTo>
                      <a:pt x="78" y="91"/>
                    </a:lnTo>
                    <a:lnTo>
                      <a:pt x="74" y="88"/>
                    </a:lnTo>
                    <a:lnTo>
                      <a:pt x="71" y="87"/>
                    </a:lnTo>
                    <a:lnTo>
                      <a:pt x="44" y="56"/>
                    </a:lnTo>
                  </a:path>
                </a:pathLst>
              </a:custGeom>
              <a:solidFill>
                <a:srgbClr val="FDC50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Freeform 24"/>
              <p:cNvSpPr>
                <a:spLocks/>
              </p:cNvSpPr>
              <p:nvPr/>
            </p:nvSpPr>
            <p:spPr bwMode="auto">
              <a:xfrm>
                <a:off x="735" y="1249"/>
                <a:ext cx="102" cy="107"/>
              </a:xfrm>
              <a:custGeom>
                <a:avLst/>
                <a:gdLst>
                  <a:gd name="T0" fmla="*/ 31 w 102"/>
                  <a:gd name="T1" fmla="*/ 4 h 107"/>
                  <a:gd name="T2" fmla="*/ 27 w 102"/>
                  <a:gd name="T3" fmla="*/ 1 h 107"/>
                  <a:gd name="T4" fmla="*/ 22 w 102"/>
                  <a:gd name="T5" fmla="*/ 0 h 107"/>
                  <a:gd name="T6" fmla="*/ 18 w 102"/>
                  <a:gd name="T7" fmla="*/ 0 h 107"/>
                  <a:gd name="T8" fmla="*/ 12 w 102"/>
                  <a:gd name="T9" fmla="*/ 0 h 107"/>
                  <a:gd name="T10" fmla="*/ 9 w 102"/>
                  <a:gd name="T11" fmla="*/ 0 h 107"/>
                  <a:gd name="T12" fmla="*/ 5 w 102"/>
                  <a:gd name="T13" fmla="*/ 2 h 107"/>
                  <a:gd name="T14" fmla="*/ 4 w 102"/>
                  <a:gd name="T15" fmla="*/ 3 h 107"/>
                  <a:gd name="T16" fmla="*/ 2 w 102"/>
                  <a:gd name="T17" fmla="*/ 6 h 107"/>
                  <a:gd name="T18" fmla="*/ 2 w 102"/>
                  <a:gd name="T19" fmla="*/ 9 h 107"/>
                  <a:gd name="T20" fmla="*/ 1 w 102"/>
                  <a:gd name="T21" fmla="*/ 12 h 107"/>
                  <a:gd name="T22" fmla="*/ 0 w 102"/>
                  <a:gd name="T23" fmla="*/ 17 h 107"/>
                  <a:gd name="T24" fmla="*/ 0 w 102"/>
                  <a:gd name="T25" fmla="*/ 23 h 107"/>
                  <a:gd name="T26" fmla="*/ 2 w 102"/>
                  <a:gd name="T27" fmla="*/ 29 h 107"/>
                  <a:gd name="T28" fmla="*/ 4 w 102"/>
                  <a:gd name="T29" fmla="*/ 33 h 107"/>
                  <a:gd name="T30" fmla="*/ 68 w 102"/>
                  <a:gd name="T31" fmla="*/ 106 h 107"/>
                  <a:gd name="T32" fmla="*/ 73 w 102"/>
                  <a:gd name="T33" fmla="*/ 102 h 107"/>
                  <a:gd name="T34" fmla="*/ 81 w 102"/>
                  <a:gd name="T35" fmla="*/ 98 h 107"/>
                  <a:gd name="T36" fmla="*/ 88 w 102"/>
                  <a:gd name="T37" fmla="*/ 94 h 107"/>
                  <a:gd name="T38" fmla="*/ 92 w 102"/>
                  <a:gd name="T39" fmla="*/ 88 h 107"/>
                  <a:gd name="T40" fmla="*/ 96 w 102"/>
                  <a:gd name="T41" fmla="*/ 84 h 107"/>
                  <a:gd name="T42" fmla="*/ 101 w 102"/>
                  <a:gd name="T43" fmla="*/ 78 h 107"/>
                  <a:gd name="T44" fmla="*/ 49 w 102"/>
                  <a:gd name="T45" fmla="*/ 21 h 107"/>
                  <a:gd name="T46" fmla="*/ 36 w 102"/>
                  <a:gd name="T47" fmla="*/ 7 h 107"/>
                  <a:gd name="T48" fmla="*/ 31 w 102"/>
                  <a:gd name="T49" fmla="*/ 4 h 10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2"/>
                  <a:gd name="T76" fmla="*/ 0 h 107"/>
                  <a:gd name="T77" fmla="*/ 102 w 102"/>
                  <a:gd name="T78" fmla="*/ 107 h 10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2" h="107">
                    <a:moveTo>
                      <a:pt x="31" y="4"/>
                    </a:moveTo>
                    <a:lnTo>
                      <a:pt x="27" y="1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5" y="2"/>
                    </a:lnTo>
                    <a:lnTo>
                      <a:pt x="4" y="3"/>
                    </a:lnTo>
                    <a:lnTo>
                      <a:pt x="2" y="6"/>
                    </a:lnTo>
                    <a:lnTo>
                      <a:pt x="2" y="9"/>
                    </a:lnTo>
                    <a:lnTo>
                      <a:pt x="1" y="12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2" y="29"/>
                    </a:lnTo>
                    <a:lnTo>
                      <a:pt x="4" y="33"/>
                    </a:lnTo>
                    <a:lnTo>
                      <a:pt x="68" y="106"/>
                    </a:lnTo>
                    <a:lnTo>
                      <a:pt x="73" y="102"/>
                    </a:lnTo>
                    <a:lnTo>
                      <a:pt x="81" y="98"/>
                    </a:lnTo>
                    <a:lnTo>
                      <a:pt x="88" y="94"/>
                    </a:lnTo>
                    <a:lnTo>
                      <a:pt x="92" y="88"/>
                    </a:lnTo>
                    <a:lnTo>
                      <a:pt x="96" y="84"/>
                    </a:lnTo>
                    <a:lnTo>
                      <a:pt x="101" y="78"/>
                    </a:lnTo>
                    <a:lnTo>
                      <a:pt x="49" y="21"/>
                    </a:lnTo>
                    <a:lnTo>
                      <a:pt x="36" y="7"/>
                    </a:lnTo>
                    <a:lnTo>
                      <a:pt x="31" y="4"/>
                    </a:lnTo>
                  </a:path>
                </a:pathLst>
              </a:custGeom>
              <a:solidFill>
                <a:srgbClr val="FDC50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Freeform 25"/>
              <p:cNvSpPr>
                <a:spLocks/>
              </p:cNvSpPr>
              <p:nvPr/>
            </p:nvSpPr>
            <p:spPr bwMode="auto">
              <a:xfrm>
                <a:off x="762" y="1223"/>
                <a:ext cx="77" cy="100"/>
              </a:xfrm>
              <a:custGeom>
                <a:avLst/>
                <a:gdLst>
                  <a:gd name="T0" fmla="*/ 1 w 77"/>
                  <a:gd name="T1" fmla="*/ 0 h 100"/>
                  <a:gd name="T2" fmla="*/ 0 w 77"/>
                  <a:gd name="T3" fmla="*/ 2 h 100"/>
                  <a:gd name="T4" fmla="*/ 0 w 77"/>
                  <a:gd name="T5" fmla="*/ 3 h 100"/>
                  <a:gd name="T6" fmla="*/ 0 w 77"/>
                  <a:gd name="T7" fmla="*/ 7 h 100"/>
                  <a:gd name="T8" fmla="*/ 0 w 77"/>
                  <a:gd name="T9" fmla="*/ 11 h 100"/>
                  <a:gd name="T10" fmla="*/ 4 w 77"/>
                  <a:gd name="T11" fmla="*/ 19 h 100"/>
                  <a:gd name="T12" fmla="*/ 8 w 77"/>
                  <a:gd name="T13" fmla="*/ 25 h 100"/>
                  <a:gd name="T14" fmla="*/ 8 w 77"/>
                  <a:gd name="T15" fmla="*/ 27 h 100"/>
                  <a:gd name="T16" fmla="*/ 73 w 77"/>
                  <a:gd name="T17" fmla="*/ 99 h 100"/>
                  <a:gd name="T18" fmla="*/ 76 w 77"/>
                  <a:gd name="T19" fmla="*/ 96 h 100"/>
                  <a:gd name="T20" fmla="*/ 76 w 77"/>
                  <a:gd name="T21" fmla="*/ 92 h 100"/>
                  <a:gd name="T22" fmla="*/ 76 w 77"/>
                  <a:gd name="T23" fmla="*/ 90 h 100"/>
                  <a:gd name="T24" fmla="*/ 76 w 77"/>
                  <a:gd name="T25" fmla="*/ 86 h 100"/>
                  <a:gd name="T26" fmla="*/ 76 w 77"/>
                  <a:gd name="T27" fmla="*/ 85 h 100"/>
                  <a:gd name="T28" fmla="*/ 1 w 77"/>
                  <a:gd name="T29" fmla="*/ 0 h 10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7"/>
                  <a:gd name="T46" fmla="*/ 0 h 100"/>
                  <a:gd name="T47" fmla="*/ 77 w 77"/>
                  <a:gd name="T48" fmla="*/ 100 h 10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7" h="100">
                    <a:moveTo>
                      <a:pt x="1" y="0"/>
                    </a:moveTo>
                    <a:lnTo>
                      <a:pt x="0" y="2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4" y="19"/>
                    </a:lnTo>
                    <a:lnTo>
                      <a:pt x="8" y="25"/>
                    </a:lnTo>
                    <a:lnTo>
                      <a:pt x="8" y="27"/>
                    </a:lnTo>
                    <a:lnTo>
                      <a:pt x="73" y="99"/>
                    </a:lnTo>
                    <a:lnTo>
                      <a:pt x="76" y="96"/>
                    </a:lnTo>
                    <a:lnTo>
                      <a:pt x="76" y="92"/>
                    </a:lnTo>
                    <a:lnTo>
                      <a:pt x="76" y="90"/>
                    </a:lnTo>
                    <a:lnTo>
                      <a:pt x="76" y="86"/>
                    </a:lnTo>
                    <a:lnTo>
                      <a:pt x="76" y="85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FDC50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2" name="Freeform 26"/>
              <p:cNvSpPr>
                <a:spLocks/>
              </p:cNvSpPr>
              <p:nvPr/>
            </p:nvSpPr>
            <p:spPr bwMode="auto">
              <a:xfrm>
                <a:off x="791" y="1314"/>
                <a:ext cx="54" cy="50"/>
              </a:xfrm>
              <a:custGeom>
                <a:avLst/>
                <a:gdLst>
                  <a:gd name="T0" fmla="*/ 1 w 54"/>
                  <a:gd name="T1" fmla="*/ 45 h 50"/>
                  <a:gd name="T2" fmla="*/ 5 w 54"/>
                  <a:gd name="T3" fmla="*/ 47 h 50"/>
                  <a:gd name="T4" fmla="*/ 9 w 54"/>
                  <a:gd name="T5" fmla="*/ 49 h 50"/>
                  <a:gd name="T6" fmla="*/ 13 w 54"/>
                  <a:gd name="T7" fmla="*/ 47 h 50"/>
                  <a:gd name="T8" fmla="*/ 17 w 54"/>
                  <a:gd name="T9" fmla="*/ 46 h 50"/>
                  <a:gd name="T10" fmla="*/ 23 w 54"/>
                  <a:gd name="T11" fmla="*/ 42 h 50"/>
                  <a:gd name="T12" fmla="*/ 29 w 54"/>
                  <a:gd name="T13" fmla="*/ 38 h 50"/>
                  <a:gd name="T14" fmla="*/ 36 w 54"/>
                  <a:gd name="T15" fmla="*/ 33 h 50"/>
                  <a:gd name="T16" fmla="*/ 40 w 54"/>
                  <a:gd name="T17" fmla="*/ 27 h 50"/>
                  <a:gd name="T18" fmla="*/ 44 w 54"/>
                  <a:gd name="T19" fmla="*/ 23 h 50"/>
                  <a:gd name="T20" fmla="*/ 47 w 54"/>
                  <a:gd name="T21" fmla="*/ 18 h 50"/>
                  <a:gd name="T22" fmla="*/ 50 w 54"/>
                  <a:gd name="T23" fmla="*/ 13 h 50"/>
                  <a:gd name="T24" fmla="*/ 51 w 54"/>
                  <a:gd name="T25" fmla="*/ 10 h 50"/>
                  <a:gd name="T26" fmla="*/ 53 w 54"/>
                  <a:gd name="T27" fmla="*/ 8 h 50"/>
                  <a:gd name="T28" fmla="*/ 53 w 54"/>
                  <a:gd name="T29" fmla="*/ 3 h 50"/>
                  <a:gd name="T30" fmla="*/ 50 w 54"/>
                  <a:gd name="T31" fmla="*/ 2 h 50"/>
                  <a:gd name="T32" fmla="*/ 48 w 54"/>
                  <a:gd name="T33" fmla="*/ 0 h 50"/>
                  <a:gd name="T34" fmla="*/ 48 w 54"/>
                  <a:gd name="T35" fmla="*/ 1 h 50"/>
                  <a:gd name="T36" fmla="*/ 48 w 54"/>
                  <a:gd name="T37" fmla="*/ 2 h 50"/>
                  <a:gd name="T38" fmla="*/ 48 w 54"/>
                  <a:gd name="T39" fmla="*/ 8 h 50"/>
                  <a:gd name="T40" fmla="*/ 47 w 54"/>
                  <a:gd name="T41" fmla="*/ 10 h 50"/>
                  <a:gd name="T42" fmla="*/ 46 w 54"/>
                  <a:gd name="T43" fmla="*/ 16 h 50"/>
                  <a:gd name="T44" fmla="*/ 42 w 54"/>
                  <a:gd name="T45" fmla="*/ 21 h 50"/>
                  <a:gd name="T46" fmla="*/ 36 w 54"/>
                  <a:gd name="T47" fmla="*/ 27 h 50"/>
                  <a:gd name="T48" fmla="*/ 29 w 54"/>
                  <a:gd name="T49" fmla="*/ 32 h 50"/>
                  <a:gd name="T50" fmla="*/ 24 w 54"/>
                  <a:gd name="T51" fmla="*/ 37 h 50"/>
                  <a:gd name="T52" fmla="*/ 20 w 54"/>
                  <a:gd name="T53" fmla="*/ 41 h 50"/>
                  <a:gd name="T54" fmla="*/ 14 w 54"/>
                  <a:gd name="T55" fmla="*/ 42 h 50"/>
                  <a:gd name="T56" fmla="*/ 10 w 54"/>
                  <a:gd name="T57" fmla="*/ 45 h 50"/>
                  <a:gd name="T58" fmla="*/ 5 w 54"/>
                  <a:gd name="T59" fmla="*/ 45 h 50"/>
                  <a:gd name="T60" fmla="*/ 2 w 54"/>
                  <a:gd name="T61" fmla="*/ 45 h 50"/>
                  <a:gd name="T62" fmla="*/ 0 w 54"/>
                  <a:gd name="T63" fmla="*/ 43 h 50"/>
                  <a:gd name="T64" fmla="*/ 1 w 54"/>
                  <a:gd name="T65" fmla="*/ 45 h 5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4"/>
                  <a:gd name="T100" fmla="*/ 0 h 50"/>
                  <a:gd name="T101" fmla="*/ 54 w 54"/>
                  <a:gd name="T102" fmla="*/ 50 h 5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4" h="50">
                    <a:moveTo>
                      <a:pt x="1" y="45"/>
                    </a:moveTo>
                    <a:lnTo>
                      <a:pt x="5" y="47"/>
                    </a:lnTo>
                    <a:lnTo>
                      <a:pt x="9" y="49"/>
                    </a:lnTo>
                    <a:lnTo>
                      <a:pt x="13" y="47"/>
                    </a:lnTo>
                    <a:lnTo>
                      <a:pt x="17" y="46"/>
                    </a:lnTo>
                    <a:lnTo>
                      <a:pt x="23" y="42"/>
                    </a:lnTo>
                    <a:lnTo>
                      <a:pt x="29" y="38"/>
                    </a:lnTo>
                    <a:lnTo>
                      <a:pt x="36" y="33"/>
                    </a:lnTo>
                    <a:lnTo>
                      <a:pt x="40" y="27"/>
                    </a:lnTo>
                    <a:lnTo>
                      <a:pt x="44" y="23"/>
                    </a:lnTo>
                    <a:lnTo>
                      <a:pt x="47" y="18"/>
                    </a:lnTo>
                    <a:lnTo>
                      <a:pt x="50" y="13"/>
                    </a:lnTo>
                    <a:lnTo>
                      <a:pt x="51" y="10"/>
                    </a:lnTo>
                    <a:lnTo>
                      <a:pt x="53" y="8"/>
                    </a:lnTo>
                    <a:lnTo>
                      <a:pt x="53" y="3"/>
                    </a:lnTo>
                    <a:lnTo>
                      <a:pt x="50" y="2"/>
                    </a:lnTo>
                    <a:lnTo>
                      <a:pt x="48" y="0"/>
                    </a:lnTo>
                    <a:lnTo>
                      <a:pt x="48" y="1"/>
                    </a:lnTo>
                    <a:lnTo>
                      <a:pt x="48" y="2"/>
                    </a:lnTo>
                    <a:lnTo>
                      <a:pt x="48" y="8"/>
                    </a:lnTo>
                    <a:lnTo>
                      <a:pt x="47" y="10"/>
                    </a:lnTo>
                    <a:lnTo>
                      <a:pt x="46" y="16"/>
                    </a:lnTo>
                    <a:lnTo>
                      <a:pt x="42" y="21"/>
                    </a:lnTo>
                    <a:lnTo>
                      <a:pt x="36" y="27"/>
                    </a:lnTo>
                    <a:lnTo>
                      <a:pt x="29" y="32"/>
                    </a:lnTo>
                    <a:lnTo>
                      <a:pt x="24" y="37"/>
                    </a:lnTo>
                    <a:lnTo>
                      <a:pt x="20" y="41"/>
                    </a:lnTo>
                    <a:lnTo>
                      <a:pt x="14" y="42"/>
                    </a:lnTo>
                    <a:lnTo>
                      <a:pt x="10" y="45"/>
                    </a:lnTo>
                    <a:lnTo>
                      <a:pt x="5" y="45"/>
                    </a:lnTo>
                    <a:lnTo>
                      <a:pt x="2" y="45"/>
                    </a:lnTo>
                    <a:lnTo>
                      <a:pt x="0" y="43"/>
                    </a:lnTo>
                    <a:lnTo>
                      <a:pt x="1" y="45"/>
                    </a:lnTo>
                  </a:path>
                </a:pathLst>
              </a:custGeom>
              <a:solidFill>
                <a:srgbClr val="E1E1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Freeform 27"/>
              <p:cNvSpPr>
                <a:spLocks/>
              </p:cNvSpPr>
              <p:nvPr/>
            </p:nvSpPr>
            <p:spPr bwMode="auto">
              <a:xfrm>
                <a:off x="801" y="1319"/>
                <a:ext cx="51" cy="53"/>
              </a:xfrm>
              <a:custGeom>
                <a:avLst/>
                <a:gdLst>
                  <a:gd name="T0" fmla="*/ 5 w 51"/>
                  <a:gd name="T1" fmla="*/ 49 h 53"/>
                  <a:gd name="T2" fmla="*/ 7 w 51"/>
                  <a:gd name="T3" fmla="*/ 52 h 53"/>
                  <a:gd name="T4" fmla="*/ 9 w 51"/>
                  <a:gd name="T5" fmla="*/ 52 h 53"/>
                  <a:gd name="T6" fmla="*/ 14 w 51"/>
                  <a:gd name="T7" fmla="*/ 50 h 53"/>
                  <a:gd name="T8" fmla="*/ 18 w 51"/>
                  <a:gd name="T9" fmla="*/ 48 h 53"/>
                  <a:gd name="T10" fmla="*/ 23 w 51"/>
                  <a:gd name="T11" fmla="*/ 46 h 53"/>
                  <a:gd name="T12" fmla="*/ 30 w 51"/>
                  <a:gd name="T13" fmla="*/ 41 h 53"/>
                  <a:gd name="T14" fmla="*/ 35 w 51"/>
                  <a:gd name="T15" fmla="*/ 36 h 53"/>
                  <a:gd name="T16" fmla="*/ 40 w 51"/>
                  <a:gd name="T17" fmla="*/ 31 h 53"/>
                  <a:gd name="T18" fmla="*/ 44 w 51"/>
                  <a:gd name="T19" fmla="*/ 27 h 53"/>
                  <a:gd name="T20" fmla="*/ 47 w 51"/>
                  <a:gd name="T21" fmla="*/ 21 h 53"/>
                  <a:gd name="T22" fmla="*/ 48 w 51"/>
                  <a:gd name="T23" fmla="*/ 19 h 53"/>
                  <a:gd name="T24" fmla="*/ 48 w 51"/>
                  <a:gd name="T25" fmla="*/ 15 h 53"/>
                  <a:gd name="T26" fmla="*/ 50 w 51"/>
                  <a:gd name="T27" fmla="*/ 11 h 53"/>
                  <a:gd name="T28" fmla="*/ 48 w 51"/>
                  <a:gd name="T29" fmla="*/ 8 h 53"/>
                  <a:gd name="T30" fmla="*/ 42 w 51"/>
                  <a:gd name="T31" fmla="*/ 0 h 53"/>
                  <a:gd name="T32" fmla="*/ 44 w 51"/>
                  <a:gd name="T33" fmla="*/ 2 h 53"/>
                  <a:gd name="T34" fmla="*/ 44 w 51"/>
                  <a:gd name="T35" fmla="*/ 5 h 53"/>
                  <a:gd name="T36" fmla="*/ 43 w 51"/>
                  <a:gd name="T37" fmla="*/ 8 h 53"/>
                  <a:gd name="T38" fmla="*/ 40 w 51"/>
                  <a:gd name="T39" fmla="*/ 12 h 53"/>
                  <a:gd name="T40" fmla="*/ 39 w 51"/>
                  <a:gd name="T41" fmla="*/ 17 h 53"/>
                  <a:gd name="T42" fmla="*/ 36 w 51"/>
                  <a:gd name="T43" fmla="*/ 22 h 53"/>
                  <a:gd name="T44" fmla="*/ 31 w 51"/>
                  <a:gd name="T45" fmla="*/ 29 h 53"/>
                  <a:gd name="T46" fmla="*/ 26 w 51"/>
                  <a:gd name="T47" fmla="*/ 34 h 53"/>
                  <a:gd name="T48" fmla="*/ 21 w 51"/>
                  <a:gd name="T49" fmla="*/ 38 h 53"/>
                  <a:gd name="T50" fmla="*/ 17 w 51"/>
                  <a:gd name="T51" fmla="*/ 39 h 53"/>
                  <a:gd name="T52" fmla="*/ 13 w 51"/>
                  <a:gd name="T53" fmla="*/ 41 h 53"/>
                  <a:gd name="T54" fmla="*/ 9 w 51"/>
                  <a:gd name="T55" fmla="*/ 44 h 53"/>
                  <a:gd name="T56" fmla="*/ 5 w 51"/>
                  <a:gd name="T57" fmla="*/ 44 h 53"/>
                  <a:gd name="T58" fmla="*/ 1 w 51"/>
                  <a:gd name="T59" fmla="*/ 44 h 53"/>
                  <a:gd name="T60" fmla="*/ 0 w 51"/>
                  <a:gd name="T61" fmla="*/ 43 h 53"/>
                  <a:gd name="T62" fmla="*/ 5 w 51"/>
                  <a:gd name="T63" fmla="*/ 49 h 5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1"/>
                  <a:gd name="T97" fmla="*/ 0 h 53"/>
                  <a:gd name="T98" fmla="*/ 51 w 51"/>
                  <a:gd name="T99" fmla="*/ 53 h 5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1" h="53">
                    <a:moveTo>
                      <a:pt x="5" y="49"/>
                    </a:moveTo>
                    <a:lnTo>
                      <a:pt x="7" y="52"/>
                    </a:lnTo>
                    <a:lnTo>
                      <a:pt x="9" y="52"/>
                    </a:lnTo>
                    <a:lnTo>
                      <a:pt x="14" y="50"/>
                    </a:lnTo>
                    <a:lnTo>
                      <a:pt x="18" y="48"/>
                    </a:lnTo>
                    <a:lnTo>
                      <a:pt x="23" y="46"/>
                    </a:lnTo>
                    <a:lnTo>
                      <a:pt x="30" y="41"/>
                    </a:lnTo>
                    <a:lnTo>
                      <a:pt x="35" y="36"/>
                    </a:lnTo>
                    <a:lnTo>
                      <a:pt x="40" y="31"/>
                    </a:lnTo>
                    <a:lnTo>
                      <a:pt x="44" y="27"/>
                    </a:lnTo>
                    <a:lnTo>
                      <a:pt x="47" y="21"/>
                    </a:lnTo>
                    <a:lnTo>
                      <a:pt x="48" y="19"/>
                    </a:lnTo>
                    <a:lnTo>
                      <a:pt x="48" y="15"/>
                    </a:lnTo>
                    <a:lnTo>
                      <a:pt x="50" y="11"/>
                    </a:lnTo>
                    <a:lnTo>
                      <a:pt x="48" y="8"/>
                    </a:lnTo>
                    <a:lnTo>
                      <a:pt x="42" y="0"/>
                    </a:lnTo>
                    <a:lnTo>
                      <a:pt x="44" y="2"/>
                    </a:lnTo>
                    <a:lnTo>
                      <a:pt x="44" y="5"/>
                    </a:lnTo>
                    <a:lnTo>
                      <a:pt x="43" y="8"/>
                    </a:lnTo>
                    <a:lnTo>
                      <a:pt x="40" y="12"/>
                    </a:lnTo>
                    <a:lnTo>
                      <a:pt x="39" y="17"/>
                    </a:lnTo>
                    <a:lnTo>
                      <a:pt x="36" y="22"/>
                    </a:lnTo>
                    <a:lnTo>
                      <a:pt x="31" y="29"/>
                    </a:lnTo>
                    <a:lnTo>
                      <a:pt x="26" y="34"/>
                    </a:lnTo>
                    <a:lnTo>
                      <a:pt x="21" y="38"/>
                    </a:lnTo>
                    <a:lnTo>
                      <a:pt x="17" y="39"/>
                    </a:lnTo>
                    <a:lnTo>
                      <a:pt x="13" y="41"/>
                    </a:lnTo>
                    <a:lnTo>
                      <a:pt x="9" y="44"/>
                    </a:lnTo>
                    <a:lnTo>
                      <a:pt x="5" y="44"/>
                    </a:lnTo>
                    <a:lnTo>
                      <a:pt x="1" y="44"/>
                    </a:lnTo>
                    <a:lnTo>
                      <a:pt x="0" y="43"/>
                    </a:lnTo>
                    <a:lnTo>
                      <a:pt x="5" y="49"/>
                    </a:lnTo>
                  </a:path>
                </a:pathLst>
              </a:custGeom>
              <a:solidFill>
                <a:srgbClr val="E1E1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4" name="Freeform 28"/>
              <p:cNvSpPr>
                <a:spLocks/>
              </p:cNvSpPr>
              <p:nvPr/>
            </p:nvSpPr>
            <p:spPr bwMode="auto">
              <a:xfrm>
                <a:off x="805" y="1329"/>
                <a:ext cx="52" cy="51"/>
              </a:xfrm>
              <a:custGeom>
                <a:avLst/>
                <a:gdLst>
                  <a:gd name="T0" fmla="*/ 49 w 52"/>
                  <a:gd name="T1" fmla="*/ 3 h 51"/>
                  <a:gd name="T2" fmla="*/ 51 w 52"/>
                  <a:gd name="T3" fmla="*/ 3 h 51"/>
                  <a:gd name="T4" fmla="*/ 51 w 52"/>
                  <a:gd name="T5" fmla="*/ 8 h 51"/>
                  <a:gd name="T6" fmla="*/ 49 w 52"/>
                  <a:gd name="T7" fmla="*/ 12 h 51"/>
                  <a:gd name="T8" fmla="*/ 48 w 52"/>
                  <a:gd name="T9" fmla="*/ 18 h 51"/>
                  <a:gd name="T10" fmla="*/ 45 w 52"/>
                  <a:gd name="T11" fmla="*/ 23 h 51"/>
                  <a:gd name="T12" fmla="*/ 41 w 52"/>
                  <a:gd name="T13" fmla="*/ 26 h 51"/>
                  <a:gd name="T14" fmla="*/ 36 w 52"/>
                  <a:gd name="T15" fmla="*/ 31 h 51"/>
                  <a:gd name="T16" fmla="*/ 32 w 52"/>
                  <a:gd name="T17" fmla="*/ 36 h 51"/>
                  <a:gd name="T18" fmla="*/ 25 w 52"/>
                  <a:gd name="T19" fmla="*/ 42 h 51"/>
                  <a:gd name="T20" fmla="*/ 20 w 52"/>
                  <a:gd name="T21" fmla="*/ 45 h 51"/>
                  <a:gd name="T22" fmla="*/ 13 w 52"/>
                  <a:gd name="T23" fmla="*/ 47 h 51"/>
                  <a:gd name="T24" fmla="*/ 10 w 52"/>
                  <a:gd name="T25" fmla="*/ 50 h 51"/>
                  <a:gd name="T26" fmla="*/ 5 w 52"/>
                  <a:gd name="T27" fmla="*/ 48 h 51"/>
                  <a:gd name="T28" fmla="*/ 2 w 52"/>
                  <a:gd name="T29" fmla="*/ 47 h 51"/>
                  <a:gd name="T30" fmla="*/ 0 w 52"/>
                  <a:gd name="T31" fmla="*/ 45 h 51"/>
                  <a:gd name="T32" fmla="*/ 2 w 52"/>
                  <a:gd name="T33" fmla="*/ 45 h 51"/>
                  <a:gd name="T34" fmla="*/ 8 w 52"/>
                  <a:gd name="T35" fmla="*/ 46 h 51"/>
                  <a:gd name="T36" fmla="*/ 10 w 52"/>
                  <a:gd name="T37" fmla="*/ 43 h 51"/>
                  <a:gd name="T38" fmla="*/ 13 w 52"/>
                  <a:gd name="T39" fmla="*/ 42 h 51"/>
                  <a:gd name="T40" fmla="*/ 20 w 52"/>
                  <a:gd name="T41" fmla="*/ 40 h 51"/>
                  <a:gd name="T42" fmla="*/ 25 w 52"/>
                  <a:gd name="T43" fmla="*/ 36 h 51"/>
                  <a:gd name="T44" fmla="*/ 29 w 52"/>
                  <a:gd name="T45" fmla="*/ 34 h 51"/>
                  <a:gd name="T46" fmla="*/ 34 w 52"/>
                  <a:gd name="T47" fmla="*/ 28 h 51"/>
                  <a:gd name="T48" fmla="*/ 38 w 52"/>
                  <a:gd name="T49" fmla="*/ 23 h 51"/>
                  <a:gd name="T50" fmla="*/ 41 w 52"/>
                  <a:gd name="T51" fmla="*/ 18 h 51"/>
                  <a:gd name="T52" fmla="*/ 44 w 52"/>
                  <a:gd name="T53" fmla="*/ 13 h 51"/>
                  <a:gd name="T54" fmla="*/ 46 w 52"/>
                  <a:gd name="T55" fmla="*/ 10 h 51"/>
                  <a:gd name="T56" fmla="*/ 46 w 52"/>
                  <a:gd name="T57" fmla="*/ 6 h 51"/>
                  <a:gd name="T58" fmla="*/ 46 w 52"/>
                  <a:gd name="T59" fmla="*/ 2 h 51"/>
                  <a:gd name="T60" fmla="*/ 46 w 52"/>
                  <a:gd name="T61" fmla="*/ 0 h 51"/>
                  <a:gd name="T62" fmla="*/ 49 w 52"/>
                  <a:gd name="T63" fmla="*/ 3 h 5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2"/>
                  <a:gd name="T97" fmla="*/ 0 h 51"/>
                  <a:gd name="T98" fmla="*/ 52 w 52"/>
                  <a:gd name="T99" fmla="*/ 51 h 5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2" h="51">
                    <a:moveTo>
                      <a:pt x="49" y="3"/>
                    </a:moveTo>
                    <a:lnTo>
                      <a:pt x="51" y="3"/>
                    </a:lnTo>
                    <a:lnTo>
                      <a:pt x="51" y="8"/>
                    </a:lnTo>
                    <a:lnTo>
                      <a:pt x="49" y="12"/>
                    </a:lnTo>
                    <a:lnTo>
                      <a:pt x="48" y="18"/>
                    </a:lnTo>
                    <a:lnTo>
                      <a:pt x="45" y="23"/>
                    </a:lnTo>
                    <a:lnTo>
                      <a:pt x="41" y="26"/>
                    </a:lnTo>
                    <a:lnTo>
                      <a:pt x="36" y="31"/>
                    </a:lnTo>
                    <a:lnTo>
                      <a:pt x="32" y="36"/>
                    </a:lnTo>
                    <a:lnTo>
                      <a:pt x="25" y="42"/>
                    </a:lnTo>
                    <a:lnTo>
                      <a:pt x="20" y="45"/>
                    </a:lnTo>
                    <a:lnTo>
                      <a:pt x="13" y="47"/>
                    </a:lnTo>
                    <a:lnTo>
                      <a:pt x="10" y="50"/>
                    </a:lnTo>
                    <a:lnTo>
                      <a:pt x="5" y="48"/>
                    </a:lnTo>
                    <a:lnTo>
                      <a:pt x="2" y="47"/>
                    </a:lnTo>
                    <a:lnTo>
                      <a:pt x="0" y="45"/>
                    </a:lnTo>
                    <a:lnTo>
                      <a:pt x="2" y="45"/>
                    </a:lnTo>
                    <a:lnTo>
                      <a:pt x="8" y="46"/>
                    </a:lnTo>
                    <a:lnTo>
                      <a:pt x="10" y="43"/>
                    </a:lnTo>
                    <a:lnTo>
                      <a:pt x="13" y="42"/>
                    </a:lnTo>
                    <a:lnTo>
                      <a:pt x="20" y="40"/>
                    </a:lnTo>
                    <a:lnTo>
                      <a:pt x="25" y="36"/>
                    </a:lnTo>
                    <a:lnTo>
                      <a:pt x="29" y="34"/>
                    </a:lnTo>
                    <a:lnTo>
                      <a:pt x="34" y="28"/>
                    </a:lnTo>
                    <a:lnTo>
                      <a:pt x="38" y="23"/>
                    </a:lnTo>
                    <a:lnTo>
                      <a:pt x="41" y="18"/>
                    </a:lnTo>
                    <a:lnTo>
                      <a:pt x="44" y="13"/>
                    </a:lnTo>
                    <a:lnTo>
                      <a:pt x="46" y="10"/>
                    </a:lnTo>
                    <a:lnTo>
                      <a:pt x="46" y="6"/>
                    </a:lnTo>
                    <a:lnTo>
                      <a:pt x="46" y="2"/>
                    </a:lnTo>
                    <a:lnTo>
                      <a:pt x="46" y="0"/>
                    </a:lnTo>
                    <a:lnTo>
                      <a:pt x="49" y="3"/>
                    </a:lnTo>
                  </a:path>
                </a:pathLst>
              </a:custGeom>
              <a:solidFill>
                <a:srgbClr val="E1E1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5" name="Freeform 29"/>
              <p:cNvSpPr>
                <a:spLocks/>
              </p:cNvSpPr>
              <p:nvPr/>
            </p:nvSpPr>
            <p:spPr bwMode="auto">
              <a:xfrm>
                <a:off x="811" y="1339"/>
                <a:ext cx="59" cy="50"/>
              </a:xfrm>
              <a:custGeom>
                <a:avLst/>
                <a:gdLst>
                  <a:gd name="T0" fmla="*/ 5 w 59"/>
                  <a:gd name="T1" fmla="*/ 46 h 50"/>
                  <a:gd name="T2" fmla="*/ 11 w 59"/>
                  <a:gd name="T3" fmla="*/ 49 h 50"/>
                  <a:gd name="T4" fmla="*/ 15 w 59"/>
                  <a:gd name="T5" fmla="*/ 49 h 50"/>
                  <a:gd name="T6" fmla="*/ 21 w 59"/>
                  <a:gd name="T7" fmla="*/ 46 h 50"/>
                  <a:gd name="T8" fmla="*/ 26 w 59"/>
                  <a:gd name="T9" fmla="*/ 45 h 50"/>
                  <a:gd name="T10" fmla="*/ 32 w 59"/>
                  <a:gd name="T11" fmla="*/ 40 h 50"/>
                  <a:gd name="T12" fmla="*/ 39 w 59"/>
                  <a:gd name="T13" fmla="*/ 35 h 50"/>
                  <a:gd name="T14" fmla="*/ 45 w 59"/>
                  <a:gd name="T15" fmla="*/ 31 h 50"/>
                  <a:gd name="T16" fmla="*/ 50 w 59"/>
                  <a:gd name="T17" fmla="*/ 25 h 50"/>
                  <a:gd name="T18" fmla="*/ 53 w 59"/>
                  <a:gd name="T19" fmla="*/ 21 h 50"/>
                  <a:gd name="T20" fmla="*/ 56 w 59"/>
                  <a:gd name="T21" fmla="*/ 17 h 50"/>
                  <a:gd name="T22" fmla="*/ 58 w 59"/>
                  <a:gd name="T23" fmla="*/ 11 h 50"/>
                  <a:gd name="T24" fmla="*/ 58 w 59"/>
                  <a:gd name="T25" fmla="*/ 8 h 50"/>
                  <a:gd name="T26" fmla="*/ 58 w 59"/>
                  <a:gd name="T27" fmla="*/ 5 h 50"/>
                  <a:gd name="T28" fmla="*/ 50 w 59"/>
                  <a:gd name="T29" fmla="*/ 0 h 50"/>
                  <a:gd name="T30" fmla="*/ 50 w 59"/>
                  <a:gd name="T31" fmla="*/ 4 h 50"/>
                  <a:gd name="T32" fmla="*/ 49 w 59"/>
                  <a:gd name="T33" fmla="*/ 8 h 50"/>
                  <a:gd name="T34" fmla="*/ 48 w 59"/>
                  <a:gd name="T35" fmla="*/ 10 h 50"/>
                  <a:gd name="T36" fmla="*/ 45 w 59"/>
                  <a:gd name="T37" fmla="*/ 16 h 50"/>
                  <a:gd name="T38" fmla="*/ 42 w 59"/>
                  <a:gd name="T39" fmla="*/ 21 h 50"/>
                  <a:gd name="T40" fmla="*/ 36 w 59"/>
                  <a:gd name="T41" fmla="*/ 27 h 50"/>
                  <a:gd name="T42" fmla="*/ 31 w 59"/>
                  <a:gd name="T43" fmla="*/ 31 h 50"/>
                  <a:gd name="T44" fmla="*/ 24 w 59"/>
                  <a:gd name="T45" fmla="*/ 35 h 50"/>
                  <a:gd name="T46" fmla="*/ 18 w 59"/>
                  <a:gd name="T47" fmla="*/ 38 h 50"/>
                  <a:gd name="T48" fmla="*/ 12 w 59"/>
                  <a:gd name="T49" fmla="*/ 39 h 50"/>
                  <a:gd name="T50" fmla="*/ 8 w 59"/>
                  <a:gd name="T51" fmla="*/ 40 h 50"/>
                  <a:gd name="T52" fmla="*/ 4 w 59"/>
                  <a:gd name="T53" fmla="*/ 41 h 50"/>
                  <a:gd name="T54" fmla="*/ 0 w 59"/>
                  <a:gd name="T55" fmla="*/ 40 h 50"/>
                  <a:gd name="T56" fmla="*/ 5 w 59"/>
                  <a:gd name="T57" fmla="*/ 46 h 50"/>
                  <a:gd name="T58" fmla="*/ 5 w 59"/>
                  <a:gd name="T59" fmla="*/ 46 h 5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59"/>
                  <a:gd name="T91" fmla="*/ 0 h 50"/>
                  <a:gd name="T92" fmla="*/ 59 w 59"/>
                  <a:gd name="T93" fmla="*/ 50 h 50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59" h="50">
                    <a:moveTo>
                      <a:pt x="5" y="46"/>
                    </a:moveTo>
                    <a:lnTo>
                      <a:pt x="11" y="49"/>
                    </a:lnTo>
                    <a:lnTo>
                      <a:pt x="15" y="49"/>
                    </a:lnTo>
                    <a:lnTo>
                      <a:pt x="21" y="46"/>
                    </a:lnTo>
                    <a:lnTo>
                      <a:pt x="26" y="45"/>
                    </a:lnTo>
                    <a:lnTo>
                      <a:pt x="32" y="40"/>
                    </a:lnTo>
                    <a:lnTo>
                      <a:pt x="39" y="35"/>
                    </a:lnTo>
                    <a:lnTo>
                      <a:pt x="45" y="31"/>
                    </a:lnTo>
                    <a:lnTo>
                      <a:pt x="50" y="25"/>
                    </a:lnTo>
                    <a:lnTo>
                      <a:pt x="53" y="21"/>
                    </a:lnTo>
                    <a:lnTo>
                      <a:pt x="56" y="17"/>
                    </a:lnTo>
                    <a:lnTo>
                      <a:pt x="58" y="11"/>
                    </a:lnTo>
                    <a:lnTo>
                      <a:pt x="58" y="8"/>
                    </a:lnTo>
                    <a:lnTo>
                      <a:pt x="58" y="5"/>
                    </a:lnTo>
                    <a:lnTo>
                      <a:pt x="50" y="0"/>
                    </a:lnTo>
                    <a:lnTo>
                      <a:pt x="50" y="4"/>
                    </a:lnTo>
                    <a:lnTo>
                      <a:pt x="49" y="8"/>
                    </a:lnTo>
                    <a:lnTo>
                      <a:pt x="48" y="10"/>
                    </a:lnTo>
                    <a:lnTo>
                      <a:pt x="45" y="16"/>
                    </a:lnTo>
                    <a:lnTo>
                      <a:pt x="42" y="21"/>
                    </a:lnTo>
                    <a:lnTo>
                      <a:pt x="36" y="27"/>
                    </a:lnTo>
                    <a:lnTo>
                      <a:pt x="31" y="31"/>
                    </a:lnTo>
                    <a:lnTo>
                      <a:pt x="24" y="35"/>
                    </a:lnTo>
                    <a:lnTo>
                      <a:pt x="18" y="38"/>
                    </a:lnTo>
                    <a:lnTo>
                      <a:pt x="12" y="39"/>
                    </a:lnTo>
                    <a:lnTo>
                      <a:pt x="8" y="40"/>
                    </a:lnTo>
                    <a:lnTo>
                      <a:pt x="4" y="41"/>
                    </a:lnTo>
                    <a:lnTo>
                      <a:pt x="0" y="40"/>
                    </a:lnTo>
                    <a:lnTo>
                      <a:pt x="5" y="46"/>
                    </a:lnTo>
                  </a:path>
                </a:pathLst>
              </a:custGeom>
              <a:solidFill>
                <a:srgbClr val="E1E1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30"/>
            <p:cNvSpPr>
              <a:spLocks/>
            </p:cNvSpPr>
            <p:nvPr/>
          </p:nvSpPr>
          <p:spPr bwMode="auto">
            <a:xfrm>
              <a:off x="3501" y="1873"/>
              <a:ext cx="290" cy="219"/>
            </a:xfrm>
            <a:custGeom>
              <a:avLst/>
              <a:gdLst>
                <a:gd name="T0" fmla="*/ 65 w 314"/>
                <a:gd name="T1" fmla="*/ 18 h 179"/>
                <a:gd name="T2" fmla="*/ 108 w 314"/>
                <a:gd name="T3" fmla="*/ 20 h 179"/>
                <a:gd name="T4" fmla="*/ 156 w 314"/>
                <a:gd name="T5" fmla="*/ 0 h 179"/>
                <a:gd name="T6" fmla="*/ 212 w 314"/>
                <a:gd name="T7" fmla="*/ 0 h 179"/>
                <a:gd name="T8" fmla="*/ 150 w 314"/>
                <a:gd name="T9" fmla="*/ 113 h 179"/>
                <a:gd name="T10" fmla="*/ 166 w 314"/>
                <a:gd name="T11" fmla="*/ 121 h 179"/>
                <a:gd name="T12" fmla="*/ 184 w 314"/>
                <a:gd name="T13" fmla="*/ 133 h 179"/>
                <a:gd name="T14" fmla="*/ 198 w 314"/>
                <a:gd name="T15" fmla="*/ 149 h 179"/>
                <a:gd name="T16" fmla="*/ 211 w 314"/>
                <a:gd name="T17" fmla="*/ 170 h 179"/>
                <a:gd name="T18" fmla="*/ 220 w 314"/>
                <a:gd name="T19" fmla="*/ 195 h 179"/>
                <a:gd name="T20" fmla="*/ 226 w 314"/>
                <a:gd name="T21" fmla="*/ 223 h 179"/>
                <a:gd name="T22" fmla="*/ 228 w 314"/>
                <a:gd name="T23" fmla="*/ 253 h 179"/>
                <a:gd name="T24" fmla="*/ 225 w 314"/>
                <a:gd name="T25" fmla="*/ 284 h 179"/>
                <a:gd name="T26" fmla="*/ 222 w 314"/>
                <a:gd name="T27" fmla="*/ 310 h 179"/>
                <a:gd name="T28" fmla="*/ 211 w 314"/>
                <a:gd name="T29" fmla="*/ 336 h 179"/>
                <a:gd name="T30" fmla="*/ 195 w 314"/>
                <a:gd name="T31" fmla="*/ 362 h 179"/>
                <a:gd name="T32" fmla="*/ 178 w 314"/>
                <a:gd name="T33" fmla="*/ 379 h 179"/>
                <a:gd name="T34" fmla="*/ 163 w 314"/>
                <a:gd name="T35" fmla="*/ 390 h 179"/>
                <a:gd name="T36" fmla="*/ 150 w 314"/>
                <a:gd name="T37" fmla="*/ 396 h 179"/>
                <a:gd name="T38" fmla="*/ 131 w 314"/>
                <a:gd name="T39" fmla="*/ 400 h 179"/>
                <a:gd name="T40" fmla="*/ 84 w 314"/>
                <a:gd name="T41" fmla="*/ 400 h 179"/>
                <a:gd name="T42" fmla="*/ 62 w 314"/>
                <a:gd name="T43" fmla="*/ 390 h 179"/>
                <a:gd name="T44" fmla="*/ 39 w 314"/>
                <a:gd name="T45" fmla="*/ 369 h 179"/>
                <a:gd name="T46" fmla="*/ 20 w 314"/>
                <a:gd name="T47" fmla="*/ 343 h 179"/>
                <a:gd name="T48" fmla="*/ 8 w 314"/>
                <a:gd name="T49" fmla="*/ 317 h 179"/>
                <a:gd name="T50" fmla="*/ 4 w 314"/>
                <a:gd name="T51" fmla="*/ 284 h 179"/>
                <a:gd name="T52" fmla="*/ 0 w 314"/>
                <a:gd name="T53" fmla="*/ 261 h 179"/>
                <a:gd name="T54" fmla="*/ 3 w 314"/>
                <a:gd name="T55" fmla="*/ 229 h 179"/>
                <a:gd name="T56" fmla="*/ 9 w 314"/>
                <a:gd name="T57" fmla="*/ 192 h 179"/>
                <a:gd name="T58" fmla="*/ 24 w 314"/>
                <a:gd name="T59" fmla="*/ 159 h 179"/>
                <a:gd name="T60" fmla="*/ 43 w 314"/>
                <a:gd name="T61" fmla="*/ 133 h 179"/>
                <a:gd name="T62" fmla="*/ 71 w 314"/>
                <a:gd name="T63" fmla="*/ 116 h 179"/>
                <a:gd name="T64" fmla="*/ 28 w 314"/>
                <a:gd name="T65" fmla="*/ 2 h 1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14"/>
                <a:gd name="T100" fmla="*/ 0 h 179"/>
                <a:gd name="T101" fmla="*/ 314 w 314"/>
                <a:gd name="T102" fmla="*/ 179 h 17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14" h="179">
                  <a:moveTo>
                    <a:pt x="38" y="2"/>
                  </a:moveTo>
                  <a:lnTo>
                    <a:pt x="89" y="8"/>
                  </a:lnTo>
                  <a:lnTo>
                    <a:pt x="88" y="0"/>
                  </a:lnTo>
                  <a:lnTo>
                    <a:pt x="149" y="9"/>
                  </a:lnTo>
                  <a:lnTo>
                    <a:pt x="149" y="0"/>
                  </a:lnTo>
                  <a:lnTo>
                    <a:pt x="214" y="0"/>
                  </a:lnTo>
                  <a:lnTo>
                    <a:pt x="213" y="9"/>
                  </a:lnTo>
                  <a:lnTo>
                    <a:pt x="292" y="0"/>
                  </a:lnTo>
                  <a:lnTo>
                    <a:pt x="196" y="50"/>
                  </a:lnTo>
                  <a:lnTo>
                    <a:pt x="206" y="50"/>
                  </a:lnTo>
                  <a:lnTo>
                    <a:pt x="216" y="52"/>
                  </a:lnTo>
                  <a:lnTo>
                    <a:pt x="228" y="54"/>
                  </a:lnTo>
                  <a:lnTo>
                    <a:pt x="239" y="56"/>
                  </a:lnTo>
                  <a:lnTo>
                    <a:pt x="252" y="60"/>
                  </a:lnTo>
                  <a:lnTo>
                    <a:pt x="262" y="63"/>
                  </a:lnTo>
                  <a:lnTo>
                    <a:pt x="272" y="67"/>
                  </a:lnTo>
                  <a:lnTo>
                    <a:pt x="282" y="72"/>
                  </a:lnTo>
                  <a:lnTo>
                    <a:pt x="289" y="76"/>
                  </a:lnTo>
                  <a:lnTo>
                    <a:pt x="296" y="81"/>
                  </a:lnTo>
                  <a:lnTo>
                    <a:pt x="302" y="87"/>
                  </a:lnTo>
                  <a:lnTo>
                    <a:pt x="307" y="94"/>
                  </a:lnTo>
                  <a:lnTo>
                    <a:pt x="311" y="100"/>
                  </a:lnTo>
                  <a:lnTo>
                    <a:pt x="313" y="106"/>
                  </a:lnTo>
                  <a:lnTo>
                    <a:pt x="313" y="113"/>
                  </a:lnTo>
                  <a:lnTo>
                    <a:pt x="313" y="121"/>
                  </a:lnTo>
                  <a:lnTo>
                    <a:pt x="310" y="127"/>
                  </a:lnTo>
                  <a:lnTo>
                    <a:pt x="307" y="133"/>
                  </a:lnTo>
                  <a:lnTo>
                    <a:pt x="304" y="138"/>
                  </a:lnTo>
                  <a:lnTo>
                    <a:pt x="298" y="144"/>
                  </a:lnTo>
                  <a:lnTo>
                    <a:pt x="290" y="150"/>
                  </a:lnTo>
                  <a:lnTo>
                    <a:pt x="280" y="156"/>
                  </a:lnTo>
                  <a:lnTo>
                    <a:pt x="268" y="162"/>
                  </a:lnTo>
                  <a:lnTo>
                    <a:pt x="256" y="166"/>
                  </a:lnTo>
                  <a:lnTo>
                    <a:pt x="245" y="169"/>
                  </a:lnTo>
                  <a:lnTo>
                    <a:pt x="235" y="172"/>
                  </a:lnTo>
                  <a:lnTo>
                    <a:pt x="225" y="174"/>
                  </a:lnTo>
                  <a:lnTo>
                    <a:pt x="215" y="176"/>
                  </a:lnTo>
                  <a:lnTo>
                    <a:pt x="205" y="177"/>
                  </a:lnTo>
                  <a:lnTo>
                    <a:pt x="192" y="178"/>
                  </a:lnTo>
                  <a:lnTo>
                    <a:pt x="181" y="178"/>
                  </a:lnTo>
                  <a:lnTo>
                    <a:pt x="127" y="178"/>
                  </a:lnTo>
                  <a:lnTo>
                    <a:pt x="116" y="178"/>
                  </a:lnTo>
                  <a:lnTo>
                    <a:pt x="103" y="176"/>
                  </a:lnTo>
                  <a:lnTo>
                    <a:pt x="86" y="174"/>
                  </a:lnTo>
                  <a:lnTo>
                    <a:pt x="69" y="170"/>
                  </a:lnTo>
                  <a:lnTo>
                    <a:pt x="53" y="165"/>
                  </a:lnTo>
                  <a:lnTo>
                    <a:pt x="39" y="159"/>
                  </a:lnTo>
                  <a:lnTo>
                    <a:pt x="28" y="153"/>
                  </a:lnTo>
                  <a:lnTo>
                    <a:pt x="20" y="148"/>
                  </a:lnTo>
                  <a:lnTo>
                    <a:pt x="12" y="141"/>
                  </a:lnTo>
                  <a:lnTo>
                    <a:pt x="6" y="133"/>
                  </a:lnTo>
                  <a:lnTo>
                    <a:pt x="4" y="127"/>
                  </a:lnTo>
                  <a:lnTo>
                    <a:pt x="1" y="122"/>
                  </a:lnTo>
                  <a:lnTo>
                    <a:pt x="0" y="116"/>
                  </a:lnTo>
                  <a:lnTo>
                    <a:pt x="1" y="111"/>
                  </a:lnTo>
                  <a:lnTo>
                    <a:pt x="3" y="102"/>
                  </a:lnTo>
                  <a:lnTo>
                    <a:pt x="7" y="94"/>
                  </a:lnTo>
                  <a:lnTo>
                    <a:pt x="13" y="86"/>
                  </a:lnTo>
                  <a:lnTo>
                    <a:pt x="23" y="78"/>
                  </a:lnTo>
                  <a:lnTo>
                    <a:pt x="33" y="71"/>
                  </a:lnTo>
                  <a:lnTo>
                    <a:pt x="46" y="65"/>
                  </a:lnTo>
                  <a:lnTo>
                    <a:pt x="60" y="60"/>
                  </a:lnTo>
                  <a:lnTo>
                    <a:pt x="78" y="55"/>
                  </a:lnTo>
                  <a:lnTo>
                    <a:pt x="97" y="52"/>
                  </a:lnTo>
                  <a:lnTo>
                    <a:pt x="110" y="50"/>
                  </a:lnTo>
                  <a:lnTo>
                    <a:pt x="38" y="2"/>
                  </a:lnTo>
                </a:path>
              </a:pathLst>
            </a:custGeom>
            <a:solidFill>
              <a:srgbClr val="66FF66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31"/>
            <p:cNvSpPr>
              <a:spLocks/>
            </p:cNvSpPr>
            <p:nvPr/>
          </p:nvSpPr>
          <p:spPr bwMode="auto">
            <a:xfrm>
              <a:off x="3608" y="1944"/>
              <a:ext cx="74" cy="129"/>
            </a:xfrm>
            <a:custGeom>
              <a:avLst/>
              <a:gdLst>
                <a:gd name="T0" fmla="*/ 22 w 80"/>
                <a:gd name="T1" fmla="*/ 22 h 106"/>
                <a:gd name="T2" fmla="*/ 36 w 80"/>
                <a:gd name="T3" fmla="*/ 22 h 106"/>
                <a:gd name="T4" fmla="*/ 36 w 80"/>
                <a:gd name="T5" fmla="*/ 0 h 106"/>
                <a:gd name="T6" fmla="*/ 43 w 80"/>
                <a:gd name="T7" fmla="*/ 0 h 106"/>
                <a:gd name="T8" fmla="*/ 43 w 80"/>
                <a:gd name="T9" fmla="*/ 22 h 106"/>
                <a:gd name="T10" fmla="*/ 58 w 80"/>
                <a:gd name="T11" fmla="*/ 50 h 106"/>
                <a:gd name="T12" fmla="*/ 58 w 80"/>
                <a:gd name="T13" fmla="*/ 83 h 106"/>
                <a:gd name="T14" fmla="*/ 39 w 80"/>
                <a:gd name="T15" fmla="*/ 83 h 106"/>
                <a:gd name="T16" fmla="*/ 39 w 80"/>
                <a:gd name="T17" fmla="*/ 57 h 106"/>
                <a:gd name="T18" fmla="*/ 20 w 80"/>
                <a:gd name="T19" fmla="*/ 57 h 106"/>
                <a:gd name="T20" fmla="*/ 20 w 80"/>
                <a:gd name="T21" fmla="*/ 100 h 106"/>
                <a:gd name="T22" fmla="*/ 43 w 80"/>
                <a:gd name="T23" fmla="*/ 100 h 106"/>
                <a:gd name="T24" fmla="*/ 58 w 80"/>
                <a:gd name="T25" fmla="*/ 124 h 106"/>
                <a:gd name="T26" fmla="*/ 58 w 80"/>
                <a:gd name="T27" fmla="*/ 180 h 106"/>
                <a:gd name="T28" fmla="*/ 43 w 80"/>
                <a:gd name="T29" fmla="*/ 209 h 106"/>
                <a:gd name="T30" fmla="*/ 43 w 80"/>
                <a:gd name="T31" fmla="*/ 231 h 106"/>
                <a:gd name="T32" fmla="*/ 36 w 80"/>
                <a:gd name="T33" fmla="*/ 231 h 106"/>
                <a:gd name="T34" fmla="*/ 36 w 80"/>
                <a:gd name="T35" fmla="*/ 209 h 106"/>
                <a:gd name="T36" fmla="*/ 22 w 80"/>
                <a:gd name="T37" fmla="*/ 209 h 106"/>
                <a:gd name="T38" fmla="*/ 22 w 80"/>
                <a:gd name="T39" fmla="*/ 231 h 106"/>
                <a:gd name="T40" fmla="*/ 16 w 80"/>
                <a:gd name="T41" fmla="*/ 231 h 106"/>
                <a:gd name="T42" fmla="*/ 16 w 80"/>
                <a:gd name="T43" fmla="*/ 209 h 106"/>
                <a:gd name="T44" fmla="*/ 0 w 80"/>
                <a:gd name="T45" fmla="*/ 180 h 106"/>
                <a:gd name="T46" fmla="*/ 0 w 80"/>
                <a:gd name="T47" fmla="*/ 152 h 106"/>
                <a:gd name="T48" fmla="*/ 20 w 80"/>
                <a:gd name="T49" fmla="*/ 152 h 106"/>
                <a:gd name="T50" fmla="*/ 20 w 80"/>
                <a:gd name="T51" fmla="*/ 175 h 106"/>
                <a:gd name="T52" fmla="*/ 39 w 80"/>
                <a:gd name="T53" fmla="*/ 175 h 106"/>
                <a:gd name="T54" fmla="*/ 39 w 80"/>
                <a:gd name="T55" fmla="*/ 134 h 106"/>
                <a:gd name="T56" fmla="*/ 16 w 80"/>
                <a:gd name="T57" fmla="*/ 134 h 106"/>
                <a:gd name="T58" fmla="*/ 0 w 80"/>
                <a:gd name="T59" fmla="*/ 105 h 106"/>
                <a:gd name="T60" fmla="*/ 0 w 80"/>
                <a:gd name="T61" fmla="*/ 50 h 106"/>
                <a:gd name="T62" fmla="*/ 16 w 80"/>
                <a:gd name="T63" fmla="*/ 22 h 106"/>
                <a:gd name="T64" fmla="*/ 16 w 80"/>
                <a:gd name="T65" fmla="*/ 0 h 106"/>
                <a:gd name="T66" fmla="*/ 22 w 80"/>
                <a:gd name="T67" fmla="*/ 0 h 106"/>
                <a:gd name="T68" fmla="*/ 22 w 80"/>
                <a:gd name="T69" fmla="*/ 22 h 1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0"/>
                <a:gd name="T106" fmla="*/ 0 h 106"/>
                <a:gd name="T107" fmla="*/ 80 w 80"/>
                <a:gd name="T108" fmla="*/ 106 h 1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0" h="106">
                  <a:moveTo>
                    <a:pt x="30" y="10"/>
                  </a:moveTo>
                  <a:lnTo>
                    <a:pt x="49" y="10"/>
                  </a:lnTo>
                  <a:lnTo>
                    <a:pt x="49" y="0"/>
                  </a:lnTo>
                  <a:lnTo>
                    <a:pt x="58" y="0"/>
                  </a:lnTo>
                  <a:lnTo>
                    <a:pt x="58" y="10"/>
                  </a:lnTo>
                  <a:lnTo>
                    <a:pt x="79" y="23"/>
                  </a:lnTo>
                  <a:lnTo>
                    <a:pt x="79" y="38"/>
                  </a:lnTo>
                  <a:lnTo>
                    <a:pt x="53" y="38"/>
                  </a:lnTo>
                  <a:lnTo>
                    <a:pt x="53" y="26"/>
                  </a:lnTo>
                  <a:lnTo>
                    <a:pt x="28" y="26"/>
                  </a:lnTo>
                  <a:lnTo>
                    <a:pt x="28" y="45"/>
                  </a:lnTo>
                  <a:lnTo>
                    <a:pt x="60" y="45"/>
                  </a:lnTo>
                  <a:lnTo>
                    <a:pt x="79" y="57"/>
                  </a:lnTo>
                  <a:lnTo>
                    <a:pt x="79" y="82"/>
                  </a:lnTo>
                  <a:lnTo>
                    <a:pt x="58" y="95"/>
                  </a:lnTo>
                  <a:lnTo>
                    <a:pt x="58" y="105"/>
                  </a:lnTo>
                  <a:lnTo>
                    <a:pt x="49" y="105"/>
                  </a:lnTo>
                  <a:lnTo>
                    <a:pt x="49" y="95"/>
                  </a:lnTo>
                  <a:lnTo>
                    <a:pt x="30" y="95"/>
                  </a:lnTo>
                  <a:lnTo>
                    <a:pt x="30" y="105"/>
                  </a:lnTo>
                  <a:lnTo>
                    <a:pt x="21" y="105"/>
                  </a:lnTo>
                  <a:lnTo>
                    <a:pt x="21" y="95"/>
                  </a:lnTo>
                  <a:lnTo>
                    <a:pt x="0" y="82"/>
                  </a:lnTo>
                  <a:lnTo>
                    <a:pt x="0" y="70"/>
                  </a:lnTo>
                  <a:lnTo>
                    <a:pt x="28" y="70"/>
                  </a:lnTo>
                  <a:lnTo>
                    <a:pt x="28" y="80"/>
                  </a:lnTo>
                  <a:lnTo>
                    <a:pt x="53" y="80"/>
                  </a:lnTo>
                  <a:lnTo>
                    <a:pt x="53" y="61"/>
                  </a:lnTo>
                  <a:lnTo>
                    <a:pt x="21" y="61"/>
                  </a:lnTo>
                  <a:lnTo>
                    <a:pt x="0" y="48"/>
                  </a:lnTo>
                  <a:lnTo>
                    <a:pt x="0" y="23"/>
                  </a:lnTo>
                  <a:lnTo>
                    <a:pt x="21" y="10"/>
                  </a:lnTo>
                  <a:lnTo>
                    <a:pt x="21" y="0"/>
                  </a:lnTo>
                  <a:lnTo>
                    <a:pt x="30" y="0"/>
                  </a:lnTo>
                  <a:lnTo>
                    <a:pt x="30" y="10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32"/>
            <p:cNvSpPr>
              <a:spLocks/>
            </p:cNvSpPr>
            <p:nvPr/>
          </p:nvSpPr>
          <p:spPr bwMode="auto">
            <a:xfrm>
              <a:off x="4419" y="1835"/>
              <a:ext cx="284" cy="234"/>
            </a:xfrm>
            <a:custGeom>
              <a:avLst/>
              <a:gdLst>
                <a:gd name="T0" fmla="*/ 78 w 309"/>
                <a:gd name="T1" fmla="*/ 0 h 192"/>
                <a:gd name="T2" fmla="*/ 220 w 309"/>
                <a:gd name="T3" fmla="*/ 124 h 192"/>
                <a:gd name="T4" fmla="*/ 142 w 309"/>
                <a:gd name="T5" fmla="*/ 422 h 192"/>
                <a:gd name="T6" fmla="*/ 0 w 309"/>
                <a:gd name="T7" fmla="*/ 280 h 192"/>
                <a:gd name="T8" fmla="*/ 78 w 309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"/>
                <a:gd name="T16" fmla="*/ 0 h 192"/>
                <a:gd name="T17" fmla="*/ 309 w 309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" h="192">
                  <a:moveTo>
                    <a:pt x="110" y="0"/>
                  </a:moveTo>
                  <a:lnTo>
                    <a:pt x="308" y="57"/>
                  </a:lnTo>
                  <a:lnTo>
                    <a:pt x="199" y="191"/>
                  </a:lnTo>
                  <a:lnTo>
                    <a:pt x="0" y="127"/>
                  </a:lnTo>
                  <a:lnTo>
                    <a:pt x="110" y="0"/>
                  </a:lnTo>
                </a:path>
              </a:pathLst>
            </a:custGeom>
            <a:solidFill>
              <a:srgbClr val="DDDDDD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32" name="Group 33"/>
            <p:cNvGrpSpPr>
              <a:grpSpLocks/>
            </p:cNvGrpSpPr>
            <p:nvPr/>
          </p:nvGrpSpPr>
          <p:grpSpPr bwMode="auto">
            <a:xfrm>
              <a:off x="4419" y="1914"/>
              <a:ext cx="284" cy="155"/>
              <a:chOff x="1360" y="1459"/>
              <a:chExt cx="309" cy="127"/>
            </a:xfrm>
          </p:grpSpPr>
          <p:sp>
            <p:nvSpPr>
              <p:cNvPr id="5139" name="Freeform 34"/>
              <p:cNvSpPr>
                <a:spLocks/>
              </p:cNvSpPr>
              <p:nvPr/>
            </p:nvSpPr>
            <p:spPr bwMode="auto">
              <a:xfrm>
                <a:off x="1360" y="1459"/>
                <a:ext cx="309" cy="127"/>
              </a:xfrm>
              <a:custGeom>
                <a:avLst/>
                <a:gdLst>
                  <a:gd name="T0" fmla="*/ 308 w 309"/>
                  <a:gd name="T1" fmla="*/ 0 h 127"/>
                  <a:gd name="T2" fmla="*/ 199 w 309"/>
                  <a:gd name="T3" fmla="*/ 126 h 127"/>
                  <a:gd name="T4" fmla="*/ 0 w 309"/>
                  <a:gd name="T5" fmla="*/ 66 h 127"/>
                  <a:gd name="T6" fmla="*/ 199 w 309"/>
                  <a:gd name="T7" fmla="*/ 126 h 127"/>
                  <a:gd name="T8" fmla="*/ 308 w 309"/>
                  <a:gd name="T9" fmla="*/ 0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9"/>
                  <a:gd name="T16" fmla="*/ 0 h 127"/>
                  <a:gd name="T17" fmla="*/ 309 w 309"/>
                  <a:gd name="T18" fmla="*/ 127 h 1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9" h="127">
                    <a:moveTo>
                      <a:pt x="308" y="0"/>
                    </a:moveTo>
                    <a:lnTo>
                      <a:pt x="199" y="126"/>
                    </a:lnTo>
                    <a:lnTo>
                      <a:pt x="0" y="66"/>
                    </a:lnTo>
                    <a:lnTo>
                      <a:pt x="199" y="126"/>
                    </a:lnTo>
                    <a:lnTo>
                      <a:pt x="308" y="0"/>
                    </a:lnTo>
                  </a:path>
                </a:pathLst>
              </a:custGeom>
              <a:solidFill>
                <a:srgbClr val="DDDDDD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Freeform 35"/>
              <p:cNvSpPr>
                <a:spLocks/>
              </p:cNvSpPr>
              <p:nvPr/>
            </p:nvSpPr>
            <p:spPr bwMode="auto">
              <a:xfrm>
                <a:off x="1360" y="1459"/>
                <a:ext cx="309" cy="127"/>
              </a:xfrm>
              <a:custGeom>
                <a:avLst/>
                <a:gdLst>
                  <a:gd name="T0" fmla="*/ 308 w 309"/>
                  <a:gd name="T1" fmla="*/ 0 h 127"/>
                  <a:gd name="T2" fmla="*/ 199 w 309"/>
                  <a:gd name="T3" fmla="*/ 126 h 127"/>
                  <a:gd name="T4" fmla="*/ 0 w 309"/>
                  <a:gd name="T5" fmla="*/ 66 h 127"/>
                  <a:gd name="T6" fmla="*/ 199 w 309"/>
                  <a:gd name="T7" fmla="*/ 126 h 1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9"/>
                  <a:gd name="T13" fmla="*/ 0 h 127"/>
                  <a:gd name="T14" fmla="*/ 309 w 309"/>
                  <a:gd name="T15" fmla="*/ 127 h 1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9" h="127">
                    <a:moveTo>
                      <a:pt x="308" y="0"/>
                    </a:moveTo>
                    <a:lnTo>
                      <a:pt x="199" y="126"/>
                    </a:lnTo>
                    <a:lnTo>
                      <a:pt x="0" y="66"/>
                    </a:lnTo>
                    <a:lnTo>
                      <a:pt x="199" y="126"/>
                    </a:lnTo>
                  </a:path>
                </a:pathLst>
              </a:custGeom>
              <a:solidFill>
                <a:srgbClr val="DDDDDD"/>
              </a:solidFill>
              <a:ln w="12700" cap="rnd">
                <a:solidFill>
                  <a:srgbClr val="020725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3" name="Freeform 36"/>
            <p:cNvSpPr>
              <a:spLocks/>
            </p:cNvSpPr>
            <p:nvPr/>
          </p:nvSpPr>
          <p:spPr bwMode="auto">
            <a:xfrm>
              <a:off x="4472" y="1885"/>
              <a:ext cx="181" cy="132"/>
            </a:xfrm>
            <a:custGeom>
              <a:avLst/>
              <a:gdLst>
                <a:gd name="T0" fmla="*/ 39 w 196"/>
                <a:gd name="T1" fmla="*/ 0 h 108"/>
                <a:gd name="T2" fmla="*/ 141 w 196"/>
                <a:gd name="T3" fmla="*/ 93 h 108"/>
                <a:gd name="T4" fmla="*/ 103 w 196"/>
                <a:gd name="T5" fmla="*/ 240 h 108"/>
                <a:gd name="T6" fmla="*/ 0 w 196"/>
                <a:gd name="T7" fmla="*/ 133 h 108"/>
                <a:gd name="T8" fmla="*/ 39 w 196"/>
                <a:gd name="T9" fmla="*/ 0 h 1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6"/>
                <a:gd name="T16" fmla="*/ 0 h 108"/>
                <a:gd name="T17" fmla="*/ 196 w 196"/>
                <a:gd name="T18" fmla="*/ 108 h 1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6" h="108">
                  <a:moveTo>
                    <a:pt x="54" y="0"/>
                  </a:moveTo>
                  <a:lnTo>
                    <a:pt x="195" y="42"/>
                  </a:lnTo>
                  <a:lnTo>
                    <a:pt x="141" y="107"/>
                  </a:lnTo>
                  <a:lnTo>
                    <a:pt x="0" y="60"/>
                  </a:lnTo>
                  <a:lnTo>
                    <a:pt x="54" y="0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37"/>
            <p:cNvSpPr>
              <a:spLocks/>
            </p:cNvSpPr>
            <p:nvPr/>
          </p:nvSpPr>
          <p:spPr bwMode="auto">
            <a:xfrm>
              <a:off x="4590" y="2016"/>
              <a:ext cx="246" cy="211"/>
            </a:xfrm>
            <a:custGeom>
              <a:avLst/>
              <a:gdLst>
                <a:gd name="T0" fmla="*/ 0 w 267"/>
                <a:gd name="T1" fmla="*/ 61 h 173"/>
                <a:gd name="T2" fmla="*/ 158 w 267"/>
                <a:gd name="T3" fmla="*/ 0 h 173"/>
                <a:gd name="T4" fmla="*/ 192 w 267"/>
                <a:gd name="T5" fmla="*/ 294 h 173"/>
                <a:gd name="T6" fmla="*/ 30 w 267"/>
                <a:gd name="T7" fmla="*/ 381 h 173"/>
                <a:gd name="T8" fmla="*/ 0 w 267"/>
                <a:gd name="T9" fmla="*/ 61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173"/>
                <a:gd name="T17" fmla="*/ 267 w 267"/>
                <a:gd name="T18" fmla="*/ 173 h 1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173">
                  <a:moveTo>
                    <a:pt x="0" y="28"/>
                  </a:moveTo>
                  <a:lnTo>
                    <a:pt x="220" y="0"/>
                  </a:lnTo>
                  <a:lnTo>
                    <a:pt x="266" y="133"/>
                  </a:lnTo>
                  <a:lnTo>
                    <a:pt x="42" y="172"/>
                  </a:lnTo>
                  <a:lnTo>
                    <a:pt x="0" y="28"/>
                  </a:lnTo>
                </a:path>
              </a:pathLst>
            </a:custGeom>
            <a:solidFill>
              <a:srgbClr val="DDDDDD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38"/>
            <p:cNvSpPr>
              <a:spLocks/>
            </p:cNvSpPr>
            <p:nvPr/>
          </p:nvSpPr>
          <p:spPr bwMode="auto">
            <a:xfrm>
              <a:off x="4590" y="2050"/>
              <a:ext cx="247" cy="190"/>
            </a:xfrm>
            <a:custGeom>
              <a:avLst/>
              <a:gdLst>
                <a:gd name="T0" fmla="*/ 0 w 268"/>
                <a:gd name="T1" fmla="*/ 0 h 156"/>
                <a:gd name="T2" fmla="*/ 30 w 268"/>
                <a:gd name="T3" fmla="*/ 341 h 156"/>
                <a:gd name="T4" fmla="*/ 193 w 268"/>
                <a:gd name="T5" fmla="*/ 246 h 156"/>
                <a:gd name="T6" fmla="*/ 30 w 268"/>
                <a:gd name="T7" fmla="*/ 341 h 156"/>
                <a:gd name="T8" fmla="*/ 0 w 268"/>
                <a:gd name="T9" fmla="*/ 0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8"/>
                <a:gd name="T16" fmla="*/ 0 h 156"/>
                <a:gd name="T17" fmla="*/ 268 w 268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8" h="156">
                  <a:moveTo>
                    <a:pt x="0" y="0"/>
                  </a:moveTo>
                  <a:lnTo>
                    <a:pt x="42" y="155"/>
                  </a:lnTo>
                  <a:lnTo>
                    <a:pt x="267" y="112"/>
                  </a:lnTo>
                  <a:lnTo>
                    <a:pt x="42" y="155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12700" cap="rnd">
              <a:solidFill>
                <a:srgbClr val="02072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39"/>
            <p:cNvSpPr>
              <a:spLocks/>
            </p:cNvSpPr>
            <p:nvPr/>
          </p:nvSpPr>
          <p:spPr bwMode="auto">
            <a:xfrm>
              <a:off x="4647" y="2064"/>
              <a:ext cx="149" cy="121"/>
            </a:xfrm>
            <a:custGeom>
              <a:avLst/>
              <a:gdLst>
                <a:gd name="T0" fmla="*/ 102 w 160"/>
                <a:gd name="T1" fmla="*/ 0 h 100"/>
                <a:gd name="T2" fmla="*/ 0 w 160"/>
                <a:gd name="T3" fmla="*/ 48 h 100"/>
                <a:gd name="T4" fmla="*/ 16 w 160"/>
                <a:gd name="T5" fmla="*/ 212 h 100"/>
                <a:gd name="T6" fmla="*/ 120 w 160"/>
                <a:gd name="T7" fmla="*/ 142 h 100"/>
                <a:gd name="T8" fmla="*/ 102 w 160"/>
                <a:gd name="T9" fmla="*/ 0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0"/>
                <a:gd name="T16" fmla="*/ 0 h 100"/>
                <a:gd name="T17" fmla="*/ 160 w 160"/>
                <a:gd name="T18" fmla="*/ 100 h 1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0" h="100">
                  <a:moveTo>
                    <a:pt x="136" y="0"/>
                  </a:moveTo>
                  <a:lnTo>
                    <a:pt x="0" y="22"/>
                  </a:lnTo>
                  <a:lnTo>
                    <a:pt x="20" y="99"/>
                  </a:lnTo>
                  <a:lnTo>
                    <a:pt x="159" y="66"/>
                  </a:lnTo>
                  <a:lnTo>
                    <a:pt x="136" y="0"/>
                  </a:lnTo>
                </a:path>
              </a:pathLst>
            </a:custGeom>
            <a:solidFill>
              <a:srgbClr val="FFCC66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40"/>
            <p:cNvSpPr>
              <a:spLocks/>
            </p:cNvSpPr>
            <p:nvPr/>
          </p:nvSpPr>
          <p:spPr bwMode="auto">
            <a:xfrm>
              <a:off x="4643" y="2064"/>
              <a:ext cx="153" cy="94"/>
            </a:xfrm>
            <a:custGeom>
              <a:avLst/>
              <a:gdLst>
                <a:gd name="T0" fmla="*/ 104 w 165"/>
                <a:gd name="T1" fmla="*/ 0 h 77"/>
                <a:gd name="T2" fmla="*/ 0 w 165"/>
                <a:gd name="T3" fmla="*/ 52 h 77"/>
                <a:gd name="T4" fmla="*/ 104 w 165"/>
                <a:gd name="T5" fmla="*/ 0 h 77"/>
                <a:gd name="T6" fmla="*/ 121 w 165"/>
                <a:gd name="T7" fmla="*/ 170 h 77"/>
                <a:gd name="T8" fmla="*/ 104 w 165"/>
                <a:gd name="T9" fmla="*/ 0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"/>
                <a:gd name="T16" fmla="*/ 0 h 77"/>
                <a:gd name="T17" fmla="*/ 165 w 165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" h="77">
                  <a:moveTo>
                    <a:pt x="141" y="0"/>
                  </a:moveTo>
                  <a:lnTo>
                    <a:pt x="0" y="24"/>
                  </a:lnTo>
                  <a:lnTo>
                    <a:pt x="141" y="0"/>
                  </a:lnTo>
                  <a:lnTo>
                    <a:pt x="164" y="76"/>
                  </a:lnTo>
                  <a:lnTo>
                    <a:pt x="141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5138" name="Picture 41"/>
            <p:cNvPicPr>
              <a:picLocks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091" y="1620"/>
              <a:ext cx="261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More than One Question?</a:t>
            </a:r>
          </a:p>
        </p:txBody>
      </p:sp>
      <p:sp>
        <p:nvSpPr>
          <p:cNvPr id="138243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You can subdivide this type of essay and answer individual questions.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Ex. Motivations separate paragraph than Research Experience…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Overall…Statements</a:t>
            </a:r>
          </a:p>
        </p:txBody>
      </p:sp>
      <p:sp>
        <p:nvSpPr>
          <p:cNvPr id="140291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It may take you a good while to complete, but a good statement can be considered artwork.  Make sure to take the time to refine, so that you represent yourself well!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Don’t get so bogged down that you don’t finish it!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Calibri" pitchFamily="34" charset="0"/>
              </a:rPr>
              <a:t>Application Package</a:t>
            </a:r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Application Package – 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Influences Interview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for GS and Admission for Summer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Grades/Transcript (sent by registrar)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GRE Scores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Faculty Recs** (Very Important).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PERSONAL STATEMENT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Faculty there you may want to work with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Successful Interview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Why do you want to go?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Show that you understood your research!</a:t>
            </a:r>
          </a:p>
          <a:p>
            <a:pPr lvl="1" eaLnBrk="1" hangingPunct="1">
              <a:defRPr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Applying to Graduate School: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538163" y="1751013"/>
            <a:ext cx="8067675" cy="47259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Research the schools’ characteristics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Check out potential mentors/res. interests.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Examine Online application/catalog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Pay very close attention to deadlines!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Calibri" pitchFamily="34" charset="0"/>
              </a:rPr>
              <a:t>Turn in early as possible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Request Faculty Recommendations early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Begin working on Essays (look at directions!)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Submit everything far before deadlines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What Grad Schools Want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01625" y="1143000"/>
            <a:ext cx="8689975" cy="54102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People with potential to enter and complete programs</a:t>
            </a:r>
          </a:p>
          <a:p>
            <a:pPr>
              <a:defRPr/>
            </a:pPr>
            <a:r>
              <a:rPr lang="en-US" dirty="0">
                <a:latin typeface="Calibri" pitchFamily="34" charset="0"/>
              </a:rPr>
              <a:t>Ultimately will be a good investment of time/money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Which part of application conveys each of the following?</a:t>
            </a:r>
            <a:endParaRPr lang="en-US" sz="24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lvl="1"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Has background motivators/drive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Can complete schoolwork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Has compatible research interests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Has compatible personality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Can think critically/analytically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Devoted to/love of research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Will contribute to their research effort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Will be able to eventually run a lab/programs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Will add prestige to their school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Will promote diversity at school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Personal Statement Basics I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685800" y="1524000"/>
            <a:ext cx="80772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Represent you!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Are part of your “Package”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Questions may vary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Can fill in info Schools want…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latin typeface="Calibri" pitchFamily="34" charset="0"/>
              </a:rPr>
              <a:t>Personal motivations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latin typeface="Calibri" pitchFamily="34" charset="0"/>
              </a:rPr>
              <a:t>Research experience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latin typeface="Calibri" pitchFamily="34" charset="0"/>
              </a:rPr>
              <a:t>Fit at their school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latin typeface="Calibri" pitchFamily="34" charset="0"/>
              </a:rPr>
              <a:t>Diversity issues</a:t>
            </a:r>
            <a:endParaRPr lang="en-US" sz="24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Statement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Can be subdivided or one large statement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latin typeface="Calibri" pitchFamily="34" charset="0"/>
              </a:rPr>
              <a:t>Very commonly are asked for as a: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Personal statement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Statement of Research Experience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Statement of Research Interests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Statement of purpose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Personal essay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Statement of background and goals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Expression of your qualities as an applicant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Focus Very Strongly on Questions Asked!!!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latin typeface="Calibri" pitchFamily="34" charset="0"/>
              </a:rPr>
              <a:t>L</a:t>
            </a:r>
            <a:r>
              <a:rPr lang="en-US" sz="2800" dirty="0" smtClean="0">
                <a:latin typeface="Calibri" pitchFamily="34" charset="0"/>
              </a:rPr>
              <a:t>ook at program goals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IMPORTANT!!!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 them what they ask for.  </a:t>
            </a:r>
          </a:p>
          <a:p>
            <a:r>
              <a:rPr lang="en-US" dirty="0" smtClean="0"/>
              <a:t>Look at their requested information and feed it back to them with answers.</a:t>
            </a:r>
          </a:p>
          <a:p>
            <a:r>
              <a:rPr lang="en-US" dirty="0" smtClean="0"/>
              <a:t>You can even build questions into part of your reply paragraph/sentences</a:t>
            </a:r>
          </a:p>
          <a:p>
            <a:pPr lvl="1"/>
            <a:r>
              <a:rPr lang="en-US" dirty="0" smtClean="0"/>
              <a:t>You can even underline the incorporated parts!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2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Possible Outline in absence of subdividing</a:t>
            </a:r>
          </a:p>
        </p:txBody>
      </p:sp>
      <p:sp>
        <p:nvSpPr>
          <p:cNvPr id="12595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General Personal Statement (can be subdivided)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Usually lasts 2 pages (then can tailor) – Single Spaced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NOT</a:t>
            </a:r>
            <a:r>
              <a:rPr lang="en-US" sz="2000" baseline="0" dirty="0" smtClean="0">
                <a:latin typeface="Calibri" pitchFamily="34" charset="0"/>
              </a:rPr>
              <a:t> AN AUTOBIOGRAPHY!!!</a:t>
            </a:r>
            <a:endParaRPr lang="en-US" sz="2000" dirty="0" smtClean="0"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Personal attributes/schooling/motivations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dirty="0" smtClean="0">
                <a:latin typeface="Calibri" pitchFamily="34" charset="0"/>
              </a:rPr>
              <a:t>Usually 1 to 2 paragraphs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dirty="0" smtClean="0">
                <a:latin typeface="Calibri" pitchFamily="34" charset="0"/>
              </a:rPr>
              <a:t>Put motivations for Grad School (personal stuff)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dirty="0" smtClean="0">
                <a:latin typeface="Calibri" pitchFamily="34" charset="0"/>
              </a:rPr>
              <a:t>Attributes (with anecdotes) Strengths (could use StrengthsQuest)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Research experiences (Majority)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dirty="0" smtClean="0">
                <a:latin typeface="Calibri" pitchFamily="34" charset="0"/>
              </a:rPr>
              <a:t>Up to a page – at least 1 long paragraph.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dirty="0" smtClean="0">
                <a:latin typeface="Calibri" pitchFamily="34" charset="0"/>
              </a:rPr>
              <a:t>NOT TECHNIQUES ONLY!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Like an abstract, but slightly less formal</a:t>
            </a:r>
            <a:endParaRPr lang="en-US" dirty="0" smtClean="0">
              <a:latin typeface="Times New Roman"/>
              <a:ea typeface="Calibri"/>
            </a:endParaRPr>
          </a:p>
          <a:p>
            <a:pPr marL="1325880" lvl="2" indent="-228600">
              <a:spcBef>
                <a:spcPts val="0"/>
              </a:spcBef>
              <a:tabLst>
                <a:tab pos="1828800" algn="l"/>
              </a:tabLst>
            </a:pPr>
            <a:r>
              <a:rPr lang="en-US" sz="1500" dirty="0" smtClean="0">
                <a:latin typeface="Calibri"/>
                <a:ea typeface="Calibri"/>
                <a:cs typeface="Times New Roman"/>
              </a:rPr>
              <a:t>Intro, Role in larger project</a:t>
            </a:r>
            <a:endParaRPr lang="en-US" sz="1500" dirty="0" smtClean="0">
              <a:latin typeface="Times New Roman"/>
              <a:ea typeface="Calibri"/>
            </a:endParaRPr>
          </a:p>
          <a:p>
            <a:pPr marL="1325880" lvl="2" indent="-228600">
              <a:spcBef>
                <a:spcPts val="0"/>
              </a:spcBef>
              <a:tabLst>
                <a:tab pos="1828800" algn="l"/>
              </a:tabLst>
            </a:pPr>
            <a:r>
              <a:rPr lang="en-US" sz="1500" dirty="0" smtClean="0">
                <a:latin typeface="Calibri"/>
                <a:ea typeface="Calibri"/>
                <a:cs typeface="Times New Roman"/>
              </a:rPr>
              <a:t> hypothesis/purpose, methods, results, discussion</a:t>
            </a:r>
            <a:endParaRPr lang="en-US" sz="1500" dirty="0" smtClean="0">
              <a:latin typeface="Times New Roman"/>
              <a:ea typeface="Calibri"/>
            </a:endParaRPr>
          </a:p>
          <a:p>
            <a:pPr marL="1325880" lvl="2" indent="-228600">
              <a:spcBef>
                <a:spcPts val="0"/>
              </a:spcBef>
              <a:tabLst>
                <a:tab pos="1828800" algn="l"/>
              </a:tabLst>
            </a:pPr>
            <a:r>
              <a:rPr lang="en-US" sz="1500" dirty="0" smtClean="0">
                <a:latin typeface="Calibri"/>
                <a:ea typeface="Calibri"/>
                <a:cs typeface="Times New Roman"/>
              </a:rPr>
              <a:t>Implications of findings </a:t>
            </a:r>
            <a:endParaRPr lang="en-US" sz="1500" dirty="0" smtClean="0">
              <a:latin typeface="Times New Roman"/>
              <a:ea typeface="Calibri"/>
            </a:endParaRPr>
          </a:p>
          <a:p>
            <a:pPr marL="1325880" lvl="2" indent="-228600">
              <a:spcBef>
                <a:spcPts val="0"/>
              </a:spcBef>
              <a:tabLst>
                <a:tab pos="1828800" algn="l"/>
              </a:tabLst>
            </a:pPr>
            <a:r>
              <a:rPr lang="en-US" sz="1500" dirty="0" smtClean="0">
                <a:latin typeface="Calibri"/>
                <a:ea typeface="Calibri"/>
                <a:cs typeface="Times New Roman"/>
              </a:rPr>
              <a:t>Was there a presentation, paper related to each?  Awards?</a:t>
            </a:r>
            <a:endParaRPr lang="en-US" sz="1500" dirty="0" smtClean="0">
              <a:latin typeface="Times New Roman"/>
              <a:ea typeface="Calibri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Why their school?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400" dirty="0" smtClean="0">
                <a:latin typeface="Calibri" pitchFamily="34" charset="0"/>
              </a:rPr>
              <a:t>School</a:t>
            </a:r>
            <a:r>
              <a:rPr lang="en-US" sz="1400" baseline="0" dirty="0" smtClean="0">
                <a:latin typeface="Calibri" pitchFamily="34" charset="0"/>
              </a:rPr>
              <a:t> attributes that impress you</a:t>
            </a:r>
            <a:endParaRPr lang="en-US" sz="1400" dirty="0" smtClean="0">
              <a:latin typeface="Calibri" pitchFamily="34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400" dirty="0" smtClean="0">
                <a:latin typeface="Calibri" pitchFamily="34" charset="0"/>
              </a:rPr>
              <a:t>Program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400" dirty="0" smtClean="0">
                <a:latin typeface="Calibri" pitchFamily="34" charset="0"/>
              </a:rPr>
              <a:t>Resources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400" dirty="0" smtClean="0">
                <a:latin typeface="Calibri" pitchFamily="34" charset="0"/>
              </a:rPr>
              <a:t>Three faculty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700" dirty="0" smtClean="0">
                <a:latin typeface="Calibri" pitchFamily="34" charset="0"/>
              </a:rPr>
              <a:t>Address Issues,</a:t>
            </a:r>
            <a:r>
              <a:rPr lang="en-US" sz="1700" baseline="0" dirty="0" smtClean="0">
                <a:latin typeface="Calibri" pitchFamily="34" charset="0"/>
              </a:rPr>
              <a:t> Diversity, </a:t>
            </a:r>
            <a:r>
              <a:rPr lang="en-US" sz="1700" dirty="0" smtClean="0">
                <a:latin typeface="Calibri" pitchFamily="34" charset="0"/>
              </a:rPr>
              <a:t>or hardships 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400" dirty="0" smtClean="0">
                <a:latin typeface="Calibri" pitchFamily="34" charset="0"/>
              </a:rPr>
              <a:t>(grade in course?)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400" dirty="0" smtClean="0">
                <a:latin typeface="Calibri" pitchFamily="34" charset="0"/>
              </a:rPr>
              <a:t>Overcame stuff and has made you even more determined.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Aspirations/Closing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dirty="0" smtClean="0">
                <a:latin typeface="Calibri" pitchFamily="34" charset="0"/>
              </a:rPr>
              <a:t>1 paragraph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dirty="0" smtClean="0">
                <a:latin typeface="Calibri" pitchFamily="34" charset="0"/>
              </a:rPr>
              <a:t>Long term goals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dirty="0" smtClean="0">
                <a:latin typeface="Calibri" pitchFamily="34" charset="0"/>
              </a:rPr>
              <a:t>Thank you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3233</TotalTime>
  <Words>1026</Words>
  <Application>Microsoft Office PowerPoint</Application>
  <PresentationFormat>On-screen Show (4:3)</PresentationFormat>
  <Paragraphs>201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Century Schoolbook</vt:lpstr>
      <vt:lpstr>Tahoma</vt:lpstr>
      <vt:lpstr>Times New Roman</vt:lpstr>
      <vt:lpstr>Wingdings</vt:lpstr>
      <vt:lpstr>Wingdings 2</vt:lpstr>
      <vt:lpstr>Oriel</vt:lpstr>
      <vt:lpstr>Research Career Development  Applying for Summer and Doctoral Programs – The Personal Statement</vt:lpstr>
      <vt:lpstr> </vt:lpstr>
      <vt:lpstr>Application Package</vt:lpstr>
      <vt:lpstr>Applying to Graduate School:</vt:lpstr>
      <vt:lpstr>What Grad Schools Want</vt:lpstr>
      <vt:lpstr>Personal Statement Basics I</vt:lpstr>
      <vt:lpstr>Personal Statement Basics</vt:lpstr>
      <vt:lpstr>MOST IMPORTANT!!!</vt:lpstr>
      <vt:lpstr>Possible Outline in absence of subdividing</vt:lpstr>
      <vt:lpstr>Not an Autobiography Expanded</vt:lpstr>
      <vt:lpstr>Writing Tips…</vt:lpstr>
      <vt:lpstr>Personal Statements Indirectly Convey…</vt:lpstr>
      <vt:lpstr>How Long Should a Statement be?</vt:lpstr>
      <vt:lpstr>How to Start?</vt:lpstr>
      <vt:lpstr>At the End…</vt:lpstr>
      <vt:lpstr>What Not to Mention:</vt:lpstr>
      <vt:lpstr>Refining…</vt:lpstr>
      <vt:lpstr>Word Choice</vt:lpstr>
      <vt:lpstr>Write tight sentences</vt:lpstr>
      <vt:lpstr>More than One Question?</vt:lpstr>
      <vt:lpstr>Overall…Statements</vt:lpstr>
    </vt:vector>
  </TitlesOfParts>
  <Company>UTSA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Career Developments</dc:title>
  <dc:creator>ATSIN</dc:creator>
  <cp:lastModifiedBy>Patricia Ramirez</cp:lastModifiedBy>
  <cp:revision>524</cp:revision>
  <cp:lastPrinted>1601-01-01T00:00:00Z</cp:lastPrinted>
  <dcterms:created xsi:type="dcterms:W3CDTF">2003-01-27T18:17:53Z</dcterms:created>
  <dcterms:modified xsi:type="dcterms:W3CDTF">2016-04-18T21:50:40Z</dcterms:modified>
</cp:coreProperties>
</file>