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0"/>
  </p:notesMasterIdLst>
  <p:sldIdLst>
    <p:sldId id="356" r:id="rId2"/>
    <p:sldId id="357" r:id="rId3"/>
    <p:sldId id="358" r:id="rId4"/>
    <p:sldId id="260" r:id="rId5"/>
    <p:sldId id="261" r:id="rId6"/>
    <p:sldId id="262" r:id="rId7"/>
    <p:sldId id="323" r:id="rId8"/>
    <p:sldId id="312" r:id="rId9"/>
    <p:sldId id="324" r:id="rId10"/>
    <p:sldId id="317" r:id="rId11"/>
    <p:sldId id="316" r:id="rId12"/>
    <p:sldId id="318" r:id="rId13"/>
    <p:sldId id="294" r:id="rId14"/>
    <p:sldId id="325" r:id="rId15"/>
    <p:sldId id="326" r:id="rId16"/>
    <p:sldId id="292" r:id="rId17"/>
    <p:sldId id="295" r:id="rId18"/>
    <p:sldId id="329" r:id="rId19"/>
    <p:sldId id="327" r:id="rId20"/>
    <p:sldId id="321" r:id="rId21"/>
    <p:sldId id="297" r:id="rId22"/>
    <p:sldId id="330" r:id="rId23"/>
    <p:sldId id="331" r:id="rId24"/>
    <p:sldId id="332" r:id="rId25"/>
    <p:sldId id="333" r:id="rId26"/>
    <p:sldId id="334" r:id="rId27"/>
    <p:sldId id="337" r:id="rId28"/>
    <p:sldId id="267" r:id="rId29"/>
    <p:sldId id="308" r:id="rId30"/>
    <p:sldId id="339" r:id="rId31"/>
    <p:sldId id="338" r:id="rId32"/>
    <p:sldId id="313" r:id="rId33"/>
    <p:sldId id="350" r:id="rId34"/>
    <p:sldId id="342" r:id="rId35"/>
    <p:sldId id="354" r:id="rId36"/>
    <p:sldId id="355" r:id="rId37"/>
    <p:sldId id="345" r:id="rId38"/>
    <p:sldId id="344" r:id="rId39"/>
    <p:sldId id="278" r:id="rId40"/>
    <p:sldId id="279" r:id="rId41"/>
    <p:sldId id="348" r:id="rId42"/>
    <p:sldId id="341" r:id="rId43"/>
    <p:sldId id="346" r:id="rId44"/>
    <p:sldId id="347" r:id="rId45"/>
    <p:sldId id="271" r:id="rId46"/>
    <p:sldId id="275" r:id="rId47"/>
    <p:sldId id="353" r:id="rId48"/>
    <p:sldId id="349" r:id="rId49"/>
    <p:sldId id="352" r:id="rId50"/>
    <p:sldId id="303" r:id="rId51"/>
    <p:sldId id="293" r:id="rId52"/>
    <p:sldId id="302" r:id="rId53"/>
    <p:sldId id="305" r:id="rId54"/>
    <p:sldId id="306" r:id="rId55"/>
    <p:sldId id="299" r:id="rId56"/>
    <p:sldId id="300" r:id="rId57"/>
    <p:sldId id="301" r:id="rId58"/>
    <p:sldId id="307"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F18"/>
    <a:srgbClr val="FF3300"/>
    <a:srgbClr val="F3110B"/>
    <a:srgbClr val="187C1F"/>
    <a:srgbClr val="634387"/>
    <a:srgbClr val="B29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40" autoAdjust="0"/>
    <p:restoredTop sz="94595" autoAdjust="0"/>
  </p:normalViewPr>
  <p:slideViewPr>
    <p:cSldViewPr>
      <p:cViewPr varScale="1">
        <p:scale>
          <a:sx n="56" d="100"/>
          <a:sy n="56" d="100"/>
        </p:scale>
        <p:origin x="43"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E3736A-AAD2-4CE8-B5D2-47E1CD777B33}" type="slidenum">
              <a:rPr lang="en-US"/>
              <a:pPr>
                <a:defRPr/>
              </a:pPr>
              <a:t>‹#›</a:t>
            </a:fld>
            <a:endParaRPr lang="en-US"/>
          </a:p>
        </p:txBody>
      </p:sp>
    </p:spTree>
    <p:extLst>
      <p:ext uri="{BB962C8B-B14F-4D97-AF65-F5344CB8AC3E}">
        <p14:creationId xmlns:p14="http://schemas.microsoft.com/office/powerpoint/2010/main" val="184017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E4B57D-19CC-4157-B9AF-53577B8D75E1}" type="slidenum">
              <a:rPr lang="en-US" altLang="en-US"/>
              <a:pPr/>
              <a:t>1</a:t>
            </a:fld>
            <a:endParaRPr lang="en-US" altLang="en-US"/>
          </a:p>
        </p:txBody>
      </p:sp>
    </p:spTree>
    <p:extLst>
      <p:ext uri="{BB962C8B-B14F-4D97-AF65-F5344CB8AC3E}">
        <p14:creationId xmlns:p14="http://schemas.microsoft.com/office/powerpoint/2010/main" val="392809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10</a:t>
            </a:fld>
            <a:endParaRPr lang="en-US"/>
          </a:p>
        </p:txBody>
      </p:sp>
    </p:spTree>
    <p:extLst>
      <p:ext uri="{BB962C8B-B14F-4D97-AF65-F5344CB8AC3E}">
        <p14:creationId xmlns:p14="http://schemas.microsoft.com/office/powerpoint/2010/main" val="82695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11</a:t>
            </a:fld>
            <a:endParaRPr lang="en-US"/>
          </a:p>
        </p:txBody>
      </p:sp>
    </p:spTree>
    <p:extLst>
      <p:ext uri="{BB962C8B-B14F-4D97-AF65-F5344CB8AC3E}">
        <p14:creationId xmlns:p14="http://schemas.microsoft.com/office/powerpoint/2010/main" val="114968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12</a:t>
            </a:fld>
            <a:endParaRPr lang="en-US"/>
          </a:p>
        </p:txBody>
      </p:sp>
    </p:spTree>
    <p:extLst>
      <p:ext uri="{BB962C8B-B14F-4D97-AF65-F5344CB8AC3E}">
        <p14:creationId xmlns:p14="http://schemas.microsoft.com/office/powerpoint/2010/main" val="123221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1C7B43-4C96-44F8-9B22-CF4BA85FE275}" type="slidenum">
              <a:rPr lang="en-US" smtClean="0"/>
              <a:pPr/>
              <a:t>13</a:t>
            </a:fld>
            <a:endParaRPr lang="en-US" smtClean="0"/>
          </a:p>
        </p:txBody>
      </p:sp>
    </p:spTree>
    <p:extLst>
      <p:ext uri="{BB962C8B-B14F-4D97-AF65-F5344CB8AC3E}">
        <p14:creationId xmlns:p14="http://schemas.microsoft.com/office/powerpoint/2010/main" val="319904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A05E0E-5B45-4AB3-BE42-0170B03E9FA7}" type="slidenum">
              <a:rPr lang="en-US" smtClean="0"/>
              <a:pPr/>
              <a:t>14</a:t>
            </a:fld>
            <a:endParaRPr lang="en-US" smtClean="0"/>
          </a:p>
        </p:txBody>
      </p:sp>
      <p:sp>
        <p:nvSpPr>
          <p:cNvPr id="98307" name="Rectangle 2"/>
          <p:cNvSpPr>
            <a:spLocks noGrp="1" noRot="1" noChangeAspect="1" noChangeArrowheads="1" noTextEdit="1"/>
          </p:cNvSpPr>
          <p:nvPr>
            <p:ph type="sldImg"/>
          </p:nvPr>
        </p:nvSpPr>
        <p:spPr>
          <a:xfrm>
            <a:off x="1152525" y="692150"/>
            <a:ext cx="4554538" cy="3416300"/>
          </a:xfrm>
          <a:ln/>
        </p:spPr>
      </p:sp>
      <p:sp>
        <p:nvSpPr>
          <p:cNvPr id="9830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eaLnBrk="1" hangingPunct="1"/>
            <a:r>
              <a:rPr lang="en-US" smtClean="0"/>
              <a:t>Debbie Cassil</a:t>
            </a:r>
          </a:p>
        </p:txBody>
      </p:sp>
    </p:spTree>
    <p:extLst>
      <p:ext uri="{BB962C8B-B14F-4D97-AF65-F5344CB8AC3E}">
        <p14:creationId xmlns:p14="http://schemas.microsoft.com/office/powerpoint/2010/main" val="300331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15</a:t>
            </a:fld>
            <a:endParaRPr lang="en-US"/>
          </a:p>
        </p:txBody>
      </p:sp>
    </p:spTree>
    <p:extLst>
      <p:ext uri="{BB962C8B-B14F-4D97-AF65-F5344CB8AC3E}">
        <p14:creationId xmlns:p14="http://schemas.microsoft.com/office/powerpoint/2010/main" val="249894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3F15E3-78B9-4546-A233-E2951F9B6CC8}" type="slidenum">
              <a:rPr lang="en-US" smtClean="0"/>
              <a:pPr/>
              <a:t>16</a:t>
            </a:fld>
            <a:endParaRPr lang="en-US" smtClean="0"/>
          </a:p>
        </p:txBody>
      </p:sp>
    </p:spTree>
    <p:extLst>
      <p:ext uri="{BB962C8B-B14F-4D97-AF65-F5344CB8AC3E}">
        <p14:creationId xmlns:p14="http://schemas.microsoft.com/office/powerpoint/2010/main" val="177842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A05E0E-5B45-4AB3-BE42-0170B03E9FA7}" type="slidenum">
              <a:rPr lang="en-US" smtClean="0"/>
              <a:pPr/>
              <a:t>17</a:t>
            </a:fld>
            <a:endParaRPr lang="en-US" smtClean="0"/>
          </a:p>
        </p:txBody>
      </p:sp>
      <p:sp>
        <p:nvSpPr>
          <p:cNvPr id="98307" name="Rectangle 2"/>
          <p:cNvSpPr>
            <a:spLocks noGrp="1" noRot="1" noChangeAspect="1" noChangeArrowheads="1" noTextEdit="1"/>
          </p:cNvSpPr>
          <p:nvPr>
            <p:ph type="sldImg"/>
          </p:nvPr>
        </p:nvSpPr>
        <p:spPr>
          <a:xfrm>
            <a:off x="1152525" y="692150"/>
            <a:ext cx="4554538" cy="3416300"/>
          </a:xfrm>
          <a:ln/>
        </p:spPr>
      </p:sp>
      <p:sp>
        <p:nvSpPr>
          <p:cNvPr id="9830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eaLnBrk="1" hangingPunct="1"/>
            <a:r>
              <a:rPr lang="en-US" smtClean="0"/>
              <a:t>Debbie Cassil</a:t>
            </a:r>
          </a:p>
        </p:txBody>
      </p:sp>
    </p:spTree>
    <p:extLst>
      <p:ext uri="{BB962C8B-B14F-4D97-AF65-F5344CB8AC3E}">
        <p14:creationId xmlns:p14="http://schemas.microsoft.com/office/powerpoint/2010/main" val="2818563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A05E0E-5B45-4AB3-BE42-0170B03E9FA7}" type="slidenum">
              <a:rPr lang="en-US" smtClean="0"/>
              <a:pPr/>
              <a:t>18</a:t>
            </a:fld>
            <a:endParaRPr lang="en-US" smtClean="0"/>
          </a:p>
        </p:txBody>
      </p:sp>
      <p:sp>
        <p:nvSpPr>
          <p:cNvPr id="98307" name="Rectangle 2"/>
          <p:cNvSpPr>
            <a:spLocks noGrp="1" noRot="1" noChangeAspect="1" noChangeArrowheads="1" noTextEdit="1"/>
          </p:cNvSpPr>
          <p:nvPr>
            <p:ph type="sldImg"/>
          </p:nvPr>
        </p:nvSpPr>
        <p:spPr>
          <a:xfrm>
            <a:off x="1152525" y="692150"/>
            <a:ext cx="4554538" cy="3416300"/>
          </a:xfrm>
          <a:ln/>
        </p:spPr>
      </p:sp>
      <p:sp>
        <p:nvSpPr>
          <p:cNvPr id="9830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eaLnBrk="1" hangingPunct="1"/>
            <a:r>
              <a:rPr lang="en-US" smtClean="0"/>
              <a:t>Debbie Cassil</a:t>
            </a:r>
          </a:p>
        </p:txBody>
      </p:sp>
    </p:spTree>
    <p:extLst>
      <p:ext uri="{BB962C8B-B14F-4D97-AF65-F5344CB8AC3E}">
        <p14:creationId xmlns:p14="http://schemas.microsoft.com/office/powerpoint/2010/main" val="73103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19</a:t>
            </a:fld>
            <a:endParaRPr lang="en-US"/>
          </a:p>
        </p:txBody>
      </p:sp>
    </p:spTree>
    <p:extLst>
      <p:ext uri="{BB962C8B-B14F-4D97-AF65-F5344CB8AC3E}">
        <p14:creationId xmlns:p14="http://schemas.microsoft.com/office/powerpoint/2010/main" val="383203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CF5191-FA5D-4539-B63D-151F3FA5BD5B}" type="slidenum">
              <a:rPr lang="en-US" altLang="en-US"/>
              <a:pPr/>
              <a:t>2</a:t>
            </a:fld>
            <a:endParaRPr lang="en-US" altLang="en-US"/>
          </a:p>
        </p:txBody>
      </p:sp>
    </p:spTree>
    <p:extLst>
      <p:ext uri="{BB962C8B-B14F-4D97-AF65-F5344CB8AC3E}">
        <p14:creationId xmlns:p14="http://schemas.microsoft.com/office/powerpoint/2010/main" val="116568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20</a:t>
            </a:fld>
            <a:endParaRPr lang="en-US"/>
          </a:p>
        </p:txBody>
      </p:sp>
    </p:spTree>
    <p:extLst>
      <p:ext uri="{BB962C8B-B14F-4D97-AF65-F5344CB8AC3E}">
        <p14:creationId xmlns:p14="http://schemas.microsoft.com/office/powerpoint/2010/main" val="301895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4936C4-67EC-4E1B-9D9D-0C2648979B4F}" type="slidenum">
              <a:rPr lang="en-US" smtClean="0"/>
              <a:pPr/>
              <a:t>21</a:t>
            </a:fld>
            <a:endParaRPr lang="en-US" smtClean="0"/>
          </a:p>
        </p:txBody>
      </p:sp>
    </p:spTree>
    <p:extLst>
      <p:ext uri="{BB962C8B-B14F-4D97-AF65-F5344CB8AC3E}">
        <p14:creationId xmlns:p14="http://schemas.microsoft.com/office/powerpoint/2010/main" val="936637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22</a:t>
            </a:fld>
            <a:endParaRPr lang="en-US"/>
          </a:p>
        </p:txBody>
      </p:sp>
    </p:spTree>
    <p:extLst>
      <p:ext uri="{BB962C8B-B14F-4D97-AF65-F5344CB8AC3E}">
        <p14:creationId xmlns:p14="http://schemas.microsoft.com/office/powerpoint/2010/main" val="324249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23</a:t>
            </a:fld>
            <a:endParaRPr lang="en-US"/>
          </a:p>
        </p:txBody>
      </p:sp>
    </p:spTree>
    <p:extLst>
      <p:ext uri="{BB962C8B-B14F-4D97-AF65-F5344CB8AC3E}">
        <p14:creationId xmlns:p14="http://schemas.microsoft.com/office/powerpoint/2010/main" val="318008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24</a:t>
            </a:fld>
            <a:endParaRPr lang="en-US"/>
          </a:p>
        </p:txBody>
      </p:sp>
    </p:spTree>
    <p:extLst>
      <p:ext uri="{BB962C8B-B14F-4D97-AF65-F5344CB8AC3E}">
        <p14:creationId xmlns:p14="http://schemas.microsoft.com/office/powerpoint/2010/main" val="1527384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25</a:t>
            </a:fld>
            <a:endParaRPr lang="en-US"/>
          </a:p>
        </p:txBody>
      </p:sp>
    </p:spTree>
    <p:extLst>
      <p:ext uri="{BB962C8B-B14F-4D97-AF65-F5344CB8AC3E}">
        <p14:creationId xmlns:p14="http://schemas.microsoft.com/office/powerpoint/2010/main" val="984144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26</a:t>
            </a:fld>
            <a:endParaRPr lang="en-US"/>
          </a:p>
        </p:txBody>
      </p:sp>
    </p:spTree>
    <p:extLst>
      <p:ext uri="{BB962C8B-B14F-4D97-AF65-F5344CB8AC3E}">
        <p14:creationId xmlns:p14="http://schemas.microsoft.com/office/powerpoint/2010/main" val="3636483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27</a:t>
            </a:fld>
            <a:endParaRPr lang="en-US"/>
          </a:p>
        </p:txBody>
      </p:sp>
    </p:spTree>
    <p:extLst>
      <p:ext uri="{BB962C8B-B14F-4D97-AF65-F5344CB8AC3E}">
        <p14:creationId xmlns:p14="http://schemas.microsoft.com/office/powerpoint/2010/main" val="2945176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3A9EE2-93B9-4319-9DD6-EF2AF94FBDC4}" type="slidenum">
              <a:rPr lang="en-US" smtClean="0"/>
              <a:pPr/>
              <a:t>28</a:t>
            </a:fld>
            <a:endParaRPr lang="en-US" smtClean="0"/>
          </a:p>
        </p:txBody>
      </p:sp>
    </p:spTree>
    <p:extLst>
      <p:ext uri="{BB962C8B-B14F-4D97-AF65-F5344CB8AC3E}">
        <p14:creationId xmlns:p14="http://schemas.microsoft.com/office/powerpoint/2010/main" val="3743313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73EC42-7BC4-4769-B289-203A6BE99DAE}" type="slidenum">
              <a:rPr lang="en-US" smtClean="0"/>
              <a:pPr/>
              <a:t>29</a:t>
            </a:fld>
            <a:endParaRPr lang="en-US" smtClean="0"/>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“Needs” is what you NEED to have a good talk</a:t>
            </a:r>
          </a:p>
          <a:p>
            <a:pPr eaLnBrk="1" hangingPunct="1"/>
            <a:r>
              <a:rPr lang="en-US" smtClean="0"/>
              <a:t>Seeing you uncomfortable will make them uncomfortable</a:t>
            </a:r>
          </a:p>
          <a:p>
            <a:pPr eaLnBrk="1" hangingPunct="1"/>
            <a:r>
              <a:rPr lang="en-US" smtClean="0"/>
              <a:t>You note that I use the word audience….well this is a performance</a:t>
            </a:r>
          </a:p>
          <a:p>
            <a:pPr eaLnBrk="1" hangingPunct="1"/>
            <a:r>
              <a:rPr lang="en-US" smtClean="0"/>
              <a:t>Laymen- don’t even care that much about numbers.</a:t>
            </a:r>
          </a:p>
        </p:txBody>
      </p:sp>
    </p:spTree>
    <p:extLst>
      <p:ext uri="{BB962C8B-B14F-4D97-AF65-F5344CB8AC3E}">
        <p14:creationId xmlns:p14="http://schemas.microsoft.com/office/powerpoint/2010/main" val="38345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84882-0C82-4BB5-8EE3-282A9238A465}" type="slidenum">
              <a:rPr lang="en-US" altLang="en-US"/>
              <a:pPr/>
              <a:t>3</a:t>
            </a:fld>
            <a:endParaRPr lang="en-US" altLang="en-US"/>
          </a:p>
        </p:txBody>
      </p:sp>
    </p:spTree>
    <p:extLst>
      <p:ext uri="{BB962C8B-B14F-4D97-AF65-F5344CB8AC3E}">
        <p14:creationId xmlns:p14="http://schemas.microsoft.com/office/powerpoint/2010/main" val="375789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30</a:t>
            </a:fld>
            <a:endParaRPr lang="en-US"/>
          </a:p>
        </p:txBody>
      </p:sp>
    </p:spTree>
    <p:extLst>
      <p:ext uri="{BB962C8B-B14F-4D97-AF65-F5344CB8AC3E}">
        <p14:creationId xmlns:p14="http://schemas.microsoft.com/office/powerpoint/2010/main" val="2799559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31</a:t>
            </a:fld>
            <a:endParaRPr lang="en-US"/>
          </a:p>
        </p:txBody>
      </p:sp>
    </p:spTree>
    <p:extLst>
      <p:ext uri="{BB962C8B-B14F-4D97-AF65-F5344CB8AC3E}">
        <p14:creationId xmlns:p14="http://schemas.microsoft.com/office/powerpoint/2010/main" val="2353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32</a:t>
            </a:fld>
            <a:endParaRPr lang="en-US"/>
          </a:p>
        </p:txBody>
      </p:sp>
    </p:spTree>
    <p:extLst>
      <p:ext uri="{BB962C8B-B14F-4D97-AF65-F5344CB8AC3E}">
        <p14:creationId xmlns:p14="http://schemas.microsoft.com/office/powerpoint/2010/main" val="123102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345D24-24E0-45D3-9338-57B28AE642B6}" type="slidenum">
              <a:rPr lang="en-US" smtClean="0"/>
              <a:pPr/>
              <a:t>33</a:t>
            </a:fld>
            <a:endParaRPr lang="en-US" smtClean="0"/>
          </a:p>
        </p:txBody>
      </p:sp>
    </p:spTree>
    <p:extLst>
      <p:ext uri="{BB962C8B-B14F-4D97-AF65-F5344CB8AC3E}">
        <p14:creationId xmlns:p14="http://schemas.microsoft.com/office/powerpoint/2010/main" val="1673029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34</a:t>
            </a:fld>
            <a:endParaRPr lang="en-US"/>
          </a:p>
        </p:txBody>
      </p:sp>
    </p:spTree>
    <p:extLst>
      <p:ext uri="{BB962C8B-B14F-4D97-AF65-F5344CB8AC3E}">
        <p14:creationId xmlns:p14="http://schemas.microsoft.com/office/powerpoint/2010/main" val="3374674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35</a:t>
            </a:fld>
            <a:endParaRPr lang="en-US"/>
          </a:p>
        </p:txBody>
      </p:sp>
    </p:spTree>
    <p:extLst>
      <p:ext uri="{BB962C8B-B14F-4D97-AF65-F5344CB8AC3E}">
        <p14:creationId xmlns:p14="http://schemas.microsoft.com/office/powerpoint/2010/main" val="3374674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36</a:t>
            </a:fld>
            <a:endParaRPr lang="en-US"/>
          </a:p>
        </p:txBody>
      </p:sp>
    </p:spTree>
    <p:extLst>
      <p:ext uri="{BB962C8B-B14F-4D97-AF65-F5344CB8AC3E}">
        <p14:creationId xmlns:p14="http://schemas.microsoft.com/office/powerpoint/2010/main" val="3207727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37</a:t>
            </a:fld>
            <a:endParaRPr lang="en-US"/>
          </a:p>
        </p:txBody>
      </p:sp>
    </p:spTree>
    <p:extLst>
      <p:ext uri="{BB962C8B-B14F-4D97-AF65-F5344CB8AC3E}">
        <p14:creationId xmlns:p14="http://schemas.microsoft.com/office/powerpoint/2010/main" val="3875541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38</a:t>
            </a:fld>
            <a:endParaRPr lang="en-US"/>
          </a:p>
        </p:txBody>
      </p:sp>
    </p:spTree>
    <p:extLst>
      <p:ext uri="{BB962C8B-B14F-4D97-AF65-F5344CB8AC3E}">
        <p14:creationId xmlns:p14="http://schemas.microsoft.com/office/powerpoint/2010/main" val="4122634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BEC982-EBC3-4621-A209-7B81A51DA3DD}" type="slidenum">
              <a:rPr lang="en-US" smtClean="0"/>
              <a:pPr/>
              <a:t>39</a:t>
            </a:fld>
            <a:endParaRPr lang="en-US" smtClean="0"/>
          </a:p>
        </p:txBody>
      </p:sp>
    </p:spTree>
    <p:extLst>
      <p:ext uri="{BB962C8B-B14F-4D97-AF65-F5344CB8AC3E}">
        <p14:creationId xmlns:p14="http://schemas.microsoft.com/office/powerpoint/2010/main" val="73463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CE710C-8762-4EAF-9268-E74FD71E858D}" type="slidenum">
              <a:rPr lang="en-US" smtClean="0"/>
              <a:pPr/>
              <a:t>4</a:t>
            </a:fld>
            <a:endParaRPr lang="en-US" smtClean="0"/>
          </a:p>
        </p:txBody>
      </p:sp>
    </p:spTree>
    <p:extLst>
      <p:ext uri="{BB962C8B-B14F-4D97-AF65-F5344CB8AC3E}">
        <p14:creationId xmlns:p14="http://schemas.microsoft.com/office/powerpoint/2010/main" val="2000897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7D0111-6383-49D1-AE8C-836D7A899D57}" type="slidenum">
              <a:rPr lang="en-US" smtClean="0"/>
              <a:pPr/>
              <a:t>40</a:t>
            </a:fld>
            <a:endParaRPr lang="en-US" smtClean="0"/>
          </a:p>
        </p:txBody>
      </p:sp>
      <p:sp>
        <p:nvSpPr>
          <p:cNvPr id="83971" name="Rectangle 2"/>
          <p:cNvSpPr>
            <a:spLocks noGrp="1" noRot="1" noChangeAspect="1" noChangeArrowheads="1" noTextEdit="1"/>
          </p:cNvSpPr>
          <p:nvPr>
            <p:ph type="sldImg"/>
          </p:nvPr>
        </p:nvSpPr>
        <p:spPr>
          <a:xfrm>
            <a:off x="1144588" y="685800"/>
            <a:ext cx="4572000" cy="3429000"/>
          </a:xfrm>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In selecting a template, remember to:</a:t>
            </a:r>
          </a:p>
          <a:p>
            <a:pPr lvl="1" eaLnBrk="1" hangingPunct="1">
              <a:buFontTx/>
              <a:buChar char="•"/>
            </a:pPr>
            <a:r>
              <a:rPr lang="en-US" smtClean="0"/>
              <a:t>Avoid unnecessary bells and whistles</a:t>
            </a:r>
          </a:p>
          <a:p>
            <a:pPr lvl="1" eaLnBrk="1" hangingPunct="1">
              <a:buFontTx/>
              <a:buChar char="•"/>
            </a:pPr>
            <a:r>
              <a:rPr lang="en-US" smtClean="0"/>
              <a:t>Avoid unnecessary animations, flashing colors, sounds, distractions</a:t>
            </a:r>
          </a:p>
          <a:p>
            <a:pPr lvl="1" eaLnBrk="1" hangingPunct="1">
              <a:buFontTx/>
              <a:buChar char="•"/>
            </a:pPr>
            <a:r>
              <a:rPr lang="en-US" smtClean="0"/>
              <a:t>Avoid last minute changes that may counter design or presentation DO’s</a:t>
            </a:r>
          </a:p>
        </p:txBody>
      </p:sp>
    </p:spTree>
    <p:extLst>
      <p:ext uri="{BB962C8B-B14F-4D97-AF65-F5344CB8AC3E}">
        <p14:creationId xmlns:p14="http://schemas.microsoft.com/office/powerpoint/2010/main" val="3638751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41</a:t>
            </a:fld>
            <a:endParaRPr lang="en-US"/>
          </a:p>
        </p:txBody>
      </p:sp>
    </p:spTree>
    <p:extLst>
      <p:ext uri="{BB962C8B-B14F-4D97-AF65-F5344CB8AC3E}">
        <p14:creationId xmlns:p14="http://schemas.microsoft.com/office/powerpoint/2010/main" val="3374674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42</a:t>
            </a:fld>
            <a:endParaRPr lang="en-US"/>
          </a:p>
        </p:txBody>
      </p:sp>
    </p:spTree>
    <p:extLst>
      <p:ext uri="{BB962C8B-B14F-4D97-AF65-F5344CB8AC3E}">
        <p14:creationId xmlns:p14="http://schemas.microsoft.com/office/powerpoint/2010/main" val="1752073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43</a:t>
            </a:fld>
            <a:endParaRPr lang="en-US"/>
          </a:p>
        </p:txBody>
      </p:sp>
    </p:spTree>
    <p:extLst>
      <p:ext uri="{BB962C8B-B14F-4D97-AF65-F5344CB8AC3E}">
        <p14:creationId xmlns:p14="http://schemas.microsoft.com/office/powerpoint/2010/main" val="2240831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44</a:t>
            </a:fld>
            <a:endParaRPr lang="en-US"/>
          </a:p>
        </p:txBody>
      </p:sp>
    </p:spTree>
    <p:extLst>
      <p:ext uri="{BB962C8B-B14F-4D97-AF65-F5344CB8AC3E}">
        <p14:creationId xmlns:p14="http://schemas.microsoft.com/office/powerpoint/2010/main" val="38088291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59F7C3-0BD3-4D42-B8B9-4A2A802F0E3A}" type="slidenum">
              <a:rPr lang="en-US" smtClean="0"/>
              <a:pPr/>
              <a:t>45</a:t>
            </a:fld>
            <a:endParaRPr lang="en-US" smtClean="0"/>
          </a:p>
        </p:txBody>
      </p:sp>
      <p:sp>
        <p:nvSpPr>
          <p:cNvPr id="74755" name="Rectangle 2"/>
          <p:cNvSpPr>
            <a:spLocks noGrp="1" noRot="1" noChangeAspect="1" noChangeArrowheads="1" noTextEdit="1"/>
          </p:cNvSpPr>
          <p:nvPr>
            <p:ph type="sldImg"/>
          </p:nvPr>
        </p:nvSpPr>
        <p:spPr>
          <a:xfrm>
            <a:off x="1152525" y="692150"/>
            <a:ext cx="4554538" cy="3416300"/>
          </a:xfrm>
          <a:ln/>
        </p:spPr>
      </p:sp>
      <p:sp>
        <p:nvSpPr>
          <p:cNvPr id="7475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Brief Opening- this represents work that I did ………………</a:t>
            </a:r>
          </a:p>
          <a:p>
            <a:pPr eaLnBrk="1" hangingPunct="1"/>
            <a:r>
              <a:rPr lang="en-US" smtClean="0"/>
              <a:t>Don’t give away results</a:t>
            </a:r>
          </a:p>
        </p:txBody>
      </p:sp>
    </p:spTree>
    <p:extLst>
      <p:ext uri="{BB962C8B-B14F-4D97-AF65-F5344CB8AC3E}">
        <p14:creationId xmlns:p14="http://schemas.microsoft.com/office/powerpoint/2010/main" val="3670583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4D3930-A8CA-4FDA-9D15-B11EBDC9AE38}" type="slidenum">
              <a:rPr lang="en-US" smtClean="0"/>
              <a:pPr/>
              <a:t>46</a:t>
            </a:fld>
            <a:endParaRPr lang="en-US" smtClean="0"/>
          </a:p>
        </p:txBody>
      </p:sp>
      <p:sp>
        <p:nvSpPr>
          <p:cNvPr id="78851" name="Rectangle 2"/>
          <p:cNvSpPr>
            <a:spLocks noGrp="1" noRot="1" noChangeAspect="1" noChangeArrowheads="1" noTextEdit="1"/>
          </p:cNvSpPr>
          <p:nvPr>
            <p:ph type="sldImg"/>
          </p:nvPr>
        </p:nvSpPr>
        <p:spPr>
          <a:xfrm>
            <a:off x="1152525" y="692150"/>
            <a:ext cx="4554538" cy="3416300"/>
          </a:xfrm>
          <a:ln/>
        </p:spPr>
      </p:sp>
      <p:sp>
        <p:nvSpPr>
          <p:cNvPr id="7885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eaLnBrk="1" hangingPunct="1"/>
            <a:r>
              <a:rPr lang="en-US" smtClean="0"/>
              <a:t>Brief Opening- this represents work that I did ………………</a:t>
            </a:r>
          </a:p>
          <a:p>
            <a:pPr eaLnBrk="1" hangingPunct="1"/>
            <a:r>
              <a:rPr lang="en-US" smtClean="0"/>
              <a:t>Don’t give away results</a:t>
            </a:r>
          </a:p>
        </p:txBody>
      </p:sp>
    </p:spTree>
    <p:extLst>
      <p:ext uri="{BB962C8B-B14F-4D97-AF65-F5344CB8AC3E}">
        <p14:creationId xmlns:p14="http://schemas.microsoft.com/office/powerpoint/2010/main" val="1126077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D836FC-4C6F-4046-A6AC-433C15564B84}" type="slidenum">
              <a:rPr lang="en-US" smtClean="0"/>
              <a:pPr/>
              <a:t>47</a:t>
            </a:fld>
            <a:endParaRPr lang="en-US" smtClean="0"/>
          </a:p>
        </p:txBody>
      </p:sp>
    </p:spTree>
    <p:extLst>
      <p:ext uri="{BB962C8B-B14F-4D97-AF65-F5344CB8AC3E}">
        <p14:creationId xmlns:p14="http://schemas.microsoft.com/office/powerpoint/2010/main" val="375485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48</a:t>
            </a:fld>
            <a:endParaRPr lang="en-US"/>
          </a:p>
        </p:txBody>
      </p:sp>
    </p:spTree>
    <p:extLst>
      <p:ext uri="{BB962C8B-B14F-4D97-AF65-F5344CB8AC3E}">
        <p14:creationId xmlns:p14="http://schemas.microsoft.com/office/powerpoint/2010/main" val="447011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49</a:t>
            </a:fld>
            <a:endParaRPr lang="en-US"/>
          </a:p>
        </p:txBody>
      </p:sp>
    </p:spTree>
    <p:extLst>
      <p:ext uri="{BB962C8B-B14F-4D97-AF65-F5344CB8AC3E}">
        <p14:creationId xmlns:p14="http://schemas.microsoft.com/office/powerpoint/2010/main" val="162451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038159-5EEC-496F-81BF-593DBFABEDF6}" type="slidenum">
              <a:rPr lang="en-US" smtClean="0"/>
              <a:pPr/>
              <a:t>5</a:t>
            </a:fld>
            <a:endParaRPr lang="en-US" smtClean="0"/>
          </a:p>
        </p:txBody>
      </p:sp>
      <p:sp>
        <p:nvSpPr>
          <p:cNvPr id="62467" name="Rectangle 2"/>
          <p:cNvSpPr>
            <a:spLocks noGrp="1" noRot="1" noChangeAspect="1" noChangeArrowheads="1" noTextEdit="1"/>
          </p:cNvSpPr>
          <p:nvPr>
            <p:ph type="sldImg"/>
          </p:nvPr>
        </p:nvSpPr>
        <p:spPr>
          <a:xfrm>
            <a:off x="1152525" y="692150"/>
            <a:ext cx="4554538" cy="3416300"/>
          </a:xfrm>
          <a:ln/>
        </p:spPr>
      </p:sp>
      <p:sp>
        <p:nvSpPr>
          <p:cNvPr id="6246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1.5 hours</a:t>
            </a:r>
          </a:p>
          <a:p>
            <a:pPr eaLnBrk="1" hangingPunct="1"/>
            <a:r>
              <a:rPr lang="en-US" smtClean="0"/>
              <a:t>Questions</a:t>
            </a:r>
          </a:p>
        </p:txBody>
      </p:sp>
    </p:spTree>
    <p:extLst>
      <p:ext uri="{BB962C8B-B14F-4D97-AF65-F5344CB8AC3E}">
        <p14:creationId xmlns:p14="http://schemas.microsoft.com/office/powerpoint/2010/main" val="1763773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6A175E-4674-43E3-9AED-BDFEAA24244C}" type="slidenum">
              <a:rPr lang="en-US" smtClean="0"/>
              <a:pPr/>
              <a:t>50</a:t>
            </a:fld>
            <a:endParaRPr lang="en-US" smtClean="0"/>
          </a:p>
        </p:txBody>
      </p:sp>
    </p:spTree>
    <p:extLst>
      <p:ext uri="{BB962C8B-B14F-4D97-AF65-F5344CB8AC3E}">
        <p14:creationId xmlns:p14="http://schemas.microsoft.com/office/powerpoint/2010/main" val="2579540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A888B4-84B7-4AD0-9001-B70E4AF8E8C8}" type="slidenum">
              <a:rPr lang="en-US" smtClean="0"/>
              <a:pPr/>
              <a:t>51</a:t>
            </a:fld>
            <a:endParaRPr lang="en-US" smtClean="0"/>
          </a:p>
        </p:txBody>
      </p:sp>
    </p:spTree>
    <p:extLst>
      <p:ext uri="{BB962C8B-B14F-4D97-AF65-F5344CB8AC3E}">
        <p14:creationId xmlns:p14="http://schemas.microsoft.com/office/powerpoint/2010/main" val="14130600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3CE302-28DE-4C76-9CBA-489C3A074AED}" type="slidenum">
              <a:rPr lang="en-US" smtClean="0"/>
              <a:pPr/>
              <a:t>52</a:t>
            </a:fld>
            <a:endParaRPr lang="en-US" smtClean="0"/>
          </a:p>
        </p:txBody>
      </p:sp>
    </p:spTree>
    <p:extLst>
      <p:ext uri="{BB962C8B-B14F-4D97-AF65-F5344CB8AC3E}">
        <p14:creationId xmlns:p14="http://schemas.microsoft.com/office/powerpoint/2010/main" val="923312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9A1582-E5C3-4F4E-8459-9BA6B57FDC13}" type="slidenum">
              <a:rPr lang="en-US" smtClean="0"/>
              <a:pPr/>
              <a:t>53</a:t>
            </a:fld>
            <a:endParaRPr lang="en-US" smtClean="0"/>
          </a:p>
        </p:txBody>
      </p:sp>
      <p:sp>
        <p:nvSpPr>
          <p:cNvPr id="109571" name="Rectangle 2"/>
          <p:cNvSpPr>
            <a:spLocks noGrp="1" noRot="1" noChangeAspect="1" noChangeArrowheads="1" noTextEdit="1"/>
          </p:cNvSpPr>
          <p:nvPr>
            <p:ph type="sldImg"/>
          </p:nvPr>
        </p:nvSpPr>
        <p:spPr>
          <a:xfrm>
            <a:off x="1152525" y="692150"/>
            <a:ext cx="4554538" cy="3416300"/>
          </a:xfrm>
          <a:ln/>
        </p:spPr>
      </p:sp>
      <p:sp>
        <p:nvSpPr>
          <p:cNvPr id="10957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eaLnBrk="1" hangingPunct="1"/>
            <a:r>
              <a:rPr lang="en-US" smtClean="0"/>
              <a:t>Trevor Archer – Histone phosphorylation and histone remodelling</a:t>
            </a:r>
          </a:p>
        </p:txBody>
      </p:sp>
    </p:spTree>
    <p:extLst>
      <p:ext uri="{BB962C8B-B14F-4D97-AF65-F5344CB8AC3E}">
        <p14:creationId xmlns:p14="http://schemas.microsoft.com/office/powerpoint/2010/main" val="18833846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DD0286-BCD8-4773-848B-7ECD69E4DE99}" type="slidenum">
              <a:rPr lang="en-US" smtClean="0"/>
              <a:pPr/>
              <a:t>54</a:t>
            </a:fld>
            <a:endParaRPr lang="en-US" smtClean="0"/>
          </a:p>
        </p:txBody>
      </p:sp>
    </p:spTree>
    <p:extLst>
      <p:ext uri="{BB962C8B-B14F-4D97-AF65-F5344CB8AC3E}">
        <p14:creationId xmlns:p14="http://schemas.microsoft.com/office/powerpoint/2010/main" val="887705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4044E5-AFEC-4FDA-A99F-2D3704FC3932}" type="slidenum">
              <a:rPr lang="en-US" smtClean="0"/>
              <a:pPr/>
              <a:t>55</a:t>
            </a:fld>
            <a:endParaRPr lang="en-US" smtClean="0"/>
          </a:p>
        </p:txBody>
      </p:sp>
    </p:spTree>
    <p:extLst>
      <p:ext uri="{BB962C8B-B14F-4D97-AF65-F5344CB8AC3E}">
        <p14:creationId xmlns:p14="http://schemas.microsoft.com/office/powerpoint/2010/main" val="39240902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AD3960-B7C9-4F5C-A1FC-135015463AB2}" type="slidenum">
              <a:rPr lang="en-US" smtClean="0"/>
              <a:pPr/>
              <a:t>56</a:t>
            </a:fld>
            <a:endParaRPr lang="en-US" smtClean="0"/>
          </a:p>
        </p:txBody>
      </p:sp>
    </p:spTree>
    <p:extLst>
      <p:ext uri="{BB962C8B-B14F-4D97-AF65-F5344CB8AC3E}">
        <p14:creationId xmlns:p14="http://schemas.microsoft.com/office/powerpoint/2010/main" val="24535865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266076-AB3A-4A9F-8A2D-185310F6F4E7}" type="slidenum">
              <a:rPr lang="en-US" smtClean="0"/>
              <a:pPr/>
              <a:t>57</a:t>
            </a:fld>
            <a:endParaRPr lang="en-US" smtClean="0"/>
          </a:p>
        </p:txBody>
      </p:sp>
    </p:spTree>
    <p:extLst>
      <p:ext uri="{BB962C8B-B14F-4D97-AF65-F5344CB8AC3E}">
        <p14:creationId xmlns:p14="http://schemas.microsoft.com/office/powerpoint/2010/main" val="1452903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C178A8-1DEC-4F56-A003-276E95712E52}" type="slidenum">
              <a:rPr lang="en-US" smtClean="0"/>
              <a:pPr/>
              <a:t>58</a:t>
            </a:fld>
            <a:endParaRPr lang="en-US" smtClean="0"/>
          </a:p>
        </p:txBody>
      </p:sp>
    </p:spTree>
    <p:extLst>
      <p:ext uri="{BB962C8B-B14F-4D97-AF65-F5344CB8AC3E}">
        <p14:creationId xmlns:p14="http://schemas.microsoft.com/office/powerpoint/2010/main" val="396189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D0EA83-CE4C-459B-825A-E4AB17B21388}" type="slidenum">
              <a:rPr lang="en-US" smtClean="0"/>
              <a:pPr/>
              <a:t>6</a:t>
            </a:fld>
            <a:endParaRPr lang="en-US" smtClean="0"/>
          </a:p>
        </p:txBody>
      </p:sp>
      <p:sp>
        <p:nvSpPr>
          <p:cNvPr id="63491" name="Rectangle 2"/>
          <p:cNvSpPr>
            <a:spLocks noGrp="1" noRot="1" noChangeAspect="1" noChangeArrowheads="1" noTextEdit="1"/>
          </p:cNvSpPr>
          <p:nvPr>
            <p:ph type="sldImg"/>
          </p:nvPr>
        </p:nvSpPr>
        <p:spPr>
          <a:xfrm>
            <a:off x="1152525" y="692150"/>
            <a:ext cx="4554538" cy="3416300"/>
          </a:xfrm>
          <a:ln/>
        </p:spPr>
      </p:sp>
      <p:sp>
        <p:nvSpPr>
          <p:cNvPr id="634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Think back to best speaker whom you have seen…what did they do?</a:t>
            </a:r>
          </a:p>
        </p:txBody>
      </p:sp>
    </p:spTree>
    <p:extLst>
      <p:ext uri="{BB962C8B-B14F-4D97-AF65-F5344CB8AC3E}">
        <p14:creationId xmlns:p14="http://schemas.microsoft.com/office/powerpoint/2010/main" val="309769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7</a:t>
            </a:fld>
            <a:endParaRPr lang="en-US"/>
          </a:p>
        </p:txBody>
      </p:sp>
    </p:spTree>
    <p:extLst>
      <p:ext uri="{BB962C8B-B14F-4D97-AF65-F5344CB8AC3E}">
        <p14:creationId xmlns:p14="http://schemas.microsoft.com/office/powerpoint/2010/main" val="344614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8</a:t>
            </a:fld>
            <a:endParaRPr lang="en-US"/>
          </a:p>
        </p:txBody>
      </p:sp>
    </p:spTree>
    <p:extLst>
      <p:ext uri="{BB962C8B-B14F-4D97-AF65-F5344CB8AC3E}">
        <p14:creationId xmlns:p14="http://schemas.microsoft.com/office/powerpoint/2010/main" val="288020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E3736A-AAD2-4CE8-B5D2-47E1CD777B33}" type="slidenum">
              <a:rPr lang="en-US" smtClean="0"/>
              <a:pPr>
                <a:defRPr/>
              </a:pPr>
              <a:t>9</a:t>
            </a:fld>
            <a:endParaRPr lang="en-US"/>
          </a:p>
        </p:txBody>
      </p:sp>
    </p:spTree>
    <p:extLst>
      <p:ext uri="{BB962C8B-B14F-4D97-AF65-F5344CB8AC3E}">
        <p14:creationId xmlns:p14="http://schemas.microsoft.com/office/powerpoint/2010/main" val="229501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543F726-4439-4767-B5DC-33DAA6988E5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26717E3-D4B0-4208-83BA-CBB7B95F75A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4A92398-949C-43CC-BEE9-0676B5A071A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39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C64519FC-E633-4067-9CD2-E7B6237F592C}"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830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3900"/>
          </a:xfrm>
        </p:spPr>
        <p:txBody>
          <a:bodyPr/>
          <a:lstStyle/>
          <a:p>
            <a:pPr lvl="0"/>
            <a:endParaRPr lang="en-US" noProof="0" smtClean="0"/>
          </a:p>
        </p:txBody>
      </p:sp>
      <p:sp>
        <p:nvSpPr>
          <p:cNvPr id="5" name="Rectangle 218"/>
          <p:cNvSpPr>
            <a:spLocks noGrp="1" noChangeArrowheads="1"/>
          </p:cNvSpPr>
          <p:nvPr>
            <p:ph type="sldNum" sz="quarter" idx="10"/>
          </p:nvPr>
        </p:nvSpPr>
        <p:spPr>
          <a:ln/>
        </p:spPr>
        <p:txBody>
          <a:bodyPr/>
          <a:lstStyle>
            <a:lvl1pPr>
              <a:defRPr/>
            </a:lvl1pPr>
          </a:lstStyle>
          <a:p>
            <a:pPr>
              <a:defRPr/>
            </a:pPr>
            <a:fld id="{20AF6083-E07A-4131-AC92-B6241BC27828}"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840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fld id="{76BAFA27-0CE9-4C60-845E-A6F5992A9A2B}" type="slidenum">
              <a:rPr lang="en-US" altLang="en-US"/>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465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2EFD494-D01F-498A-A334-97E687FBF3A1}"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20235EC-1FF0-47B7-80E4-B53CB101D29D}"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26566905-8BE3-47EE-BF73-BF2E2EF0CC50}"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973AEDDF-4711-4FE3-AA97-FC373B8F471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1B802CBC-26B9-484E-ADEE-CE6041ADA221}"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0348C55C-FDE0-48D3-AD2A-86EA31E394A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9E88C40-7CF7-4182-AC6E-9CDAE555A0E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7F17F9D-6377-4A31-8FE5-2C716DE2CAB9}"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BD37FCC-D321-4E15-B525-CFA1D61D502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47"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google.com/url?sa=t&amp;rct=j&amp;q=&amp;esrc=s&amp;source=web&amp;cd=2&amp;cad=rja&amp;uact=8&amp;ved=0CCUQFjABahUKEwjH-vXfmO3HAhXLgJIKHeXxAqM&amp;url=https%3A%2F%2Fmcnair.wsu.edu%2Fwp-content%2Fuploads%2Fsites%2F169%2F2014%2F08%2Fdress-code-guide-for-web.pdf&amp;usg=AFQjCNHEFKtrzFZQwFKQhY7Q4mRkC6nfEQ&amp;bvm=bv.102022582,d.aW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sha.gov/doc/outreachtraining/htmlfiles/traintec.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0.xml"/><Relationship Id="rId7"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Stimulating the Brain</a:t>
            </a:r>
          </a:p>
        </p:txBody>
      </p:sp>
      <p:sp>
        <p:nvSpPr>
          <p:cNvPr id="2051" name="Rectangle 3"/>
          <p:cNvSpPr>
            <a:spLocks noGrp="1" noChangeArrowheads="1"/>
          </p:cNvSpPr>
          <p:nvPr>
            <p:ph type="subTitle" idx="1"/>
          </p:nvPr>
        </p:nvSpPr>
        <p:spPr/>
        <p:txBody>
          <a:bodyPr/>
          <a:lstStyle/>
          <a:p>
            <a:pPr eaLnBrk="1" hangingPunct="1">
              <a:defRPr/>
            </a:pPr>
            <a:r>
              <a:rPr lang="en-US" smtClean="0"/>
              <a:t>By Gail P. Taylor</a:t>
            </a:r>
          </a:p>
        </p:txBody>
      </p:sp>
      <p:graphicFrame>
        <p:nvGraphicFramePr>
          <p:cNvPr id="3076" name="Object 4"/>
          <p:cNvGraphicFramePr>
            <a:graphicFrameLocks noChangeAspect="1"/>
          </p:cNvGraphicFramePr>
          <p:nvPr/>
        </p:nvGraphicFramePr>
        <p:xfrm>
          <a:off x="0" y="0"/>
          <a:ext cx="9144000" cy="6848475"/>
        </p:xfrm>
        <a:graphic>
          <a:graphicData uri="http://schemas.openxmlformats.org/presentationml/2006/ole">
            <mc:AlternateContent xmlns:mc="http://schemas.openxmlformats.org/markup-compatibility/2006">
              <mc:Choice xmlns:v="urn:schemas-microsoft-com:vml" Requires="v">
                <p:oleObj spid="_x0000_s4101" name="Bitmap Image" r:id="rId5" imgW="6001588" imgH="4495238" progId="Paint.Picture">
                  <p:embed/>
                </p:oleObj>
              </mc:Choice>
              <mc:Fallback>
                <p:oleObj name="Bitmap Image" r:id="rId5" imgW="6001588" imgH="4495238"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9790459"/>
      </p:ext>
    </p:extLst>
  </p:cSld>
  <p:clrMapOvr>
    <a:masterClrMapping/>
  </p:clrMapOvr>
  <p:transition spd="slow">
    <p:blinds/>
    <p:sndAc>
      <p:stSnd>
        <p:snd r:embed="rId4"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57700"/>
          </a:xfrm>
        </p:spPr>
        <p:txBody>
          <a:bodyPr/>
          <a:lstStyle/>
          <a:p>
            <a:pPr marL="0" indent="0" algn="ctr">
              <a:buNone/>
            </a:pPr>
            <a:r>
              <a:rPr lang="en-US" dirty="0" smtClean="0">
                <a:solidFill>
                  <a:srgbClr val="FF0000"/>
                </a:solidFill>
              </a:rPr>
              <a:t>Control others’ impression of you</a:t>
            </a:r>
          </a:p>
          <a:p>
            <a:pPr marL="0" indent="0" algn="ctr">
              <a:buNone/>
            </a:pPr>
            <a:endParaRPr lang="en-US" dirty="0"/>
          </a:p>
          <a:p>
            <a:pPr>
              <a:buFont typeface="Arial" pitchFamily="34" charset="0"/>
              <a:buChar char="•"/>
            </a:pPr>
            <a:r>
              <a:rPr lang="en-US" sz="2800" dirty="0" smtClean="0"/>
              <a:t>Create strong positive response</a:t>
            </a:r>
          </a:p>
          <a:p>
            <a:pPr>
              <a:buFont typeface="Arial" pitchFamily="34" charset="0"/>
              <a:buChar char="•"/>
            </a:pPr>
            <a:r>
              <a:rPr lang="en-US" sz="2800" dirty="0" smtClean="0"/>
              <a:t>Correlated with</a:t>
            </a:r>
          </a:p>
          <a:p>
            <a:pPr lvl="1">
              <a:buFont typeface="Arial" pitchFamily="34" charset="0"/>
              <a:buChar char="•"/>
            </a:pPr>
            <a:r>
              <a:rPr lang="en-US" sz="2400" dirty="0" smtClean="0"/>
              <a:t>School admissions</a:t>
            </a:r>
          </a:p>
          <a:p>
            <a:pPr lvl="1">
              <a:buFont typeface="Arial" pitchFamily="34" charset="0"/>
              <a:buChar char="•"/>
            </a:pPr>
            <a:r>
              <a:rPr lang="en-US" sz="2400" dirty="0" smtClean="0"/>
              <a:t>Successful interviews</a:t>
            </a:r>
          </a:p>
          <a:p>
            <a:pPr lvl="1">
              <a:buFont typeface="Arial" pitchFamily="34" charset="0"/>
              <a:buChar char="•"/>
            </a:pPr>
            <a:r>
              <a:rPr lang="en-US" sz="2400" dirty="0" smtClean="0"/>
              <a:t>Career success</a:t>
            </a:r>
          </a:p>
          <a:p>
            <a:pPr lvl="1">
              <a:buFont typeface="Arial" pitchFamily="34" charset="0"/>
              <a:buChar char="•"/>
            </a:pPr>
            <a:r>
              <a:rPr lang="en-US" sz="2400" dirty="0"/>
              <a:t>P</a:t>
            </a:r>
            <a:r>
              <a:rPr lang="en-US" sz="2400" dirty="0" smtClean="0"/>
              <a:t>ersonal success</a:t>
            </a:r>
          </a:p>
          <a:p>
            <a:pPr marL="0" indent="0" algn="ctr">
              <a:buNone/>
            </a:pPr>
            <a:endParaRPr lang="en-US" dirty="0" smtClean="0"/>
          </a:p>
          <a:p>
            <a:pPr marL="0" indent="0" algn="ctr">
              <a:buNone/>
            </a:pPr>
            <a:endParaRPr lang="en-US" dirty="0"/>
          </a:p>
          <a:p>
            <a:pPr marL="0" indent="0" algn="ctr">
              <a:buNone/>
            </a:pPr>
            <a:endParaRPr lang="en-US" dirty="0"/>
          </a:p>
        </p:txBody>
      </p:sp>
      <p:sp>
        <p:nvSpPr>
          <p:cNvPr id="2" name="Title 1"/>
          <p:cNvSpPr>
            <a:spLocks noGrp="1"/>
          </p:cNvSpPr>
          <p:nvPr>
            <p:ph type="title"/>
          </p:nvPr>
        </p:nvSpPr>
        <p:spPr/>
        <p:txBody>
          <a:bodyPr/>
          <a:lstStyle/>
          <a:p>
            <a:r>
              <a:rPr lang="en-US" dirty="0" smtClean="0"/>
              <a:t>Selling Yourself</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048000"/>
            <a:ext cx="2413000" cy="3619500"/>
          </a:xfrm>
          <a:prstGeom prst="rect">
            <a:avLst/>
          </a:prstGeom>
        </p:spPr>
      </p:pic>
    </p:spTree>
    <p:extLst>
      <p:ext uri="{BB962C8B-B14F-4D97-AF65-F5344CB8AC3E}">
        <p14:creationId xmlns:p14="http://schemas.microsoft.com/office/powerpoint/2010/main" val="97339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288" y="4309451"/>
            <a:ext cx="1384628" cy="2151119"/>
          </a:xfrm>
        </p:spPr>
      </p:pic>
      <p:sp>
        <p:nvSpPr>
          <p:cNvPr id="2" name="Title 1"/>
          <p:cNvSpPr>
            <a:spLocks noGrp="1"/>
          </p:cNvSpPr>
          <p:nvPr>
            <p:ph type="title"/>
          </p:nvPr>
        </p:nvSpPr>
        <p:spPr>
          <a:xfrm>
            <a:off x="457200" y="0"/>
            <a:ext cx="8229600" cy="938969"/>
          </a:xfrm>
        </p:spPr>
        <p:txBody>
          <a:bodyPr/>
          <a:lstStyle/>
          <a:p>
            <a:r>
              <a:rPr lang="en-US" dirty="0" smtClean="0"/>
              <a:t>Is Selling Yourself Important?</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211" y="938969"/>
            <a:ext cx="1333500" cy="1333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338" y="1378319"/>
            <a:ext cx="1730498" cy="264766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2416298"/>
            <a:ext cx="1774702" cy="1774702"/>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5893" t="13610" r="24200"/>
          <a:stretch/>
        </p:blipFill>
        <p:spPr>
          <a:xfrm>
            <a:off x="5046469" y="4667003"/>
            <a:ext cx="1389413" cy="2003642"/>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4407" r="18542" b="8233"/>
          <a:stretch/>
        </p:blipFill>
        <p:spPr>
          <a:xfrm>
            <a:off x="7010400" y="4018064"/>
            <a:ext cx="1816926" cy="261474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8450" y="4267200"/>
            <a:ext cx="1700573" cy="227026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7151" y="1605719"/>
            <a:ext cx="1856677" cy="1748034"/>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7640" t="10724" r="23287"/>
          <a:stretch/>
        </p:blipFill>
        <p:spPr>
          <a:xfrm>
            <a:off x="273131" y="1625331"/>
            <a:ext cx="1425039" cy="2153638"/>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5000" y="1828800"/>
            <a:ext cx="1600200" cy="2070847"/>
          </a:xfrm>
          <a:prstGeom prst="rect">
            <a:avLst/>
          </a:prstGeom>
        </p:spPr>
      </p:pic>
    </p:spTree>
    <p:extLst>
      <p:ext uri="{BB962C8B-B14F-4D97-AF65-F5344CB8AC3E}">
        <p14:creationId xmlns:p14="http://schemas.microsoft.com/office/powerpoint/2010/main" val="4245491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r>
              <a:rPr lang="en-US" sz="3200" dirty="0" smtClean="0"/>
              <a:t>Get them to focus positively on:</a:t>
            </a:r>
          </a:p>
          <a:p>
            <a:pPr lvl="2" eaLnBrk="1" hangingPunct="1">
              <a:defRPr/>
            </a:pPr>
            <a:r>
              <a:rPr lang="en-US" sz="2800" dirty="0" smtClean="0"/>
              <a:t>You</a:t>
            </a:r>
          </a:p>
          <a:p>
            <a:pPr lvl="2" eaLnBrk="1" hangingPunct="1">
              <a:defRPr/>
            </a:pPr>
            <a:r>
              <a:rPr lang="en-US" sz="2800" dirty="0" smtClean="0"/>
              <a:t>Your material</a:t>
            </a:r>
          </a:p>
          <a:p>
            <a:pPr lvl="2" eaLnBrk="1" hangingPunct="1">
              <a:defRPr/>
            </a:pPr>
            <a:r>
              <a:rPr lang="en-US" sz="2800" dirty="0" smtClean="0"/>
              <a:t>Your presentation</a:t>
            </a:r>
            <a:endParaRPr lang="en-US" sz="2800" dirty="0"/>
          </a:p>
        </p:txBody>
      </p:sp>
      <p:sp>
        <p:nvSpPr>
          <p:cNvPr id="2" name="Title 1"/>
          <p:cNvSpPr>
            <a:spLocks noGrp="1"/>
          </p:cNvSpPr>
          <p:nvPr>
            <p:ph type="title"/>
          </p:nvPr>
        </p:nvSpPr>
        <p:spPr/>
        <p:txBody>
          <a:bodyPr>
            <a:normAutofit fontScale="90000"/>
          </a:bodyPr>
          <a:lstStyle/>
          <a:p>
            <a:r>
              <a:rPr lang="en-US" dirty="0" smtClean="0"/>
              <a:t>How do I influence impressions?</a:t>
            </a:r>
            <a:endParaRPr lang="en-US" dirty="0"/>
          </a:p>
        </p:txBody>
      </p:sp>
    </p:spTree>
    <p:extLst>
      <p:ext uri="{BB962C8B-B14F-4D97-AF65-F5344CB8AC3E}">
        <p14:creationId xmlns:p14="http://schemas.microsoft.com/office/powerpoint/2010/main" val="2579557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762000" y="1905000"/>
            <a:ext cx="7924800" cy="4572000"/>
          </a:xfrm>
        </p:spPr>
        <p:txBody>
          <a:bodyPr/>
          <a:lstStyle/>
          <a:p>
            <a:pPr eaLnBrk="1" hangingPunct="1">
              <a:defRPr/>
            </a:pPr>
            <a:r>
              <a:rPr lang="en-US" dirty="0" smtClean="0"/>
              <a:t>What is more important?</a:t>
            </a:r>
          </a:p>
          <a:p>
            <a:pPr lvl="1" eaLnBrk="1" hangingPunct="1">
              <a:defRPr/>
            </a:pPr>
            <a:r>
              <a:rPr lang="en-US" dirty="0" smtClean="0"/>
              <a:t>Your information?</a:t>
            </a:r>
          </a:p>
          <a:p>
            <a:pPr lvl="1" eaLnBrk="1" hangingPunct="1">
              <a:defRPr/>
            </a:pPr>
            <a:r>
              <a:rPr lang="en-US" dirty="0" smtClean="0"/>
              <a:t>You yourself?</a:t>
            </a:r>
          </a:p>
          <a:p>
            <a:pPr eaLnBrk="1" hangingPunct="1">
              <a:defRPr/>
            </a:pPr>
            <a:r>
              <a:rPr lang="en-US" dirty="0" smtClean="0"/>
              <a:t>Impact of You…</a:t>
            </a:r>
          </a:p>
          <a:p>
            <a:pPr lvl="1" eaLnBrk="1" hangingPunct="1">
              <a:defRPr/>
            </a:pPr>
            <a:r>
              <a:rPr lang="en-US" dirty="0" smtClean="0"/>
              <a:t>Words (7%)</a:t>
            </a:r>
          </a:p>
          <a:p>
            <a:pPr lvl="1" eaLnBrk="1" hangingPunct="1">
              <a:defRPr/>
            </a:pPr>
            <a:r>
              <a:rPr lang="en-US" dirty="0" smtClean="0"/>
              <a:t>Visual impression (body language) (55%)</a:t>
            </a:r>
          </a:p>
          <a:p>
            <a:pPr lvl="1" eaLnBrk="1" hangingPunct="1">
              <a:defRPr/>
            </a:pPr>
            <a:r>
              <a:rPr lang="en-US" dirty="0" smtClean="0"/>
              <a:t>Voice (38%)</a:t>
            </a:r>
          </a:p>
          <a:p>
            <a:pPr eaLnBrk="1" hangingPunct="1">
              <a:defRPr/>
            </a:pPr>
            <a:endParaRPr lang="en-US" dirty="0" smtClean="0"/>
          </a:p>
        </p:txBody>
      </p:sp>
      <p:sp>
        <p:nvSpPr>
          <p:cNvPr id="70658" name="Rectangle 2"/>
          <p:cNvSpPr>
            <a:spLocks noGrp="1" noChangeArrowheads="1"/>
          </p:cNvSpPr>
          <p:nvPr>
            <p:ph type="title"/>
          </p:nvPr>
        </p:nvSpPr>
        <p:spPr/>
        <p:txBody>
          <a:bodyPr>
            <a:normAutofit/>
          </a:bodyPr>
          <a:lstStyle/>
          <a:p>
            <a:pPr eaLnBrk="1" hangingPunct="1">
              <a:defRPr/>
            </a:pPr>
            <a:r>
              <a:rPr lang="en-US" dirty="0" smtClean="0">
                <a:solidFill>
                  <a:schemeClr val="tx1"/>
                </a:solidFill>
              </a:rPr>
              <a:t>The Importance of YOU</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762000" y="1524000"/>
            <a:ext cx="7772400" cy="4648200"/>
          </a:xfrm>
        </p:spPr>
        <p:txBody>
          <a:bodyPr>
            <a:normAutofit lnSpcReduction="10000"/>
          </a:bodyPr>
          <a:lstStyle/>
          <a:p>
            <a:pPr>
              <a:defRPr/>
            </a:pPr>
            <a:r>
              <a:rPr lang="en-US" sz="3200" dirty="0" smtClean="0"/>
              <a:t>…that you are:</a:t>
            </a:r>
          </a:p>
          <a:p>
            <a:pPr lvl="1">
              <a:defRPr/>
            </a:pPr>
            <a:r>
              <a:rPr lang="en-US" sz="2800" dirty="0" smtClean="0"/>
              <a:t>Intelligent</a:t>
            </a:r>
          </a:p>
          <a:p>
            <a:pPr lvl="1">
              <a:defRPr/>
            </a:pPr>
            <a:r>
              <a:rPr lang="en-US" sz="2800" dirty="0"/>
              <a:t>Confident</a:t>
            </a:r>
          </a:p>
          <a:p>
            <a:pPr lvl="1">
              <a:defRPr/>
            </a:pPr>
            <a:r>
              <a:rPr lang="en-US" sz="2800" dirty="0" smtClean="0"/>
              <a:t>Well-prepared</a:t>
            </a:r>
          </a:p>
          <a:p>
            <a:pPr lvl="1">
              <a:defRPr/>
            </a:pPr>
            <a:r>
              <a:rPr lang="en-US" sz="2800" dirty="0" smtClean="0"/>
              <a:t>Interested in presentation</a:t>
            </a:r>
          </a:p>
          <a:p>
            <a:pPr lvl="1">
              <a:defRPr/>
            </a:pPr>
            <a:r>
              <a:rPr lang="en-US" sz="2800" dirty="0" smtClean="0"/>
              <a:t>Engaged with audience</a:t>
            </a:r>
          </a:p>
          <a:p>
            <a:pPr lvl="1">
              <a:defRPr/>
            </a:pPr>
            <a:r>
              <a:rPr lang="en-US" sz="2800" dirty="0" smtClean="0"/>
              <a:t>Professional</a:t>
            </a:r>
          </a:p>
          <a:p>
            <a:pPr lvl="1">
              <a:defRPr/>
            </a:pPr>
            <a:r>
              <a:rPr lang="en-US" sz="2800" dirty="0" smtClean="0"/>
              <a:t>Inspiring</a:t>
            </a:r>
          </a:p>
          <a:p>
            <a:pPr lvl="1">
              <a:defRPr/>
            </a:pPr>
            <a:endParaRPr lang="en-US" sz="2800" dirty="0"/>
          </a:p>
          <a:p>
            <a:pPr lvl="1">
              <a:defRPr/>
            </a:pPr>
            <a:r>
              <a:rPr lang="en-US" sz="2800" dirty="0" smtClean="0"/>
              <a:t>HOW CAN YOU DO THIS?</a:t>
            </a:r>
            <a:endParaRPr lang="en-US" sz="2800" dirty="0" smtClean="0"/>
          </a:p>
        </p:txBody>
      </p:sp>
      <p:sp>
        <p:nvSpPr>
          <p:cNvPr id="71682" name="Rectangle 2"/>
          <p:cNvSpPr>
            <a:spLocks noGrp="1" noChangeArrowheads="1"/>
          </p:cNvSpPr>
          <p:nvPr>
            <p:ph type="title"/>
          </p:nvPr>
        </p:nvSpPr>
        <p:spPr>
          <a:xfrm>
            <a:off x="304800" y="300038"/>
            <a:ext cx="8686800" cy="1068387"/>
          </a:xfrm>
        </p:spPr>
        <p:txBody>
          <a:bodyPr>
            <a:normAutofit fontScale="90000"/>
          </a:bodyPr>
          <a:lstStyle/>
          <a:p>
            <a:pPr eaLnBrk="1" hangingPunct="1">
              <a:defRPr/>
            </a:pPr>
            <a:r>
              <a:rPr lang="en-US" dirty="0" smtClean="0">
                <a:solidFill>
                  <a:schemeClr val="tx1"/>
                </a:solidFill>
              </a:rPr>
              <a:t>Personally - Help </a:t>
            </a:r>
            <a:r>
              <a:rPr lang="en-US" dirty="0" smtClean="0">
                <a:solidFill>
                  <a:schemeClr val="tx1"/>
                </a:solidFill>
              </a:rPr>
              <a:t>Others Conclude…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917" y="4343400"/>
            <a:ext cx="2873451" cy="2205038"/>
          </a:xfrm>
          <a:prstGeom prst="rect">
            <a:avLst/>
          </a:prstGeom>
        </p:spPr>
      </p:pic>
    </p:spTree>
    <p:extLst>
      <p:ext uri="{BB962C8B-B14F-4D97-AF65-F5344CB8AC3E}">
        <p14:creationId xmlns:p14="http://schemas.microsoft.com/office/powerpoint/2010/main" val="324411392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PREPARE </a:t>
            </a:r>
          </a:p>
          <a:p>
            <a:r>
              <a:rPr lang="en-US" dirty="0" smtClean="0"/>
              <a:t>PRACTICE</a:t>
            </a:r>
          </a:p>
          <a:p>
            <a:r>
              <a:rPr lang="en-US" dirty="0" smtClean="0"/>
              <a:t>Recognize characteristics of </a:t>
            </a:r>
            <a:r>
              <a:rPr lang="en-US" dirty="0" smtClean="0"/>
              <a:t>speaking</a:t>
            </a:r>
          </a:p>
          <a:p>
            <a:r>
              <a:rPr lang="en-US" dirty="0" smtClean="0"/>
              <a:t>Control </a:t>
            </a:r>
            <a:r>
              <a:rPr lang="en-US" dirty="0" smtClean="0"/>
              <a:t>your voice</a:t>
            </a:r>
          </a:p>
          <a:p>
            <a:r>
              <a:rPr lang="en-US" dirty="0" smtClean="0"/>
              <a:t>Have good posture/movement</a:t>
            </a:r>
          </a:p>
          <a:p>
            <a:r>
              <a:rPr lang="en-US" dirty="0" smtClean="0"/>
              <a:t>“Act” confident/Hide nervousness</a:t>
            </a:r>
          </a:p>
          <a:p>
            <a:r>
              <a:rPr lang="en-US" dirty="0" smtClean="0"/>
              <a:t>Dress for the </a:t>
            </a:r>
            <a:r>
              <a:rPr lang="en-US" dirty="0" smtClean="0"/>
              <a:t>Presentation</a:t>
            </a:r>
          </a:p>
          <a:p>
            <a:r>
              <a:rPr lang="en-US" dirty="0" smtClean="0"/>
              <a:t>KNOW </a:t>
            </a:r>
            <a:r>
              <a:rPr lang="en-US" dirty="0"/>
              <a:t>your material and </a:t>
            </a:r>
            <a:r>
              <a:rPr lang="en-US" dirty="0" smtClean="0"/>
              <a:t>background</a:t>
            </a:r>
          </a:p>
          <a:p>
            <a:r>
              <a:rPr lang="en-US" dirty="0" smtClean="0"/>
              <a:t>Use Professional Vocab!</a:t>
            </a:r>
          </a:p>
          <a:p>
            <a:r>
              <a:rPr lang="en-US" dirty="0" smtClean="0"/>
              <a:t>Avoid Distractors…</a:t>
            </a:r>
            <a:endParaRPr lang="en-US" dirty="0"/>
          </a:p>
          <a:p>
            <a:endParaRPr lang="en-US" dirty="0"/>
          </a:p>
        </p:txBody>
      </p:sp>
      <p:sp>
        <p:nvSpPr>
          <p:cNvPr id="3" name="Title 2"/>
          <p:cNvSpPr>
            <a:spLocks noGrp="1"/>
          </p:cNvSpPr>
          <p:nvPr>
            <p:ph type="title"/>
          </p:nvPr>
        </p:nvSpPr>
        <p:spPr/>
        <p:txBody>
          <a:bodyPr/>
          <a:lstStyle/>
          <a:p>
            <a:r>
              <a:rPr lang="en-US" dirty="0" smtClean="0"/>
              <a:t>What can you do?</a:t>
            </a:r>
            <a:endParaRPr lang="en-US" dirty="0"/>
          </a:p>
        </p:txBody>
      </p:sp>
    </p:spTree>
    <p:extLst>
      <p:ext uri="{BB962C8B-B14F-4D97-AF65-F5344CB8AC3E}">
        <p14:creationId xmlns:p14="http://schemas.microsoft.com/office/powerpoint/2010/main" val="4037681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41960" y="2743200"/>
            <a:ext cx="7924800" cy="2895600"/>
          </a:xfrm>
        </p:spPr>
        <p:txBody>
          <a:bodyPr/>
          <a:lstStyle/>
          <a:p>
            <a:pPr eaLnBrk="1" hangingPunct="1">
              <a:defRPr/>
            </a:pPr>
            <a:r>
              <a:rPr lang="en-US" dirty="0" smtClean="0"/>
              <a:t>You can be seen and heard (non-verbal)</a:t>
            </a:r>
          </a:p>
          <a:p>
            <a:pPr lvl="1" eaLnBrk="1" hangingPunct="1">
              <a:defRPr/>
            </a:pPr>
            <a:r>
              <a:rPr lang="en-US" dirty="0" smtClean="0"/>
              <a:t>You and audience interact</a:t>
            </a:r>
          </a:p>
          <a:p>
            <a:pPr eaLnBrk="1" hangingPunct="1">
              <a:defRPr/>
            </a:pPr>
            <a:r>
              <a:rPr lang="en-US" dirty="0" smtClean="0"/>
              <a:t>You must capture and maintain attention</a:t>
            </a:r>
          </a:p>
          <a:p>
            <a:pPr lvl="1" eaLnBrk="1" hangingPunct="1">
              <a:defRPr/>
            </a:pPr>
            <a:r>
              <a:rPr lang="en-US" dirty="0" smtClean="0"/>
              <a:t>Less specific audience than journal</a:t>
            </a:r>
          </a:p>
          <a:p>
            <a:pPr eaLnBrk="1" hangingPunct="1">
              <a:defRPr/>
            </a:pPr>
            <a:r>
              <a:rPr lang="en-US" dirty="0" smtClean="0"/>
              <a:t>Your message must be presented clearly</a:t>
            </a:r>
          </a:p>
          <a:p>
            <a:pPr lvl="1" eaLnBrk="1" hangingPunct="1">
              <a:defRPr/>
            </a:pPr>
            <a:r>
              <a:rPr lang="en-US" dirty="0" smtClean="0"/>
              <a:t>No re-reading</a:t>
            </a:r>
          </a:p>
        </p:txBody>
      </p:sp>
      <p:sp>
        <p:nvSpPr>
          <p:cNvPr id="68610" name="Rectangle 2"/>
          <p:cNvSpPr>
            <a:spLocks noGrp="1" noChangeArrowheads="1"/>
          </p:cNvSpPr>
          <p:nvPr>
            <p:ph type="title"/>
          </p:nvPr>
        </p:nvSpPr>
        <p:spPr>
          <a:xfrm>
            <a:off x="685800" y="381000"/>
            <a:ext cx="7772400" cy="990600"/>
          </a:xfrm>
        </p:spPr>
        <p:txBody>
          <a:bodyPr/>
          <a:lstStyle/>
          <a:p>
            <a:pPr eaLnBrk="1" hangingPunct="1">
              <a:defRPr/>
            </a:pPr>
            <a:r>
              <a:rPr lang="en-US" dirty="0" smtClean="0">
                <a:solidFill>
                  <a:schemeClr val="tx1"/>
                </a:solidFill>
              </a:rPr>
              <a:t>Speaking 101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914400"/>
            <a:ext cx="2435718" cy="1524000"/>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762000" y="1524000"/>
            <a:ext cx="7772400" cy="4648200"/>
          </a:xfrm>
        </p:spPr>
        <p:txBody>
          <a:bodyPr>
            <a:normAutofit/>
          </a:bodyPr>
          <a:lstStyle/>
          <a:p>
            <a:pPr>
              <a:defRPr/>
            </a:pPr>
            <a:r>
              <a:rPr lang="en-US" sz="2800" dirty="0" smtClean="0"/>
              <a:t>Tone: </a:t>
            </a:r>
          </a:p>
          <a:p>
            <a:pPr lvl="1">
              <a:defRPr/>
            </a:pPr>
            <a:r>
              <a:rPr lang="en-US" sz="2400" dirty="0" smtClean="0"/>
              <a:t>Excited (Answer phone during argument)</a:t>
            </a:r>
          </a:p>
          <a:p>
            <a:pPr lvl="1">
              <a:defRPr/>
            </a:pPr>
            <a:r>
              <a:rPr lang="en-US" sz="2400" dirty="0" smtClean="0"/>
              <a:t>Heightened tone to avoid monotony</a:t>
            </a:r>
            <a:endParaRPr lang="en-US" sz="2400" dirty="0"/>
          </a:p>
          <a:p>
            <a:pPr>
              <a:defRPr/>
            </a:pPr>
            <a:r>
              <a:rPr lang="en-US" sz="2800" dirty="0" smtClean="0"/>
              <a:t>Volume: 	</a:t>
            </a:r>
          </a:p>
          <a:p>
            <a:pPr lvl="1">
              <a:defRPr/>
            </a:pPr>
            <a:r>
              <a:rPr lang="en-US" sz="2400" dirty="0" smtClean="0"/>
              <a:t>Grow out of too quiet</a:t>
            </a:r>
          </a:p>
          <a:p>
            <a:pPr lvl="1">
              <a:defRPr/>
            </a:pPr>
            <a:r>
              <a:rPr lang="en-US" sz="2400" dirty="0" smtClean="0"/>
              <a:t>Don’t drop off at end of sentences</a:t>
            </a:r>
          </a:p>
          <a:p>
            <a:pPr>
              <a:defRPr/>
            </a:pPr>
            <a:r>
              <a:rPr lang="en-US" sz="2800" dirty="0" smtClean="0"/>
              <a:t>Clarity:  </a:t>
            </a:r>
          </a:p>
          <a:p>
            <a:pPr lvl="1">
              <a:defRPr/>
            </a:pPr>
            <a:r>
              <a:rPr lang="en-US" sz="2400" dirty="0" smtClean="0"/>
              <a:t>Be sure to pronounce</a:t>
            </a:r>
          </a:p>
        </p:txBody>
      </p:sp>
      <p:sp>
        <p:nvSpPr>
          <p:cNvPr id="71682" name="Rectangle 2"/>
          <p:cNvSpPr>
            <a:spLocks noGrp="1" noChangeArrowheads="1"/>
          </p:cNvSpPr>
          <p:nvPr>
            <p:ph type="title"/>
          </p:nvPr>
        </p:nvSpPr>
        <p:spPr>
          <a:xfrm>
            <a:off x="685800" y="300038"/>
            <a:ext cx="7772400" cy="1068387"/>
          </a:xfrm>
        </p:spPr>
        <p:txBody>
          <a:bodyPr/>
          <a:lstStyle/>
          <a:p>
            <a:pPr eaLnBrk="1" hangingPunct="1">
              <a:defRPr/>
            </a:pPr>
            <a:r>
              <a:rPr lang="en-US" dirty="0" smtClean="0">
                <a:solidFill>
                  <a:schemeClr val="tx1"/>
                </a:solidFill>
              </a:rPr>
              <a:t>Voice-Related Issues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762000" y="1524000"/>
            <a:ext cx="7772400" cy="4648200"/>
          </a:xfrm>
        </p:spPr>
        <p:txBody>
          <a:bodyPr>
            <a:normAutofit/>
          </a:bodyPr>
          <a:lstStyle/>
          <a:p>
            <a:pPr>
              <a:defRPr/>
            </a:pPr>
            <a:r>
              <a:rPr lang="en-US" sz="2800" dirty="0" smtClean="0"/>
              <a:t>Minimize </a:t>
            </a:r>
            <a:r>
              <a:rPr lang="en-US" sz="2800" dirty="0"/>
              <a:t>vocal distractions</a:t>
            </a:r>
          </a:p>
          <a:p>
            <a:pPr lvl="1">
              <a:defRPr/>
            </a:pPr>
            <a:r>
              <a:rPr lang="en-US" sz="2400" dirty="0"/>
              <a:t>“Uh”</a:t>
            </a:r>
          </a:p>
          <a:p>
            <a:pPr lvl="1">
              <a:defRPr/>
            </a:pPr>
            <a:r>
              <a:rPr lang="en-US" sz="2400" dirty="0"/>
              <a:t>Actually</a:t>
            </a:r>
          </a:p>
          <a:p>
            <a:pPr lvl="1">
              <a:defRPr/>
            </a:pPr>
            <a:r>
              <a:rPr lang="en-US" sz="2400" dirty="0"/>
              <a:t>Perpetual throat clearing</a:t>
            </a:r>
          </a:p>
          <a:p>
            <a:pPr>
              <a:defRPr/>
            </a:pPr>
            <a:r>
              <a:rPr lang="en-US" sz="2800" dirty="0"/>
              <a:t>Watch talking </a:t>
            </a:r>
            <a:r>
              <a:rPr lang="en-US" sz="2800" dirty="0" smtClean="0"/>
              <a:t>speed</a:t>
            </a:r>
          </a:p>
          <a:p>
            <a:pPr>
              <a:defRPr/>
            </a:pPr>
            <a:r>
              <a:rPr lang="en-US" sz="2800" dirty="0" smtClean="0"/>
              <a:t>Pronounce words correctly</a:t>
            </a:r>
            <a:endParaRPr lang="en-US" sz="2800" dirty="0"/>
          </a:p>
          <a:p>
            <a:pPr>
              <a:defRPr/>
            </a:pPr>
            <a:r>
              <a:rPr lang="en-US" sz="2800" dirty="0" smtClean="0"/>
              <a:t>If you have an accent: </a:t>
            </a:r>
          </a:p>
          <a:p>
            <a:pPr lvl="1">
              <a:defRPr/>
            </a:pPr>
            <a:r>
              <a:rPr lang="en-US" sz="2400" dirty="0" smtClean="0"/>
              <a:t>Practice pronunciations</a:t>
            </a:r>
          </a:p>
          <a:p>
            <a:pPr lvl="1">
              <a:defRPr/>
            </a:pPr>
            <a:r>
              <a:rPr lang="en-US" sz="2400" dirty="0" smtClean="0"/>
              <a:t>Slow down</a:t>
            </a:r>
          </a:p>
          <a:p>
            <a:pPr lvl="1">
              <a:defRPr/>
            </a:pPr>
            <a:endParaRPr lang="en-US" sz="2400" dirty="0" smtClean="0"/>
          </a:p>
        </p:txBody>
      </p:sp>
      <p:sp>
        <p:nvSpPr>
          <p:cNvPr id="71682" name="Rectangle 2"/>
          <p:cNvSpPr>
            <a:spLocks noGrp="1" noChangeArrowheads="1"/>
          </p:cNvSpPr>
          <p:nvPr>
            <p:ph type="title"/>
          </p:nvPr>
        </p:nvSpPr>
        <p:spPr>
          <a:xfrm>
            <a:off x="685800" y="300038"/>
            <a:ext cx="7772400" cy="1068387"/>
          </a:xfrm>
        </p:spPr>
        <p:txBody>
          <a:bodyPr>
            <a:normAutofit/>
          </a:bodyPr>
          <a:lstStyle/>
          <a:p>
            <a:pPr eaLnBrk="1" hangingPunct="1">
              <a:defRPr/>
            </a:pPr>
            <a:r>
              <a:rPr lang="en-US" dirty="0" smtClean="0">
                <a:solidFill>
                  <a:schemeClr val="tx1"/>
                </a:solidFill>
              </a:rPr>
              <a:t>Voice-Related Issues (</a:t>
            </a:r>
            <a:r>
              <a:rPr lang="en-US" dirty="0" err="1" smtClean="0">
                <a:solidFill>
                  <a:schemeClr val="tx1"/>
                </a:solidFill>
              </a:rPr>
              <a:t>cont</a:t>
            </a:r>
            <a:r>
              <a:rPr lang="en-US" dirty="0" smtClean="0">
                <a:solidFill>
                  <a:schemeClr val="tx1"/>
                </a:solidFill>
              </a:rPr>
              <a:t>)</a:t>
            </a:r>
          </a:p>
        </p:txBody>
      </p:sp>
    </p:spTree>
    <p:extLst>
      <p:ext uri="{BB962C8B-B14F-4D97-AF65-F5344CB8AC3E}">
        <p14:creationId xmlns:p14="http://schemas.microsoft.com/office/powerpoint/2010/main" val="402941976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relaxed</a:t>
            </a:r>
          </a:p>
          <a:p>
            <a:r>
              <a:rPr lang="en-US" dirty="0" smtClean="0"/>
              <a:t>Avoid excess movement</a:t>
            </a:r>
          </a:p>
          <a:p>
            <a:pPr lvl="1"/>
            <a:r>
              <a:rPr lang="en-US" dirty="0" smtClean="0"/>
              <a:t>Don’t fidget/twist fingers</a:t>
            </a:r>
          </a:p>
          <a:p>
            <a:pPr lvl="1"/>
            <a:r>
              <a:rPr lang="en-US" dirty="0" smtClean="0"/>
              <a:t>Don’t fiddle with rings, etc.</a:t>
            </a:r>
          </a:p>
          <a:p>
            <a:r>
              <a:rPr lang="en-US" dirty="0" smtClean="0"/>
              <a:t>Face audience (glance at slides)</a:t>
            </a:r>
          </a:p>
          <a:p>
            <a:pPr lvl="1"/>
            <a:r>
              <a:rPr lang="en-US" dirty="0" smtClean="0"/>
              <a:t>Roving eye contact</a:t>
            </a:r>
          </a:p>
          <a:p>
            <a:r>
              <a:rPr lang="en-US" dirty="0" smtClean="0"/>
              <a:t>Stand on both feet</a:t>
            </a:r>
          </a:p>
          <a:p>
            <a:r>
              <a:rPr lang="en-US" dirty="0" smtClean="0"/>
              <a:t>Don’t lean</a:t>
            </a:r>
          </a:p>
          <a:p>
            <a:r>
              <a:rPr lang="en-US" dirty="0" smtClean="0"/>
              <a:t>Arms relaxed with movement</a:t>
            </a:r>
          </a:p>
          <a:p>
            <a:pPr lvl="1"/>
            <a:r>
              <a:rPr lang="en-US" dirty="0" smtClean="0"/>
              <a:t>Avoid crossed (closed off)</a:t>
            </a:r>
          </a:p>
          <a:p>
            <a:endParaRPr lang="en-US" dirty="0" smtClean="0"/>
          </a:p>
          <a:p>
            <a:endParaRPr lang="en-US" dirty="0"/>
          </a:p>
        </p:txBody>
      </p:sp>
      <p:sp>
        <p:nvSpPr>
          <p:cNvPr id="3" name="Title 2"/>
          <p:cNvSpPr>
            <a:spLocks noGrp="1"/>
          </p:cNvSpPr>
          <p:nvPr>
            <p:ph type="title"/>
          </p:nvPr>
        </p:nvSpPr>
        <p:spPr/>
        <p:txBody>
          <a:bodyPr/>
          <a:lstStyle/>
          <a:p>
            <a:r>
              <a:rPr lang="en-US" dirty="0" smtClean="0"/>
              <a:t>Posture/Movement</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185234"/>
            <a:ext cx="1714500" cy="1714500"/>
          </a:xfrm>
          <a:prstGeom prst="rect">
            <a:avLst/>
          </a:prstGeom>
        </p:spPr>
      </p:pic>
    </p:spTree>
    <p:extLst>
      <p:ext uri="{BB962C8B-B14F-4D97-AF65-F5344CB8AC3E}">
        <p14:creationId xmlns:p14="http://schemas.microsoft.com/office/powerpoint/2010/main" val="333376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6858000"/>
          </a:xfrm>
          <a:prstGeom prst="rect">
            <a:avLst/>
          </a:prstGeom>
          <a:solidFill>
            <a:srgbClr val="187C1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latin typeface="Comic Sans MS" panose="030F0702030302020204" pitchFamily="66" charset="0"/>
            </a:endParaRPr>
          </a:p>
        </p:txBody>
      </p:sp>
      <p:sp>
        <p:nvSpPr>
          <p:cNvPr id="6146" name="Rectangle 2"/>
          <p:cNvSpPr>
            <a:spLocks noGrp="1" noChangeArrowheads="1"/>
          </p:cNvSpPr>
          <p:nvPr>
            <p:ph type="title"/>
          </p:nvPr>
        </p:nvSpPr>
        <p:spPr/>
        <p:txBody>
          <a:bodyPr>
            <a:normAutofit fontScale="90000"/>
          </a:bodyPr>
          <a:lstStyle/>
          <a:p>
            <a:pPr eaLnBrk="1" hangingPunct="1">
              <a:defRPr/>
            </a:pPr>
            <a:r>
              <a:rPr lang="en-US" smtClean="0">
                <a:solidFill>
                  <a:srgbClr val="135F18"/>
                </a:solidFill>
              </a:rPr>
              <a:t>How to How to Stimulate the Brain</a:t>
            </a:r>
          </a:p>
        </p:txBody>
      </p:sp>
      <p:sp>
        <p:nvSpPr>
          <p:cNvPr id="6147" name="Rectangle 3"/>
          <p:cNvSpPr>
            <a:spLocks noGrp="1" noChangeArrowheads="1"/>
          </p:cNvSpPr>
          <p:nvPr>
            <p:ph type="body" sz="half" idx="1"/>
          </p:nvPr>
        </p:nvSpPr>
        <p:spPr>
          <a:xfrm>
            <a:off x="457200" y="1600200"/>
            <a:ext cx="4648200" cy="4533900"/>
          </a:xfrm>
        </p:spPr>
        <p:txBody>
          <a:bodyPr/>
          <a:lstStyle/>
          <a:p>
            <a:pPr eaLnBrk="1" hangingPunct="1">
              <a:defRPr/>
            </a:pPr>
            <a:r>
              <a:rPr lang="en-US" sz="2800" smtClean="0">
                <a:solidFill>
                  <a:srgbClr val="F3110B"/>
                </a:solidFill>
              </a:rPr>
              <a:t>Stimulating the brain is easy</a:t>
            </a:r>
          </a:p>
          <a:p>
            <a:pPr eaLnBrk="1" hangingPunct="1">
              <a:defRPr/>
            </a:pPr>
            <a:r>
              <a:rPr lang="en-US" sz="2800" smtClean="0">
                <a:solidFill>
                  <a:srgbClr val="F3110B"/>
                </a:solidFill>
              </a:rPr>
              <a:t>Anesthetize rat</a:t>
            </a:r>
          </a:p>
          <a:p>
            <a:pPr eaLnBrk="1" hangingPunct="1">
              <a:defRPr/>
            </a:pPr>
            <a:r>
              <a:rPr lang="en-US" sz="2800" smtClean="0">
                <a:solidFill>
                  <a:srgbClr val="F3110B"/>
                </a:solidFill>
              </a:rPr>
              <a:t>Put rat in stereotaxic device</a:t>
            </a:r>
          </a:p>
          <a:p>
            <a:pPr eaLnBrk="1" hangingPunct="1">
              <a:defRPr/>
            </a:pPr>
            <a:r>
              <a:rPr lang="en-US" sz="2800" smtClean="0">
                <a:solidFill>
                  <a:srgbClr val="F3110B"/>
                </a:solidFill>
              </a:rPr>
              <a:t>Put electrode into brain</a:t>
            </a:r>
          </a:p>
        </p:txBody>
      </p:sp>
      <p:pic>
        <p:nvPicPr>
          <p:cNvPr id="4101" name="Picture 6" descr="image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10200" y="2362200"/>
            <a:ext cx="2819400" cy="3276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79611"/>
      </p:ext>
    </p:extLst>
  </p:cSld>
  <p:clrMapOvr>
    <a:masterClrMapping/>
  </p:clrMapOvr>
  <p:transition spd="slow">
    <p:dissolve/>
    <p:sndAc>
      <p:stSnd>
        <p:snd r:embed="rId3"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600">
                                          <p:stCondLst>
                                            <p:cond delay="0"/>
                                          </p:stCondLst>
                                        </p:cTn>
                                        <p:tgtEl>
                                          <p:spTgt spid="6146"/>
                                        </p:tgtEl>
                                      </p:cBhvr>
                                    </p:animEffect>
                                    <p:anim calcmode="lin" valueType="num">
                                      <p:cBhvr>
                                        <p:cTn id="8" dur="600" fill="hold">
                                          <p:stCondLst>
                                            <p:cond delay="0"/>
                                          </p:stCondLst>
                                        </p:cTn>
                                        <p:tgtEl>
                                          <p:spTgt spid="614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14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14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slide(fromBottom)">
                                      <p:cBhvr>
                                        <p:cTn id="15" dur="500">
                                          <p:stCondLst>
                                            <p:cond delay="0"/>
                                          </p:stCondLst>
                                        </p:cTn>
                                        <p:tgtEl>
                                          <p:spTgt spid="614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animEffect transition="in" filter="slide(fromBottom)">
                                      <p:cBhvr>
                                        <p:cTn id="20" dur="500">
                                          <p:stCondLst>
                                            <p:cond delay="0"/>
                                          </p:stCondLst>
                                        </p:cTn>
                                        <p:tgtEl>
                                          <p:spTgt spid="614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Effect transition="in" filter="slide(fromBottom)">
                                      <p:cBhvr>
                                        <p:cTn id="25" dur="500">
                                          <p:stCondLst>
                                            <p:cond delay="0"/>
                                          </p:stCondLst>
                                        </p:cTn>
                                        <p:tgtEl>
                                          <p:spTgt spid="614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Effect transition="in" filter="slide(fromBottom)">
                                      <p:cBhvr>
                                        <p:cTn id="30" dur="500">
                                          <p:stCondLst>
                                            <p:cond delay="0"/>
                                          </p:stCondLst>
                                        </p:cTn>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T/F – It is bad to be nervous during a presentation.</a:t>
            </a:r>
            <a:endParaRPr lang="en-US" dirty="0"/>
          </a:p>
        </p:txBody>
      </p:sp>
      <p:sp>
        <p:nvSpPr>
          <p:cNvPr id="2" name="Title 1"/>
          <p:cNvSpPr>
            <a:spLocks noGrp="1"/>
          </p:cNvSpPr>
          <p:nvPr>
            <p:ph type="title"/>
          </p:nvPr>
        </p:nvSpPr>
        <p:spPr/>
        <p:txBody>
          <a:bodyPr/>
          <a:lstStyle/>
          <a:p>
            <a:r>
              <a:rPr lang="en-US" dirty="0" smtClean="0"/>
              <a:t>Control Nervousness</a:t>
            </a:r>
            <a:endParaRPr lang="en-US" dirty="0"/>
          </a:p>
        </p:txBody>
      </p:sp>
    </p:spTree>
    <p:extLst>
      <p:ext uri="{BB962C8B-B14F-4D97-AF65-F5344CB8AC3E}">
        <p14:creationId xmlns:p14="http://schemas.microsoft.com/office/powerpoint/2010/main" val="3767064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defRPr/>
            </a:pPr>
            <a:r>
              <a:rPr lang="en-US" smtClean="0">
                <a:solidFill>
                  <a:schemeClr val="tx1"/>
                </a:solidFill>
              </a:rPr>
              <a:t>Practice - Nervousness versus Performance</a:t>
            </a:r>
          </a:p>
        </p:txBody>
      </p:sp>
      <p:sp>
        <p:nvSpPr>
          <p:cNvPr id="74755" name="Rectangle 3"/>
          <p:cNvSpPr>
            <a:spLocks noGrp="1" noChangeArrowheads="1"/>
          </p:cNvSpPr>
          <p:nvPr>
            <p:ph type="body" sz="half" idx="2"/>
          </p:nvPr>
        </p:nvSpPr>
        <p:spPr>
          <a:xfrm>
            <a:off x="228600" y="2514600"/>
            <a:ext cx="4648200" cy="2286000"/>
          </a:xfrm>
        </p:spPr>
        <p:txBody>
          <a:bodyPr/>
          <a:lstStyle/>
          <a:p>
            <a:pPr eaLnBrk="1" hangingPunct="1">
              <a:defRPr/>
            </a:pPr>
            <a:r>
              <a:rPr lang="en-US" sz="2800" dirty="0" smtClean="0"/>
              <a:t>Medium level of nervousness is beneficial</a:t>
            </a:r>
          </a:p>
          <a:p>
            <a:pPr eaLnBrk="1" hangingPunct="1">
              <a:defRPr/>
            </a:pPr>
            <a:r>
              <a:rPr lang="en-US" sz="2800" dirty="0" smtClean="0"/>
              <a:t>Try to develop a balance</a:t>
            </a:r>
          </a:p>
        </p:txBody>
      </p:sp>
      <p:grpSp>
        <p:nvGrpSpPr>
          <p:cNvPr id="45060" name="Group 4"/>
          <p:cNvGrpSpPr>
            <a:grpSpLocks/>
          </p:cNvGrpSpPr>
          <p:nvPr/>
        </p:nvGrpSpPr>
        <p:grpSpPr bwMode="auto">
          <a:xfrm>
            <a:off x="4953000" y="2667000"/>
            <a:ext cx="3886200" cy="2449513"/>
            <a:chOff x="864" y="1344"/>
            <a:chExt cx="3888" cy="2363"/>
          </a:xfrm>
        </p:grpSpPr>
        <p:sp>
          <p:nvSpPr>
            <p:cNvPr id="45061" name="Rectangle 5"/>
            <p:cNvSpPr>
              <a:spLocks noChangeArrowheads="1"/>
            </p:cNvSpPr>
            <p:nvPr/>
          </p:nvSpPr>
          <p:spPr bwMode="auto">
            <a:xfrm>
              <a:off x="864" y="1344"/>
              <a:ext cx="3888" cy="235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62" name="Freeform 6"/>
            <p:cNvSpPr>
              <a:spLocks/>
            </p:cNvSpPr>
            <p:nvPr/>
          </p:nvSpPr>
          <p:spPr bwMode="auto">
            <a:xfrm>
              <a:off x="1440" y="1584"/>
              <a:ext cx="2929" cy="1660"/>
            </a:xfrm>
            <a:custGeom>
              <a:avLst/>
              <a:gdLst>
                <a:gd name="T0" fmla="*/ 0 w 3339"/>
                <a:gd name="T1" fmla="*/ 0 h 1974"/>
                <a:gd name="T2" fmla="*/ 2928 w 3339"/>
                <a:gd name="T3" fmla="*/ 0 h 1974"/>
                <a:gd name="T4" fmla="*/ 2928 w 3339"/>
                <a:gd name="T5" fmla="*/ 1659 h 1974"/>
                <a:gd name="T6" fmla="*/ 0 w 3339"/>
                <a:gd name="T7" fmla="*/ 1659 h 1974"/>
                <a:gd name="T8" fmla="*/ 0 w 3339"/>
                <a:gd name="T9" fmla="*/ 0 h 1974"/>
                <a:gd name="T10" fmla="*/ 0 60000 65536"/>
                <a:gd name="T11" fmla="*/ 0 60000 65536"/>
                <a:gd name="T12" fmla="*/ 0 60000 65536"/>
                <a:gd name="T13" fmla="*/ 0 60000 65536"/>
                <a:gd name="T14" fmla="*/ 0 60000 65536"/>
                <a:gd name="T15" fmla="*/ 0 w 3339"/>
                <a:gd name="T16" fmla="*/ 0 h 1974"/>
                <a:gd name="T17" fmla="*/ 3339 w 3339"/>
                <a:gd name="T18" fmla="*/ 1974 h 1974"/>
              </a:gdLst>
              <a:ahLst/>
              <a:cxnLst>
                <a:cxn ang="T10">
                  <a:pos x="T0" y="T1"/>
                </a:cxn>
                <a:cxn ang="T11">
                  <a:pos x="T2" y="T3"/>
                </a:cxn>
                <a:cxn ang="T12">
                  <a:pos x="T4" y="T5"/>
                </a:cxn>
                <a:cxn ang="T13">
                  <a:pos x="T6" y="T7"/>
                </a:cxn>
                <a:cxn ang="T14">
                  <a:pos x="T8" y="T9"/>
                </a:cxn>
              </a:cxnLst>
              <a:rect l="T15" t="T16" r="T17" b="T18"/>
              <a:pathLst>
                <a:path w="3339" h="1974">
                  <a:moveTo>
                    <a:pt x="0" y="0"/>
                  </a:moveTo>
                  <a:lnTo>
                    <a:pt x="3338" y="0"/>
                  </a:lnTo>
                  <a:lnTo>
                    <a:pt x="3338" y="1973"/>
                  </a:lnTo>
                  <a:lnTo>
                    <a:pt x="0" y="1973"/>
                  </a:lnTo>
                  <a:lnTo>
                    <a:pt x="0" y="0"/>
                  </a:lnTo>
                </a:path>
              </a:pathLst>
            </a:custGeom>
            <a:solidFill>
              <a:schemeClr val="bg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5063" name="Line 7"/>
            <p:cNvSpPr>
              <a:spLocks noChangeShapeType="1"/>
            </p:cNvSpPr>
            <p:nvPr/>
          </p:nvSpPr>
          <p:spPr bwMode="auto">
            <a:xfrm flipH="1">
              <a:off x="1440" y="1584"/>
              <a:ext cx="0" cy="168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4" name="Line 8"/>
            <p:cNvSpPr>
              <a:spLocks noChangeShapeType="1"/>
            </p:cNvSpPr>
            <p:nvPr/>
          </p:nvSpPr>
          <p:spPr bwMode="auto">
            <a:xfrm>
              <a:off x="1440" y="3264"/>
              <a:ext cx="2925" cy="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5" name="Rectangle 9"/>
            <p:cNvSpPr>
              <a:spLocks noChangeArrowheads="1"/>
            </p:cNvSpPr>
            <p:nvPr/>
          </p:nvSpPr>
          <p:spPr bwMode="auto">
            <a:xfrm>
              <a:off x="2160" y="3312"/>
              <a:ext cx="173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100">
                  <a:solidFill>
                    <a:srgbClr val="003399"/>
                  </a:solidFill>
                </a:rPr>
                <a:t>Nervousness</a:t>
              </a:r>
            </a:p>
          </p:txBody>
        </p:sp>
        <p:sp>
          <p:nvSpPr>
            <p:cNvPr id="45066" name="Rectangle 10"/>
            <p:cNvSpPr>
              <a:spLocks noChangeArrowheads="1"/>
            </p:cNvSpPr>
            <p:nvPr/>
          </p:nvSpPr>
          <p:spPr bwMode="auto">
            <a:xfrm rot="-5400000">
              <a:off x="440" y="1962"/>
              <a:ext cx="164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100">
                  <a:solidFill>
                    <a:srgbClr val="003399"/>
                  </a:solidFill>
                </a:rPr>
                <a:t>Performance</a:t>
              </a:r>
            </a:p>
          </p:txBody>
        </p:sp>
        <p:sp>
          <p:nvSpPr>
            <p:cNvPr id="45067" name="Arc 11"/>
            <p:cNvSpPr>
              <a:spLocks/>
            </p:cNvSpPr>
            <p:nvPr/>
          </p:nvSpPr>
          <p:spPr bwMode="auto">
            <a:xfrm rot="-10380000">
              <a:off x="1584" y="2064"/>
              <a:ext cx="2430" cy="1384"/>
            </a:xfrm>
            <a:custGeom>
              <a:avLst/>
              <a:gdLst>
                <a:gd name="T0" fmla="*/ 139 w 42431"/>
                <a:gd name="T1" fmla="*/ 4 h 21600"/>
                <a:gd name="T2" fmla="*/ 0 w 42431"/>
                <a:gd name="T3" fmla="*/ 23 h 21600"/>
                <a:gd name="T4" fmla="*/ 68 w 42431"/>
                <a:gd name="T5" fmla="*/ 0 h 21600"/>
                <a:gd name="T6" fmla="*/ 0 60000 65536"/>
                <a:gd name="T7" fmla="*/ 0 60000 65536"/>
                <a:gd name="T8" fmla="*/ 0 60000 65536"/>
                <a:gd name="T9" fmla="*/ 0 w 42431"/>
                <a:gd name="T10" fmla="*/ 0 h 21600"/>
                <a:gd name="T11" fmla="*/ 42431 w 42431"/>
                <a:gd name="T12" fmla="*/ 21600 h 21600"/>
              </a:gdLst>
              <a:ahLst/>
              <a:cxnLst>
                <a:cxn ang="T6">
                  <a:pos x="T0" y="T1"/>
                </a:cxn>
                <a:cxn ang="T7">
                  <a:pos x="T2" y="T3"/>
                </a:cxn>
                <a:cxn ang="T8">
                  <a:pos x="T4" y="T5"/>
                </a:cxn>
              </a:cxnLst>
              <a:rect l="T9" t="T10" r="T11" b="T12"/>
              <a:pathLst>
                <a:path w="42431" h="21600" fill="none" extrusionOk="0">
                  <a:moveTo>
                    <a:pt x="42430" y="983"/>
                  </a:moveTo>
                  <a:cubicBezTo>
                    <a:pt x="41904" y="12518"/>
                    <a:pt x="32399" y="21599"/>
                    <a:pt x="20853" y="21600"/>
                  </a:cubicBezTo>
                  <a:cubicBezTo>
                    <a:pt x="11091" y="21600"/>
                    <a:pt x="2543" y="15053"/>
                    <a:pt x="-1" y="5630"/>
                  </a:cubicBezTo>
                </a:path>
                <a:path w="42431" h="21600" stroke="0" extrusionOk="0">
                  <a:moveTo>
                    <a:pt x="42430" y="983"/>
                  </a:moveTo>
                  <a:cubicBezTo>
                    <a:pt x="41904" y="12518"/>
                    <a:pt x="32399" y="21599"/>
                    <a:pt x="20853" y="21600"/>
                  </a:cubicBezTo>
                  <a:cubicBezTo>
                    <a:pt x="11091" y="21600"/>
                    <a:pt x="2543" y="15053"/>
                    <a:pt x="-1" y="5630"/>
                  </a:cubicBezTo>
                  <a:lnTo>
                    <a:pt x="20853" y="0"/>
                  </a:lnTo>
                  <a:close/>
                </a:path>
              </a:pathLst>
            </a:custGeom>
            <a:noFill/>
            <a:ln w="25400" cap="rnd">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It’s okay if not paralyzing</a:t>
            </a:r>
          </a:p>
          <a:p>
            <a:r>
              <a:rPr lang="en-US" dirty="0" smtClean="0"/>
              <a:t>Practice – It fades with time</a:t>
            </a:r>
          </a:p>
          <a:p>
            <a:r>
              <a:rPr lang="en-US" dirty="0" smtClean="0"/>
              <a:t>Usually Audience can’t tell</a:t>
            </a:r>
          </a:p>
          <a:p>
            <a:pPr lvl="1"/>
            <a:r>
              <a:rPr lang="en-US" dirty="0" smtClean="0"/>
              <a:t>If in voice, keep going</a:t>
            </a:r>
          </a:p>
          <a:p>
            <a:pPr lvl="1"/>
            <a:r>
              <a:rPr lang="en-US" dirty="0" smtClean="0"/>
              <a:t>If shaking – laser point from hip</a:t>
            </a:r>
          </a:p>
          <a:p>
            <a:pPr lvl="1"/>
            <a:r>
              <a:rPr lang="en-US" dirty="0" smtClean="0"/>
              <a:t>If sweating </a:t>
            </a:r>
          </a:p>
          <a:p>
            <a:pPr lvl="2"/>
            <a:r>
              <a:rPr lang="en-US" dirty="0" smtClean="0"/>
              <a:t>Antiperspirant</a:t>
            </a:r>
          </a:p>
          <a:p>
            <a:pPr lvl="2"/>
            <a:r>
              <a:rPr lang="en-US" dirty="0" smtClean="0"/>
              <a:t>Keep arms down</a:t>
            </a:r>
          </a:p>
          <a:p>
            <a:pPr lvl="2"/>
            <a:r>
              <a:rPr lang="en-US" dirty="0" smtClean="0"/>
              <a:t>Wear dark colors</a:t>
            </a:r>
          </a:p>
        </p:txBody>
      </p:sp>
      <p:sp>
        <p:nvSpPr>
          <p:cNvPr id="5" name="Title 4"/>
          <p:cNvSpPr>
            <a:spLocks noGrp="1"/>
          </p:cNvSpPr>
          <p:nvPr>
            <p:ph type="title"/>
          </p:nvPr>
        </p:nvSpPr>
        <p:spPr/>
        <p:txBody>
          <a:bodyPr/>
          <a:lstStyle/>
          <a:p>
            <a:r>
              <a:rPr lang="en-US" dirty="0" smtClean="0"/>
              <a:t>Overcoming Nervousness</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439" y="1447800"/>
            <a:ext cx="1905000" cy="1905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495800"/>
            <a:ext cx="2209800" cy="1798170"/>
          </a:xfrm>
          <a:prstGeom prst="rect">
            <a:avLst/>
          </a:prstGeom>
        </p:spPr>
      </p:pic>
    </p:spTree>
    <p:extLst>
      <p:ext uri="{BB962C8B-B14F-4D97-AF65-F5344CB8AC3E}">
        <p14:creationId xmlns:p14="http://schemas.microsoft.com/office/powerpoint/2010/main" val="671786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Clothing can convey “professional”</a:t>
            </a:r>
          </a:p>
          <a:p>
            <a:r>
              <a:rPr lang="en-US" dirty="0" smtClean="0"/>
              <a:t>People take you seriously</a:t>
            </a:r>
          </a:p>
          <a:p>
            <a:pPr lvl="1"/>
            <a:r>
              <a:rPr lang="en-US" dirty="0" smtClean="0"/>
              <a:t>Suit</a:t>
            </a:r>
            <a:r>
              <a:rPr lang="en-US" dirty="0" smtClean="0"/>
              <a:t>? – Check out Academic Professional</a:t>
            </a:r>
            <a:endParaRPr lang="en-US" dirty="0" smtClean="0"/>
          </a:p>
          <a:p>
            <a:pPr lvl="1"/>
            <a:r>
              <a:rPr lang="en-US" dirty="0" smtClean="0"/>
              <a:t>At least Academic/Business </a:t>
            </a:r>
            <a:r>
              <a:rPr lang="en-US" dirty="0" smtClean="0"/>
              <a:t>casual</a:t>
            </a:r>
          </a:p>
          <a:p>
            <a:pPr lvl="1"/>
            <a:r>
              <a:rPr lang="en-US" dirty="0" smtClean="0"/>
              <a:t>Your own style</a:t>
            </a:r>
          </a:p>
          <a:p>
            <a:pPr lvl="1"/>
            <a:r>
              <a:rPr lang="en-US" dirty="0" smtClean="0"/>
              <a:t>Not club clothes</a:t>
            </a:r>
          </a:p>
          <a:p>
            <a:pPr lvl="2"/>
            <a:r>
              <a:rPr lang="en-US" dirty="0" smtClean="0"/>
              <a:t>Tight</a:t>
            </a:r>
          </a:p>
          <a:p>
            <a:pPr lvl="2"/>
            <a:r>
              <a:rPr lang="en-US" dirty="0" smtClean="0"/>
              <a:t>Cleavage</a:t>
            </a:r>
          </a:p>
          <a:p>
            <a:pPr lvl="2"/>
            <a:r>
              <a:rPr lang="en-US" dirty="0" smtClean="0"/>
              <a:t>Fluorescent</a:t>
            </a:r>
          </a:p>
          <a:p>
            <a:pPr lvl="2"/>
            <a:endParaRPr lang="en-US" dirty="0"/>
          </a:p>
        </p:txBody>
      </p:sp>
      <p:sp>
        <p:nvSpPr>
          <p:cNvPr id="3" name="Title 2"/>
          <p:cNvSpPr>
            <a:spLocks noGrp="1"/>
          </p:cNvSpPr>
          <p:nvPr>
            <p:ph type="title"/>
          </p:nvPr>
        </p:nvSpPr>
        <p:spPr/>
        <p:txBody>
          <a:bodyPr/>
          <a:lstStyle/>
          <a:p>
            <a:r>
              <a:rPr lang="en-US" dirty="0" smtClean="0"/>
              <a:t>Dress for Presentation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276600"/>
            <a:ext cx="3647440" cy="3352800"/>
          </a:xfrm>
          <a:prstGeom prst="rect">
            <a:avLst/>
          </a:prstGeom>
        </p:spPr>
      </p:pic>
      <p:sp>
        <p:nvSpPr>
          <p:cNvPr id="8" name="Rectangle 7"/>
          <p:cNvSpPr/>
          <p:nvPr/>
        </p:nvSpPr>
        <p:spPr>
          <a:xfrm>
            <a:off x="152400" y="5334000"/>
            <a:ext cx="4572000" cy="707886"/>
          </a:xfrm>
          <a:prstGeom prst="rect">
            <a:avLst/>
          </a:prstGeom>
        </p:spPr>
        <p:txBody>
          <a:bodyPr>
            <a:spAutoFit/>
          </a:bodyPr>
          <a:lstStyle/>
          <a:p>
            <a:r>
              <a:rPr lang="en-US" sz="800" dirty="0">
                <a:hlinkClick r:id="rId4"/>
              </a:rPr>
              <a:t>https://www.google.com/url?sa=t&amp;rct=j&amp;q=&amp;esrc=s&amp;source=web&amp;cd=2&amp;cad=rja&amp;uact=8&amp;ved=0CCUQFjABahUKEwjH-vXfmO3HAhXLgJIKHeXxAqM&amp;url=https%3A%2F%2Fmcnair.wsu.edu%2Fwp-content%2Fuploads%2Fsites%2F169%2F2014%2F08%2Fdress-code-guide-for-web.pdf&amp;usg=AFQjCNHEFKtrzFZQwFKQhY7Q4mRkC6nfEQ&amp;bvm=bv.102022582,d.aWw</a:t>
            </a:r>
            <a:endParaRPr lang="en-US" sz="800" dirty="0"/>
          </a:p>
        </p:txBody>
      </p:sp>
    </p:spTree>
    <p:extLst>
      <p:ext uri="{BB962C8B-B14F-4D97-AF65-F5344CB8AC3E}">
        <p14:creationId xmlns:p14="http://schemas.microsoft.com/office/powerpoint/2010/main" val="1666216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Professional</a:t>
            </a:r>
          </a:p>
          <a:p>
            <a:r>
              <a:rPr lang="en-US" dirty="0" smtClean="0"/>
              <a:t>Must stand for hour</a:t>
            </a:r>
          </a:p>
          <a:p>
            <a:pPr lvl="1"/>
            <a:r>
              <a:rPr lang="en-US" dirty="0" smtClean="0"/>
              <a:t>Broken in</a:t>
            </a:r>
          </a:p>
          <a:p>
            <a:pPr lvl="1"/>
            <a:r>
              <a:rPr lang="en-US" dirty="0" smtClean="0"/>
              <a:t>Avoid running/basketball shoes</a:t>
            </a:r>
          </a:p>
          <a:p>
            <a:pPr lvl="1"/>
            <a:r>
              <a:rPr lang="en-US" dirty="0" smtClean="0"/>
              <a:t>Heals, but not extremely high</a:t>
            </a:r>
            <a:endParaRPr lang="en-US" dirty="0"/>
          </a:p>
        </p:txBody>
      </p:sp>
      <p:sp>
        <p:nvSpPr>
          <p:cNvPr id="3" name="Title 2"/>
          <p:cNvSpPr>
            <a:spLocks noGrp="1"/>
          </p:cNvSpPr>
          <p:nvPr>
            <p:ph type="title"/>
          </p:nvPr>
        </p:nvSpPr>
        <p:spPr/>
        <p:txBody>
          <a:bodyPr/>
          <a:lstStyle/>
          <a:p>
            <a:r>
              <a:rPr lang="en-US" dirty="0" smtClean="0"/>
              <a:t>Dress 2 – The shoes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62400"/>
            <a:ext cx="2057400" cy="2228850"/>
          </a:xfrm>
          <a:prstGeom prst="rect">
            <a:avLst/>
          </a:prstGeom>
        </p:spPr>
      </p:pic>
      <p:sp>
        <p:nvSpPr>
          <p:cNvPr id="5" name="&quot;No&quot; Symbol 4"/>
          <p:cNvSpPr/>
          <p:nvPr/>
        </p:nvSpPr>
        <p:spPr>
          <a:xfrm>
            <a:off x="6248400" y="3962400"/>
            <a:ext cx="2286000" cy="2362200"/>
          </a:xfrm>
          <a:prstGeom prst="noSmoking">
            <a:avLst>
              <a:gd name="adj" fmla="val 61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6952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 put together</a:t>
            </a:r>
          </a:p>
          <a:p>
            <a:r>
              <a:rPr lang="en-US" dirty="0" smtClean="0"/>
              <a:t>Look like you have self-respect</a:t>
            </a:r>
          </a:p>
          <a:p>
            <a:r>
              <a:rPr lang="en-US" dirty="0" smtClean="0"/>
              <a:t>Look professional</a:t>
            </a:r>
          </a:p>
          <a:p>
            <a:r>
              <a:rPr lang="en-US" dirty="0" smtClean="0"/>
              <a:t>Hair washed (please), </a:t>
            </a:r>
            <a:r>
              <a:rPr lang="en-US" dirty="0" smtClean="0"/>
              <a:t>brushed/styled</a:t>
            </a:r>
          </a:p>
          <a:p>
            <a:r>
              <a:rPr lang="en-US" dirty="0" smtClean="0"/>
              <a:t>Can do a bit of Grad Student </a:t>
            </a:r>
            <a:r>
              <a:rPr lang="en-US" dirty="0" err="1" smtClean="0"/>
              <a:t>Scruff..but</a:t>
            </a:r>
            <a:r>
              <a:rPr lang="en-US" dirty="0" smtClean="0"/>
              <a:t> be neat about it…</a:t>
            </a:r>
            <a:endParaRPr lang="en-US" dirty="0"/>
          </a:p>
          <a:p>
            <a:r>
              <a:rPr lang="en-US" dirty="0" smtClean="0"/>
              <a:t>Not club make-up</a:t>
            </a:r>
          </a:p>
          <a:p>
            <a:pPr lvl="1"/>
            <a:r>
              <a:rPr lang="en-US" dirty="0" smtClean="0"/>
              <a:t>Professional, not sexy</a:t>
            </a:r>
          </a:p>
          <a:p>
            <a:endParaRPr lang="en-US" dirty="0"/>
          </a:p>
        </p:txBody>
      </p:sp>
      <p:sp>
        <p:nvSpPr>
          <p:cNvPr id="3" name="Title 2"/>
          <p:cNvSpPr>
            <a:spLocks noGrp="1"/>
          </p:cNvSpPr>
          <p:nvPr>
            <p:ph type="title"/>
          </p:nvPr>
        </p:nvSpPr>
        <p:spPr/>
        <p:txBody>
          <a:bodyPr/>
          <a:lstStyle/>
          <a:p>
            <a:r>
              <a:rPr lang="en-US" dirty="0" smtClean="0"/>
              <a:t>Grooming</a:t>
            </a:r>
            <a:endParaRPr lang="en-US" dirty="0"/>
          </a:p>
        </p:txBody>
      </p:sp>
    </p:spTree>
    <p:extLst>
      <p:ext uri="{BB962C8B-B14F-4D97-AF65-F5344CB8AC3E}">
        <p14:creationId xmlns:p14="http://schemas.microsoft.com/office/powerpoint/2010/main" val="3885453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2438400"/>
            <a:ext cx="7772400" cy="1199704"/>
          </a:xfrm>
        </p:spPr>
        <p:txBody>
          <a:bodyPr>
            <a:normAutofit/>
          </a:bodyPr>
          <a:lstStyle/>
          <a:p>
            <a:pPr algn="l"/>
            <a:r>
              <a:rPr lang="en-US" sz="4800" dirty="0" smtClean="0"/>
              <a:t>Focus on Content</a:t>
            </a:r>
            <a:endParaRPr lang="en-US" sz="4800" dirty="0"/>
          </a:p>
        </p:txBody>
      </p:sp>
    </p:spTree>
    <p:extLst>
      <p:ext uri="{BB962C8B-B14F-4D97-AF65-F5344CB8AC3E}">
        <p14:creationId xmlns:p14="http://schemas.microsoft.com/office/powerpoint/2010/main" val="470696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Saves lots of time</a:t>
            </a:r>
          </a:p>
          <a:p>
            <a:r>
              <a:rPr lang="en-US" dirty="0"/>
              <a:t>Examine rubric (and work backwards)</a:t>
            </a:r>
          </a:p>
          <a:p>
            <a:r>
              <a:rPr lang="en-US" dirty="0" smtClean="0"/>
              <a:t>Determines approach</a:t>
            </a:r>
          </a:p>
          <a:p>
            <a:r>
              <a:rPr lang="en-US" dirty="0" smtClean="0"/>
              <a:t>Sets duration</a:t>
            </a:r>
            <a:endParaRPr lang="en-US" dirty="0"/>
          </a:p>
          <a:p>
            <a:r>
              <a:rPr lang="en-US" dirty="0" smtClean="0"/>
              <a:t>Headings</a:t>
            </a:r>
            <a:r>
              <a:rPr lang="en-US" dirty="0"/>
              <a:t>?</a:t>
            </a:r>
          </a:p>
          <a:p>
            <a:r>
              <a:rPr lang="en-US" dirty="0"/>
              <a:t>Required </a:t>
            </a:r>
            <a:r>
              <a:rPr lang="en-US" dirty="0" smtClean="0"/>
              <a:t>Sections?</a:t>
            </a:r>
          </a:p>
          <a:p>
            <a:pPr lvl="1"/>
            <a:r>
              <a:rPr lang="en-US" dirty="0" smtClean="0"/>
              <a:t>Definition, Intro/history, health impact, current application, future directions, conclusions, Questions?</a:t>
            </a:r>
          </a:p>
          <a:p>
            <a:pPr lvl="1"/>
            <a:r>
              <a:rPr lang="en-US" dirty="0" smtClean="0"/>
              <a:t>Introduction/background, Gap/purpose, hypothesis, methods, results, conclusions/impact, future directions, acknowledgements, Questions?</a:t>
            </a:r>
            <a:endParaRPr lang="en-US" dirty="0"/>
          </a:p>
        </p:txBody>
      </p:sp>
      <p:sp>
        <p:nvSpPr>
          <p:cNvPr id="3" name="Title 2"/>
          <p:cNvSpPr>
            <a:spLocks noGrp="1"/>
          </p:cNvSpPr>
          <p:nvPr>
            <p:ph type="title"/>
          </p:nvPr>
        </p:nvSpPr>
        <p:spPr/>
        <p:txBody>
          <a:bodyPr/>
          <a:lstStyle/>
          <a:p>
            <a:r>
              <a:rPr lang="en-US" dirty="0" smtClean="0"/>
              <a:t>Review Instructions</a:t>
            </a:r>
            <a:endParaRPr lang="en-US" dirty="0"/>
          </a:p>
        </p:txBody>
      </p:sp>
    </p:spTree>
    <p:extLst>
      <p:ext uri="{BB962C8B-B14F-4D97-AF65-F5344CB8AC3E}">
        <p14:creationId xmlns:p14="http://schemas.microsoft.com/office/powerpoint/2010/main" val="1180065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09600" y="1752600"/>
            <a:ext cx="7848600" cy="4495800"/>
          </a:xfrm>
        </p:spPr>
        <p:txBody>
          <a:bodyPr/>
          <a:lstStyle/>
          <a:p>
            <a:pPr eaLnBrk="1" hangingPunct="1">
              <a:lnSpc>
                <a:spcPct val="90000"/>
              </a:lnSpc>
              <a:defRPr/>
            </a:pPr>
            <a:r>
              <a:rPr lang="en-US" dirty="0" smtClean="0"/>
              <a:t>Tailor to audience</a:t>
            </a:r>
          </a:p>
          <a:p>
            <a:pPr eaLnBrk="1" hangingPunct="1">
              <a:lnSpc>
                <a:spcPct val="90000"/>
              </a:lnSpc>
              <a:defRPr/>
            </a:pPr>
            <a:r>
              <a:rPr lang="en-US" dirty="0" smtClean="0"/>
              <a:t>How long?</a:t>
            </a:r>
          </a:p>
          <a:p>
            <a:pPr eaLnBrk="1" hangingPunct="1">
              <a:lnSpc>
                <a:spcPct val="90000"/>
              </a:lnSpc>
              <a:defRPr/>
            </a:pPr>
            <a:r>
              <a:rPr lang="en-US" dirty="0" smtClean="0"/>
              <a:t>Plan written material</a:t>
            </a:r>
          </a:p>
          <a:p>
            <a:pPr eaLnBrk="1" hangingPunct="1">
              <a:lnSpc>
                <a:spcPct val="90000"/>
              </a:lnSpc>
              <a:defRPr/>
            </a:pPr>
            <a:r>
              <a:rPr lang="en-US" dirty="0" smtClean="0"/>
              <a:t>Create/develop good visuals</a:t>
            </a:r>
          </a:p>
          <a:p>
            <a:pPr eaLnBrk="1" hangingPunct="1">
              <a:lnSpc>
                <a:spcPct val="90000"/>
              </a:lnSpc>
              <a:defRPr/>
            </a:pPr>
            <a:r>
              <a:rPr lang="en-US" dirty="0" smtClean="0"/>
              <a:t>Know each slide’s purpose</a:t>
            </a:r>
          </a:p>
          <a:p>
            <a:pPr eaLnBrk="1" hangingPunct="1">
              <a:lnSpc>
                <a:spcPct val="90000"/>
              </a:lnSpc>
              <a:defRPr/>
            </a:pPr>
            <a:r>
              <a:rPr lang="en-US" dirty="0" smtClean="0"/>
              <a:t>Develop transitions</a:t>
            </a:r>
          </a:p>
          <a:p>
            <a:pPr eaLnBrk="1" hangingPunct="1">
              <a:lnSpc>
                <a:spcPct val="90000"/>
              </a:lnSpc>
              <a:defRPr/>
            </a:pPr>
            <a:r>
              <a:rPr lang="en-US" dirty="0" smtClean="0"/>
              <a:t>Make solid conclusions</a:t>
            </a:r>
          </a:p>
          <a:p>
            <a:pPr eaLnBrk="1" hangingPunct="1">
              <a:lnSpc>
                <a:spcPct val="90000"/>
              </a:lnSpc>
              <a:defRPr/>
            </a:pPr>
            <a:r>
              <a:rPr lang="en-US" dirty="0" smtClean="0"/>
              <a:t>Anticipate questions</a:t>
            </a:r>
          </a:p>
        </p:txBody>
      </p:sp>
      <p:sp>
        <p:nvSpPr>
          <p:cNvPr id="35842" name="Rectangle 2"/>
          <p:cNvSpPr>
            <a:spLocks noGrp="1" noChangeArrowheads="1"/>
          </p:cNvSpPr>
          <p:nvPr>
            <p:ph type="title"/>
          </p:nvPr>
        </p:nvSpPr>
        <p:spPr>
          <a:xfrm>
            <a:off x="685800" y="300038"/>
            <a:ext cx="7772400" cy="1068387"/>
          </a:xfrm>
        </p:spPr>
        <p:txBody>
          <a:bodyPr/>
          <a:lstStyle/>
          <a:p>
            <a:pPr eaLnBrk="1" hangingPunct="1">
              <a:defRPr/>
            </a:pPr>
            <a:r>
              <a:rPr lang="en-US" dirty="0" smtClean="0">
                <a:solidFill>
                  <a:schemeClr val="tx1"/>
                </a:solidFill>
              </a:rPr>
              <a:t>Develop Content</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normAutofit/>
          </a:bodyPr>
          <a:lstStyle/>
          <a:p>
            <a:pPr eaLnBrk="1" hangingPunct="1">
              <a:defRPr/>
            </a:pPr>
            <a:r>
              <a:rPr lang="en-US" sz="2400" dirty="0" smtClean="0"/>
              <a:t>Who is in your audience?</a:t>
            </a:r>
          </a:p>
          <a:p>
            <a:pPr lvl="1" eaLnBrk="1" hangingPunct="1">
              <a:defRPr/>
            </a:pPr>
            <a:r>
              <a:rPr lang="en-US" dirty="0" smtClean="0"/>
              <a:t>Faculty</a:t>
            </a:r>
          </a:p>
          <a:p>
            <a:pPr lvl="1" eaLnBrk="1" hangingPunct="1">
              <a:defRPr/>
            </a:pPr>
            <a:r>
              <a:rPr lang="en-US" dirty="0" smtClean="0"/>
              <a:t>Graduate students</a:t>
            </a:r>
          </a:p>
          <a:p>
            <a:pPr lvl="1" eaLnBrk="1" hangingPunct="1">
              <a:defRPr/>
            </a:pPr>
            <a:r>
              <a:rPr lang="en-US" dirty="0" smtClean="0"/>
              <a:t>Undergraduate students</a:t>
            </a:r>
          </a:p>
          <a:p>
            <a:pPr lvl="1" eaLnBrk="1" hangingPunct="1">
              <a:defRPr/>
            </a:pPr>
            <a:r>
              <a:rPr lang="en-US" dirty="0" smtClean="0"/>
              <a:t>Jr. High or HS students</a:t>
            </a:r>
          </a:p>
          <a:p>
            <a:pPr lvl="1" eaLnBrk="1" hangingPunct="1">
              <a:defRPr/>
            </a:pPr>
            <a:r>
              <a:rPr lang="en-US" dirty="0" smtClean="0"/>
              <a:t>Laymen</a:t>
            </a:r>
          </a:p>
          <a:p>
            <a:pPr lvl="1" eaLnBrk="1" hangingPunct="1">
              <a:defRPr/>
            </a:pPr>
            <a:r>
              <a:rPr lang="en-US" dirty="0" smtClean="0"/>
              <a:t>Potential donors</a:t>
            </a:r>
          </a:p>
          <a:p>
            <a:pPr>
              <a:defRPr/>
            </a:pPr>
            <a:r>
              <a:rPr lang="en-US" sz="2400" dirty="0" smtClean="0"/>
              <a:t>What </a:t>
            </a:r>
            <a:r>
              <a:rPr lang="en-US" sz="2400" dirty="0"/>
              <a:t>do they </a:t>
            </a:r>
            <a:r>
              <a:rPr lang="en-US" sz="2400" dirty="0" smtClean="0"/>
              <a:t>know (adjust introduction/depth)?</a:t>
            </a:r>
            <a:endParaRPr lang="en-US" sz="2400" dirty="0"/>
          </a:p>
          <a:p>
            <a:pPr>
              <a:defRPr/>
            </a:pPr>
            <a:r>
              <a:rPr lang="en-US" sz="2400" dirty="0"/>
              <a:t>How large is the audience?</a:t>
            </a:r>
          </a:p>
          <a:p>
            <a:pPr>
              <a:defRPr/>
            </a:pPr>
            <a:r>
              <a:rPr lang="en-US" sz="2400" dirty="0"/>
              <a:t>What is your goal with them?</a:t>
            </a:r>
          </a:p>
          <a:p>
            <a:pPr>
              <a:defRPr/>
            </a:pPr>
            <a:r>
              <a:rPr lang="en-US" sz="2400" dirty="0"/>
              <a:t>What do they want?</a:t>
            </a:r>
          </a:p>
          <a:p>
            <a:pPr>
              <a:defRPr/>
            </a:pPr>
            <a:endParaRPr lang="en-US" sz="2400" b="1" dirty="0"/>
          </a:p>
          <a:p>
            <a:pPr lvl="1" eaLnBrk="1" hangingPunct="1">
              <a:defRPr/>
            </a:pPr>
            <a:endParaRPr lang="en-US" dirty="0" smtClean="0"/>
          </a:p>
        </p:txBody>
      </p:sp>
      <p:sp>
        <p:nvSpPr>
          <p:cNvPr id="88066" name="Rectangle 2"/>
          <p:cNvSpPr>
            <a:spLocks noGrp="1" noChangeArrowheads="1"/>
          </p:cNvSpPr>
          <p:nvPr>
            <p:ph type="title"/>
          </p:nvPr>
        </p:nvSpPr>
        <p:spPr/>
        <p:txBody>
          <a:bodyPr/>
          <a:lstStyle/>
          <a:p>
            <a:pPr eaLnBrk="1" hangingPunct="1">
              <a:defRPr/>
            </a:pPr>
            <a:r>
              <a:rPr lang="en-US" b="0" dirty="0" smtClean="0">
                <a:solidFill>
                  <a:schemeClr val="tx1"/>
                </a:solidFill>
              </a:rPr>
              <a:t>Assess Audience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latin typeface="Comic Sans MS" panose="030F0702030302020204" pitchFamily="66" charset="0"/>
            </a:endParaRPr>
          </a:p>
        </p:txBody>
      </p:sp>
      <p:sp>
        <p:nvSpPr>
          <p:cNvPr id="7170" name="Rectangle 2"/>
          <p:cNvSpPr>
            <a:spLocks noGrp="1" noChangeArrowheads="1"/>
          </p:cNvSpPr>
          <p:nvPr>
            <p:ph type="title"/>
          </p:nvPr>
        </p:nvSpPr>
        <p:spPr/>
        <p:txBody>
          <a:bodyPr/>
          <a:lstStyle/>
          <a:p>
            <a:pPr eaLnBrk="1" hangingPunct="1">
              <a:defRPr/>
            </a:pPr>
            <a:r>
              <a:rPr lang="en-US" smtClean="0">
                <a:solidFill>
                  <a:schemeClr val="bg2"/>
                </a:solidFill>
              </a:rPr>
              <a:t>Results</a:t>
            </a:r>
          </a:p>
        </p:txBody>
      </p:sp>
      <p:sp>
        <p:nvSpPr>
          <p:cNvPr id="7171" name="Rectangle 3"/>
          <p:cNvSpPr>
            <a:spLocks noGrp="1" noChangeArrowheads="1"/>
          </p:cNvSpPr>
          <p:nvPr>
            <p:ph type="body" idx="1"/>
          </p:nvPr>
        </p:nvSpPr>
        <p:spPr/>
        <p:txBody>
          <a:bodyPr/>
          <a:lstStyle/>
          <a:p>
            <a:pPr eaLnBrk="1" hangingPunct="1">
              <a:lnSpc>
                <a:spcPct val="80000"/>
              </a:lnSpc>
              <a:defRPr/>
            </a:pPr>
            <a:r>
              <a:rPr lang="en-US" sz="2400" smtClean="0"/>
              <a:t>Increased LTP</a:t>
            </a:r>
          </a:p>
          <a:p>
            <a:pPr eaLnBrk="1" hangingPunct="1">
              <a:lnSpc>
                <a:spcPct val="80000"/>
              </a:lnSpc>
              <a:defRPr/>
            </a:pPr>
            <a:r>
              <a:rPr lang="en-US" sz="2400" smtClean="0"/>
              <a:t>Stereotypical Behaviors</a:t>
            </a:r>
          </a:p>
          <a:p>
            <a:pPr eaLnBrk="1" hangingPunct="1">
              <a:lnSpc>
                <a:spcPct val="80000"/>
              </a:lnSpc>
              <a:defRPr/>
            </a:pPr>
            <a:r>
              <a:rPr lang="en-US" sz="2400" smtClean="0">
                <a:solidFill>
                  <a:srgbClr val="FF3300"/>
                </a:solidFill>
              </a:rPr>
              <a:t>The rats all behaved similarly.  They would jump up and down three times, turn around, clean their fur, then roll over.  Three died.  We subsequently reduced the level fo stimulation and found a decreased morbidity of subjects.  Those who lived had a tendancy towards cross-eyedness, but we do not attribute this regretable side-effect to the experimental treatment.  We believe that this system could easily be altered to be used in humans having trouble jumping up and down.</a:t>
            </a:r>
          </a:p>
          <a:p>
            <a:pPr eaLnBrk="1" hangingPunct="1">
              <a:lnSpc>
                <a:spcPct val="80000"/>
              </a:lnSpc>
              <a:defRPr/>
            </a:pPr>
            <a:endParaRPr lang="en-US" sz="2400" smtClean="0">
              <a:solidFill>
                <a:srgbClr val="FF3300"/>
              </a:solidFill>
            </a:endParaRPr>
          </a:p>
        </p:txBody>
      </p:sp>
    </p:spTree>
    <p:extLst>
      <p:ext uri="{BB962C8B-B14F-4D97-AF65-F5344CB8AC3E}">
        <p14:creationId xmlns:p14="http://schemas.microsoft.com/office/powerpoint/2010/main" val="35030181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Formality/dress</a:t>
            </a:r>
          </a:p>
          <a:p>
            <a:r>
              <a:rPr lang="en-US" dirty="0" smtClean="0"/>
              <a:t>Content</a:t>
            </a:r>
          </a:p>
          <a:p>
            <a:pPr lvl="1"/>
            <a:r>
              <a:rPr lang="en-US" dirty="0" smtClean="0"/>
              <a:t>Amount of introduction</a:t>
            </a:r>
          </a:p>
          <a:p>
            <a:pPr lvl="1"/>
            <a:r>
              <a:rPr lang="en-US" dirty="0" smtClean="0"/>
              <a:t>Depth of information</a:t>
            </a:r>
          </a:p>
          <a:p>
            <a:pPr lvl="1"/>
            <a:r>
              <a:rPr lang="en-US" dirty="0" smtClean="0"/>
              <a:t>Goals of presentation</a:t>
            </a:r>
          </a:p>
          <a:p>
            <a:r>
              <a:rPr lang="en-US" dirty="0" smtClean="0"/>
              <a:t>Presentation style</a:t>
            </a:r>
          </a:p>
          <a:p>
            <a:pPr lvl="1"/>
            <a:r>
              <a:rPr lang="en-US" dirty="0" smtClean="0"/>
              <a:t>Animations</a:t>
            </a:r>
          </a:p>
          <a:p>
            <a:pPr lvl="1"/>
            <a:r>
              <a:rPr lang="en-US" dirty="0" smtClean="0"/>
              <a:t>Visuals/images</a:t>
            </a:r>
          </a:p>
          <a:p>
            <a:pPr lvl="1"/>
            <a:r>
              <a:rPr lang="en-US" dirty="0" smtClean="0"/>
              <a:t>Backgrounds</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Audience Determines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0451" y="2133600"/>
            <a:ext cx="1401525" cy="18249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953" y="838199"/>
            <a:ext cx="1638522" cy="1143001"/>
          </a:xfrm>
          <a:prstGeom prst="rect">
            <a:avLst/>
          </a:prstGeom>
        </p:spPr>
      </p:pic>
      <p:pic>
        <p:nvPicPr>
          <p:cNvPr id="137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24400"/>
            <a:ext cx="2055921"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7225" y="4724400"/>
            <a:ext cx="1907976" cy="1526381"/>
          </a:xfrm>
          <a:prstGeom prst="rect">
            <a:avLst/>
          </a:prstGeom>
        </p:spPr>
      </p:pic>
    </p:spTree>
    <p:extLst>
      <p:ext uri="{BB962C8B-B14F-4D97-AF65-F5344CB8AC3E}">
        <p14:creationId xmlns:p14="http://schemas.microsoft.com/office/powerpoint/2010/main" val="2066739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r>
              <a:rPr lang="en-US" dirty="0" smtClean="0"/>
              <a:t>Roughly 1 slide per minute</a:t>
            </a:r>
          </a:p>
          <a:p>
            <a:pPr lvl="1"/>
            <a:r>
              <a:rPr lang="en-US" dirty="0"/>
              <a:t>Is question time included in total time?</a:t>
            </a:r>
          </a:p>
          <a:p>
            <a:pPr lvl="1"/>
            <a:r>
              <a:rPr lang="en-US" dirty="0" smtClean="0"/>
              <a:t>15 min- 12 slides </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How long is your talk?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3613879"/>
              </p:ext>
            </p:extLst>
          </p:nvPr>
        </p:nvGraphicFramePr>
        <p:xfrm>
          <a:off x="1143000" y="3200400"/>
          <a:ext cx="6092190" cy="3192145"/>
        </p:xfrm>
        <a:graphic>
          <a:graphicData uri="http://schemas.openxmlformats.org/drawingml/2006/table">
            <a:tbl>
              <a:tblPr>
                <a:tableStyleId>{5C22544A-7EE6-4342-B048-85BDC9FD1C3A}</a:tableStyleId>
              </a:tblPr>
              <a:tblGrid>
                <a:gridCol w="4091940"/>
                <a:gridCol w="2000250"/>
              </a:tblGrid>
              <a:tr h="337820">
                <a:tc>
                  <a:txBody>
                    <a:bodyPr/>
                    <a:lstStyle/>
                    <a:p>
                      <a:pPr marL="0" marR="0">
                        <a:spcBef>
                          <a:spcPts val="0"/>
                        </a:spcBef>
                        <a:spcAft>
                          <a:spcPts val="0"/>
                        </a:spcAft>
                      </a:pPr>
                      <a:r>
                        <a:rPr lang="en-US" sz="3200" dirty="0">
                          <a:effectLst/>
                        </a:rPr>
                        <a:t> </a:t>
                      </a:r>
                      <a:endParaRPr lang="en-US" sz="9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3200" dirty="0">
                          <a:effectLst/>
                        </a:rPr>
                        <a:t>15 min</a:t>
                      </a:r>
                      <a:endParaRPr lang="en-US" sz="900" dirty="0">
                        <a:effectLst/>
                        <a:latin typeface="Times New Roman"/>
                        <a:ea typeface="Times New Roman"/>
                      </a:endParaRPr>
                    </a:p>
                  </a:txBody>
                  <a:tcPr marL="68580" marR="68580" marT="0" marB="0"/>
                </a:tc>
              </a:tr>
              <a:tr h="655320">
                <a:tc>
                  <a:txBody>
                    <a:bodyPr/>
                    <a:lstStyle/>
                    <a:p>
                      <a:pPr marL="0" marR="0">
                        <a:spcBef>
                          <a:spcPts val="0"/>
                        </a:spcBef>
                        <a:spcAft>
                          <a:spcPts val="0"/>
                        </a:spcAft>
                      </a:pPr>
                      <a:r>
                        <a:rPr lang="en-US" sz="3200">
                          <a:effectLst/>
                        </a:rPr>
                        <a:t>Introduction</a:t>
                      </a:r>
                      <a:endParaRPr lang="en-US" sz="900">
                        <a:effectLst/>
                        <a:latin typeface="Times New Roman"/>
                        <a:ea typeface="Times New Roman"/>
                      </a:endParaRPr>
                    </a:p>
                  </a:txBody>
                  <a:tcPr marL="68580" marR="68580" marT="0" marB="0"/>
                </a:tc>
                <a:tc>
                  <a:txBody>
                    <a:bodyPr/>
                    <a:lstStyle/>
                    <a:p>
                      <a:pPr marL="0" marR="0" algn="ctr">
                        <a:spcBef>
                          <a:spcPts val="0"/>
                        </a:spcBef>
                        <a:spcAft>
                          <a:spcPts val="0"/>
                        </a:spcAft>
                      </a:pPr>
                      <a:r>
                        <a:rPr lang="en-US" sz="3200" dirty="0" smtClean="0">
                          <a:effectLst/>
                        </a:rPr>
                        <a:t>2-4</a:t>
                      </a:r>
                      <a:endParaRPr lang="en-US" sz="900" dirty="0">
                        <a:effectLst/>
                        <a:latin typeface="Times New Roman"/>
                        <a:ea typeface="Times New Roman"/>
                      </a:endParaRPr>
                    </a:p>
                  </a:txBody>
                  <a:tcPr marL="68580" marR="68580" marT="0" marB="0"/>
                </a:tc>
              </a:tr>
              <a:tr h="609600">
                <a:tc>
                  <a:txBody>
                    <a:bodyPr/>
                    <a:lstStyle/>
                    <a:p>
                      <a:pPr marL="0" marR="0">
                        <a:spcBef>
                          <a:spcPts val="0"/>
                        </a:spcBef>
                        <a:spcAft>
                          <a:spcPts val="0"/>
                        </a:spcAft>
                      </a:pPr>
                      <a:r>
                        <a:rPr lang="en-US" sz="3200" dirty="0">
                          <a:effectLst/>
                        </a:rPr>
                        <a:t>Internal sections</a:t>
                      </a:r>
                      <a:endParaRPr lang="en-US" sz="9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3200">
                          <a:effectLst/>
                        </a:rPr>
                        <a:t>7</a:t>
                      </a:r>
                      <a:endParaRPr lang="en-US" sz="900">
                        <a:effectLst/>
                        <a:latin typeface="Times New Roman"/>
                        <a:ea typeface="Times New Roman"/>
                      </a:endParaRPr>
                    </a:p>
                  </a:txBody>
                  <a:tcPr marL="68580" marR="68580" marT="0" marB="0"/>
                </a:tc>
              </a:tr>
              <a:tr h="685800">
                <a:tc>
                  <a:txBody>
                    <a:bodyPr/>
                    <a:lstStyle/>
                    <a:p>
                      <a:pPr marL="0" marR="0">
                        <a:spcBef>
                          <a:spcPts val="0"/>
                        </a:spcBef>
                        <a:spcAft>
                          <a:spcPts val="0"/>
                        </a:spcAft>
                      </a:pPr>
                      <a:r>
                        <a:rPr lang="en-US" sz="3200" dirty="0">
                          <a:effectLst/>
                        </a:rPr>
                        <a:t>Closing </a:t>
                      </a:r>
                      <a:endParaRPr lang="en-US" sz="9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3200">
                          <a:effectLst/>
                        </a:rPr>
                        <a:t>1</a:t>
                      </a:r>
                      <a:endParaRPr lang="en-US" sz="900">
                        <a:effectLst/>
                        <a:latin typeface="Times New Roman"/>
                        <a:ea typeface="Times New Roman"/>
                      </a:endParaRPr>
                    </a:p>
                  </a:txBody>
                  <a:tcPr marL="68580" marR="68580" marT="0" marB="0"/>
                </a:tc>
              </a:tr>
              <a:tr h="753745">
                <a:tc>
                  <a:txBody>
                    <a:bodyPr/>
                    <a:lstStyle/>
                    <a:p>
                      <a:pPr marL="0" marR="0">
                        <a:spcBef>
                          <a:spcPts val="0"/>
                        </a:spcBef>
                        <a:spcAft>
                          <a:spcPts val="0"/>
                        </a:spcAft>
                      </a:pPr>
                      <a:r>
                        <a:rPr lang="en-US" sz="3200" dirty="0">
                          <a:effectLst/>
                        </a:rPr>
                        <a:t>Questions</a:t>
                      </a:r>
                      <a:endParaRPr lang="en-US" sz="9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3200" dirty="0" smtClean="0">
                          <a:effectLst/>
                        </a:rPr>
                        <a:t>3-5</a:t>
                      </a:r>
                      <a:endParaRPr lang="en-US" sz="9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621314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6172200"/>
            <a:ext cx="6019800" cy="444691"/>
          </a:xfrm>
        </p:spPr>
        <p:txBody>
          <a:bodyPr>
            <a:normAutofit fontScale="92500" lnSpcReduction="10000"/>
          </a:bodyPr>
          <a:lstStyle/>
          <a:p>
            <a:r>
              <a:rPr lang="en-US" i="1" dirty="0" smtClean="0">
                <a:effectLst/>
              </a:rPr>
              <a:t>(Source: </a:t>
            </a:r>
            <a:r>
              <a:rPr lang="en-US" i="1" dirty="0" smtClean="0">
                <a:effectLst/>
                <a:hlinkClick r:id="rId3"/>
              </a:rPr>
              <a:t>U.S. Department of Labor</a:t>
            </a:r>
            <a:r>
              <a:rPr lang="en-US" i="1" dirty="0" smtClean="0">
                <a:effectLst/>
              </a:rPr>
              <a:t>)</a:t>
            </a:r>
            <a:endParaRPr lang="en-US" dirty="0" smtClean="0">
              <a:effectLst/>
            </a:endParaRPr>
          </a:p>
          <a:p>
            <a:endParaRPr lang="en-US" dirty="0"/>
          </a:p>
        </p:txBody>
      </p:sp>
      <p:sp>
        <p:nvSpPr>
          <p:cNvPr id="2" name="Title 1"/>
          <p:cNvSpPr>
            <a:spLocks noGrp="1"/>
          </p:cNvSpPr>
          <p:nvPr>
            <p:ph type="title"/>
          </p:nvPr>
        </p:nvSpPr>
        <p:spPr/>
        <p:txBody>
          <a:bodyPr/>
          <a:lstStyle/>
          <a:p>
            <a:r>
              <a:rPr lang="en-US" dirty="0" smtClean="0"/>
              <a:t>Retention and Modality</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676400"/>
            <a:ext cx="4800600" cy="4116835"/>
          </a:xfrm>
          <a:prstGeom prst="rect">
            <a:avLst/>
          </a:prstGeom>
        </p:spPr>
      </p:pic>
    </p:spTree>
    <p:extLst>
      <p:ext uri="{BB962C8B-B14F-4D97-AF65-F5344CB8AC3E}">
        <p14:creationId xmlns:p14="http://schemas.microsoft.com/office/powerpoint/2010/main" val="47300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pPr eaLnBrk="1" hangingPunct="1">
              <a:lnSpc>
                <a:spcPct val="90000"/>
              </a:lnSpc>
              <a:defRPr/>
            </a:pPr>
            <a:r>
              <a:rPr lang="en-US" sz="3200" dirty="0" smtClean="0"/>
              <a:t>Be consistent </a:t>
            </a:r>
          </a:p>
          <a:p>
            <a:pPr lvl="1" eaLnBrk="1" hangingPunct="1">
              <a:lnSpc>
                <a:spcPct val="90000"/>
              </a:lnSpc>
              <a:defRPr/>
            </a:pPr>
            <a:r>
              <a:rPr lang="en-US" sz="2800" dirty="0" smtClean="0"/>
              <a:t>Background</a:t>
            </a:r>
          </a:p>
          <a:p>
            <a:pPr lvl="1" eaLnBrk="1" hangingPunct="1">
              <a:lnSpc>
                <a:spcPct val="90000"/>
              </a:lnSpc>
              <a:defRPr/>
            </a:pPr>
            <a:r>
              <a:rPr lang="en-US" sz="2800" dirty="0" smtClean="0"/>
              <a:t>Headings</a:t>
            </a:r>
          </a:p>
          <a:p>
            <a:pPr lvl="1" eaLnBrk="1" hangingPunct="1">
              <a:lnSpc>
                <a:spcPct val="90000"/>
              </a:lnSpc>
              <a:defRPr/>
            </a:pPr>
            <a:r>
              <a:rPr lang="en-US" sz="2800" dirty="0" smtClean="0"/>
              <a:t>Font Sizes</a:t>
            </a:r>
          </a:p>
          <a:p>
            <a:pPr lvl="1" eaLnBrk="1" hangingPunct="1">
              <a:lnSpc>
                <a:spcPct val="90000"/>
              </a:lnSpc>
              <a:defRPr/>
            </a:pPr>
            <a:r>
              <a:rPr lang="en-US" sz="2800" dirty="0" smtClean="0"/>
              <a:t>Colors</a:t>
            </a:r>
          </a:p>
          <a:p>
            <a:pPr lvl="1" eaLnBrk="1" hangingPunct="1">
              <a:lnSpc>
                <a:spcPct val="90000"/>
              </a:lnSpc>
              <a:defRPr/>
            </a:pPr>
            <a:r>
              <a:rPr lang="en-US" sz="2800" dirty="0" smtClean="0"/>
              <a:t>Styles</a:t>
            </a:r>
          </a:p>
          <a:p>
            <a:pPr lvl="1" eaLnBrk="1" hangingPunct="1">
              <a:lnSpc>
                <a:spcPct val="90000"/>
              </a:lnSpc>
              <a:defRPr/>
            </a:pPr>
            <a:r>
              <a:rPr lang="en-US" sz="2800" dirty="0" smtClean="0"/>
              <a:t>Units on comparable figures/tables</a:t>
            </a:r>
          </a:p>
          <a:p>
            <a:pPr eaLnBrk="1" hangingPunct="1">
              <a:lnSpc>
                <a:spcPct val="90000"/>
              </a:lnSpc>
              <a:defRPr/>
            </a:pPr>
            <a:endParaRPr lang="en-US" dirty="0" smtClean="0"/>
          </a:p>
        </p:txBody>
      </p:sp>
      <p:sp>
        <p:nvSpPr>
          <p:cNvPr id="49154" name="Rectangle 2"/>
          <p:cNvSpPr>
            <a:spLocks noGrp="1" noChangeArrowheads="1"/>
          </p:cNvSpPr>
          <p:nvPr>
            <p:ph type="title"/>
          </p:nvPr>
        </p:nvSpPr>
        <p:spPr/>
        <p:txBody>
          <a:bodyPr/>
          <a:lstStyle/>
          <a:p>
            <a:pPr eaLnBrk="1" hangingPunct="1">
              <a:defRPr/>
            </a:pPr>
            <a:r>
              <a:rPr lang="en-US" dirty="0" smtClean="0">
                <a:solidFill>
                  <a:schemeClr val="tx1"/>
                </a:solidFill>
              </a:rPr>
              <a:t>Slides - Consistency</a:t>
            </a:r>
          </a:p>
        </p:txBody>
      </p:sp>
    </p:spTree>
    <p:extLst>
      <p:ext uri="{BB962C8B-B14F-4D97-AF65-F5344CB8AC3E}">
        <p14:creationId xmlns:p14="http://schemas.microsoft.com/office/powerpoint/2010/main" val="184985477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smtClean="0">
                <a:solidFill>
                  <a:srgbClr val="135F18"/>
                </a:solidFill>
              </a:rPr>
              <a:t>GOAL:  do not lose attention</a:t>
            </a:r>
          </a:p>
          <a:p>
            <a:r>
              <a:rPr lang="en-US" sz="2600" dirty="0" smtClean="0"/>
              <a:t>Large </a:t>
            </a:r>
            <a:r>
              <a:rPr lang="en-US" sz="2600" dirty="0"/>
              <a:t>Text (&gt;20 </a:t>
            </a:r>
            <a:r>
              <a:rPr lang="en-US" sz="2600" dirty="0" err="1"/>
              <a:t>pt</a:t>
            </a:r>
            <a:r>
              <a:rPr lang="en-US" sz="2600" dirty="0" smtClean="0"/>
              <a:t>)</a:t>
            </a:r>
          </a:p>
          <a:p>
            <a:r>
              <a:rPr lang="en-US" sz="2600" dirty="0"/>
              <a:t>Phrases, not sentences</a:t>
            </a:r>
          </a:p>
          <a:p>
            <a:pPr lvl="1"/>
            <a:r>
              <a:rPr lang="en-US" dirty="0"/>
              <a:t>Six lines, six words each (avoid wrap)</a:t>
            </a:r>
          </a:p>
          <a:p>
            <a:pPr lvl="1"/>
            <a:r>
              <a:rPr lang="en-US" dirty="0"/>
              <a:t>Use as cues for you</a:t>
            </a:r>
          </a:p>
          <a:p>
            <a:pPr lvl="1"/>
            <a:r>
              <a:rPr lang="en-US" dirty="0"/>
              <a:t>Prevents viewers from reading</a:t>
            </a:r>
          </a:p>
          <a:p>
            <a:pPr lvl="1"/>
            <a:r>
              <a:rPr lang="en-US" dirty="0"/>
              <a:t>Definitions can be longer (but memorize</a:t>
            </a:r>
            <a:r>
              <a:rPr lang="en-US" dirty="0" smtClean="0"/>
              <a:t>)</a:t>
            </a:r>
          </a:p>
          <a:p>
            <a:pPr marL="365760" lvl="1" indent="-256032">
              <a:spcBef>
                <a:spcPts val="400"/>
              </a:spcBef>
              <a:buSzPct val="68000"/>
              <a:buFont typeface="Wingdings 3"/>
              <a:buChar char=""/>
            </a:pPr>
            <a:r>
              <a:rPr lang="en-US" sz="2600" dirty="0">
                <a:solidFill>
                  <a:schemeClr val="accent2">
                    <a:lumMod val="75000"/>
                  </a:schemeClr>
                </a:solidFill>
              </a:rPr>
              <a:t>ALL IMPORTANT POINTS AS </a:t>
            </a:r>
            <a:r>
              <a:rPr lang="en-US" sz="2600" dirty="0" smtClean="0">
                <a:solidFill>
                  <a:schemeClr val="accent2">
                    <a:lumMod val="75000"/>
                  </a:schemeClr>
                </a:solidFill>
              </a:rPr>
              <a:t>TEXT</a:t>
            </a:r>
          </a:p>
          <a:p>
            <a:pPr marL="365760" lvl="1" indent="-256032">
              <a:spcBef>
                <a:spcPts val="400"/>
              </a:spcBef>
              <a:buSzPct val="68000"/>
              <a:buFont typeface="Wingdings 3"/>
              <a:buChar char=""/>
            </a:pPr>
            <a:r>
              <a:rPr lang="en-US" sz="2600" dirty="0" smtClean="0"/>
              <a:t>Include references</a:t>
            </a:r>
            <a:endParaRPr lang="en-US" sz="2600" dirty="0"/>
          </a:p>
          <a:p>
            <a:endParaRPr lang="en-US" dirty="0" smtClean="0"/>
          </a:p>
        </p:txBody>
      </p:sp>
      <p:sp>
        <p:nvSpPr>
          <p:cNvPr id="3" name="Title 2"/>
          <p:cNvSpPr>
            <a:spLocks noGrp="1"/>
          </p:cNvSpPr>
          <p:nvPr>
            <p:ph type="title"/>
          </p:nvPr>
        </p:nvSpPr>
        <p:spPr/>
        <p:txBody>
          <a:bodyPr/>
          <a:lstStyle/>
          <a:p>
            <a:r>
              <a:rPr lang="en-US" dirty="0" smtClean="0"/>
              <a:t>Good Slide Practices - Text</a:t>
            </a:r>
            <a:endParaRPr lang="en-US" dirty="0"/>
          </a:p>
        </p:txBody>
      </p:sp>
    </p:spTree>
    <p:extLst>
      <p:ext uri="{BB962C8B-B14F-4D97-AF65-F5344CB8AC3E}">
        <p14:creationId xmlns:p14="http://schemas.microsoft.com/office/powerpoint/2010/main" val="2741508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solidFill>
                  <a:schemeClr val="accent2">
                    <a:lumMod val="75000"/>
                  </a:schemeClr>
                </a:solidFill>
              </a:rPr>
              <a:t>Picture </a:t>
            </a:r>
            <a:r>
              <a:rPr lang="en-US" sz="3000" dirty="0">
                <a:solidFill>
                  <a:schemeClr val="accent2">
                    <a:lumMod val="75000"/>
                  </a:schemeClr>
                </a:solidFill>
              </a:rPr>
              <a:t>= 1000 words</a:t>
            </a:r>
          </a:p>
          <a:p>
            <a:r>
              <a:rPr lang="en-US" dirty="0"/>
              <a:t>Must add to story and not distract</a:t>
            </a:r>
          </a:p>
          <a:p>
            <a:pPr lvl="1"/>
            <a:r>
              <a:rPr lang="en-US" dirty="0" smtClean="0"/>
              <a:t>How </a:t>
            </a:r>
            <a:r>
              <a:rPr lang="en-US" dirty="0"/>
              <a:t>much non-relevant stuff?</a:t>
            </a:r>
          </a:p>
          <a:p>
            <a:r>
              <a:rPr lang="en-US" dirty="0" smtClean="0"/>
              <a:t>Visual </a:t>
            </a:r>
            <a:r>
              <a:rPr lang="en-US" dirty="0"/>
              <a:t>can </a:t>
            </a:r>
            <a:r>
              <a:rPr lang="en-US" dirty="0" smtClean="0"/>
              <a:t>stand alone or accompany </a:t>
            </a:r>
            <a:r>
              <a:rPr lang="en-US" dirty="0"/>
              <a:t>text</a:t>
            </a:r>
          </a:p>
          <a:p>
            <a:r>
              <a:rPr lang="en-US" dirty="0" smtClean="0"/>
              <a:t>Use figures rather than tables</a:t>
            </a:r>
          </a:p>
          <a:p>
            <a:r>
              <a:rPr lang="en-US" dirty="0"/>
              <a:t>Age appropriate</a:t>
            </a:r>
          </a:p>
          <a:p>
            <a:r>
              <a:rPr lang="en-US" dirty="0" smtClean="0"/>
              <a:t>Not </a:t>
            </a:r>
            <a:r>
              <a:rPr lang="en-US" dirty="0"/>
              <a:t>too gruesome</a:t>
            </a:r>
          </a:p>
          <a:p>
            <a:pPr lvl="1"/>
            <a:r>
              <a:rPr lang="en-US" dirty="0"/>
              <a:t>Ex – breast cancer pic at beginning</a:t>
            </a:r>
          </a:p>
          <a:p>
            <a:r>
              <a:rPr lang="en-US" dirty="0" smtClean="0"/>
              <a:t>No animals</a:t>
            </a:r>
            <a:endParaRPr lang="en-US" dirty="0"/>
          </a:p>
          <a:p>
            <a:endParaRPr lang="en-US" dirty="0" smtClean="0"/>
          </a:p>
          <a:p>
            <a:endParaRPr lang="en-US" dirty="0" smtClean="0"/>
          </a:p>
        </p:txBody>
      </p:sp>
      <p:sp>
        <p:nvSpPr>
          <p:cNvPr id="3" name="Title 2"/>
          <p:cNvSpPr>
            <a:spLocks noGrp="1"/>
          </p:cNvSpPr>
          <p:nvPr>
            <p:ph type="title"/>
          </p:nvPr>
        </p:nvSpPr>
        <p:spPr/>
        <p:txBody>
          <a:bodyPr/>
          <a:lstStyle/>
          <a:p>
            <a:r>
              <a:rPr lang="en-US" dirty="0" smtClean="0"/>
              <a:t>Good Slide Practices - Images</a:t>
            </a:r>
            <a:endParaRPr lang="en-US" dirty="0"/>
          </a:p>
        </p:txBody>
      </p:sp>
    </p:spTree>
    <p:extLst>
      <p:ext uri="{BB962C8B-B14F-4D97-AF65-F5344CB8AC3E}">
        <p14:creationId xmlns:p14="http://schemas.microsoft.com/office/powerpoint/2010/main" val="1918733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Beware of text size</a:t>
            </a:r>
          </a:p>
          <a:p>
            <a:r>
              <a:rPr lang="en-US" dirty="0" smtClean="0"/>
              <a:t>Include only needed info</a:t>
            </a:r>
          </a:p>
          <a:p>
            <a:r>
              <a:rPr lang="en-US" dirty="0" smtClean="0"/>
              <a:t>Choose best images</a:t>
            </a:r>
            <a:endParaRPr lang="en-US" dirty="0"/>
          </a:p>
        </p:txBody>
      </p:sp>
      <p:sp>
        <p:nvSpPr>
          <p:cNvPr id="3" name="Title 2"/>
          <p:cNvSpPr>
            <a:spLocks noGrp="1"/>
          </p:cNvSpPr>
          <p:nvPr>
            <p:ph type="title"/>
          </p:nvPr>
        </p:nvSpPr>
        <p:spPr/>
        <p:txBody>
          <a:bodyPr/>
          <a:lstStyle/>
          <a:p>
            <a:r>
              <a:rPr lang="en-US" dirty="0" smtClean="0"/>
              <a:t>Images - </a:t>
            </a:r>
            <a:r>
              <a:rPr lang="en-US" dirty="0" err="1" smtClean="0"/>
              <a:t>Cont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453084"/>
            <a:ext cx="4346352" cy="4327725"/>
          </a:xfrm>
          <a:prstGeom prst="rect">
            <a:avLst/>
          </a:prstGeom>
        </p:spPr>
      </p:pic>
      <p:sp>
        <p:nvSpPr>
          <p:cNvPr id="5" name="Rectangle 4"/>
          <p:cNvSpPr/>
          <p:nvPr/>
        </p:nvSpPr>
        <p:spPr>
          <a:xfrm>
            <a:off x="4668982" y="2453084"/>
            <a:ext cx="1038084"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3678267" cy="279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069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9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631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9146634" cy="685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107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10" name="Group 34"/>
          <p:cNvGraphicFramePr>
            <a:graphicFrameLocks noGrp="1"/>
          </p:cNvGraphicFramePr>
          <p:nvPr/>
        </p:nvGraphicFramePr>
        <p:xfrm>
          <a:off x="1295400" y="2057400"/>
          <a:ext cx="6705600" cy="3694114"/>
        </p:xfrm>
        <a:graphic>
          <a:graphicData uri="http://schemas.openxmlformats.org/drawingml/2006/table">
            <a:tbl>
              <a:tblPr/>
              <a:tblGrid>
                <a:gridCol w="3200400"/>
                <a:gridCol w="3505200"/>
              </a:tblGrid>
              <a:tr h="5182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339933"/>
                          </a:solidFill>
                          <a:effectLst>
                            <a:outerShdw blurRad="38100" dist="38100" dir="2700000" algn="tl">
                              <a:srgbClr val="000000"/>
                            </a:outerShdw>
                          </a:effectLst>
                          <a:latin typeface="Arial" charset="0"/>
                        </a:rPr>
                        <a:t>Green on Red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FF3300"/>
                          </a:solidFill>
                          <a:effectLst>
                            <a:outerShdw blurRad="38100" dist="38100" dir="2700000" algn="tl">
                              <a:srgbClr val="000000"/>
                            </a:outerShdw>
                          </a:effectLst>
                          <a:latin typeface="Arial" charset="0"/>
                        </a:rPr>
                        <a:t>Red on Green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r>
              <a:tr h="5182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996600"/>
                          </a:solidFill>
                          <a:effectLst>
                            <a:outerShdw blurRad="38100" dist="38100" dir="2700000" algn="tl">
                              <a:srgbClr val="000000"/>
                            </a:outerShdw>
                          </a:effectLst>
                          <a:latin typeface="Arial" charset="0"/>
                        </a:rPr>
                        <a:t>Brown on Green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33CC33"/>
                          </a:solidFill>
                          <a:effectLst>
                            <a:outerShdw blurRad="38100" dist="38100" dir="2700000" algn="tl">
                              <a:srgbClr val="000000"/>
                            </a:outerShdw>
                          </a:effectLst>
                          <a:latin typeface="Arial" charset="0"/>
                        </a:rPr>
                        <a:t>Green on Brown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r>
              <a:tr h="5182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3399"/>
                          </a:solidFill>
                          <a:effectLst>
                            <a:outerShdw blurRad="38100" dist="38100" dir="2700000" algn="tl">
                              <a:srgbClr val="000000"/>
                            </a:outerShdw>
                          </a:effectLst>
                          <a:latin typeface="Arial" charset="0"/>
                        </a:rPr>
                        <a:t>Blue on Black</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3366"/>
                          </a:solidFill>
                          <a:effectLst>
                            <a:outerShdw blurRad="38100" dist="38100" dir="2700000" algn="tl">
                              <a:srgbClr val="000000"/>
                            </a:outerShdw>
                          </a:effectLst>
                          <a:latin typeface="Arial" charset="0"/>
                        </a:rPr>
                        <a:t>Black on Blue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5182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FFFF00"/>
                          </a:solidFill>
                          <a:effectLst>
                            <a:outerShdw blurRad="38100" dist="38100" dir="2700000" algn="tl">
                              <a:srgbClr val="C0C0C0"/>
                            </a:outerShdw>
                          </a:effectLst>
                          <a:latin typeface="Arial" charset="0"/>
                        </a:rPr>
                        <a:t>Yellow on white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bg1"/>
                          </a:solidFill>
                          <a:effectLst>
                            <a:outerShdw blurRad="38100" dist="38100" dir="2700000" algn="tl">
                              <a:srgbClr val="000000"/>
                            </a:outerShdw>
                          </a:effectLst>
                          <a:latin typeface="Arial" charset="0"/>
                        </a:rPr>
                        <a:t>White on Yellow</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r>
              <a:tr h="94496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6600CC"/>
                          </a:solidFill>
                          <a:effectLst>
                            <a:outerShdw blurRad="38100" dist="38100" dir="2700000" algn="tl">
                              <a:srgbClr val="000000"/>
                            </a:outerShdw>
                          </a:effectLst>
                          <a:latin typeface="Arial" charset="0"/>
                        </a:rPr>
                        <a:t>Blue or </a:t>
                      </a:r>
                      <a:r>
                        <a:rPr kumimoji="0" lang="en-US" sz="2800" b="0" i="0" u="none" strike="noStrike" cap="none" normalizeH="0" baseline="0" smtClean="0">
                          <a:ln>
                            <a:noFill/>
                          </a:ln>
                          <a:solidFill>
                            <a:srgbClr val="008080"/>
                          </a:solidFill>
                          <a:effectLst>
                            <a:outerShdw blurRad="38100" dist="38100" dir="2700000" algn="tl">
                              <a:srgbClr val="000000"/>
                            </a:outerShdw>
                          </a:effectLst>
                          <a:latin typeface="Arial" charset="0"/>
                        </a:rPr>
                        <a:t>blue-green</a:t>
                      </a:r>
                      <a:r>
                        <a:rPr kumimoji="0" lang="en-US" sz="2800" b="0" i="0" u="none" strike="noStrike" cap="none" normalizeH="0" baseline="0" smtClean="0">
                          <a:ln>
                            <a:noFill/>
                          </a:ln>
                          <a:solidFill>
                            <a:srgbClr val="6600CC"/>
                          </a:solidFill>
                          <a:effectLst>
                            <a:outerShdw blurRad="38100" dist="38100" dir="2700000" algn="tl">
                              <a:srgbClr val="000000"/>
                            </a:outerShdw>
                          </a:effectLst>
                          <a:latin typeface="Arial" charset="0"/>
                        </a:rPr>
                        <a:t> on Purple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9900CC"/>
                          </a:solidFill>
                          <a:effectLst>
                            <a:outerShdw blurRad="38100" dist="38100" dir="2700000" algn="tl">
                              <a:srgbClr val="000000"/>
                            </a:outerShdw>
                          </a:effectLst>
                          <a:latin typeface="Arial" charset="0"/>
                        </a:rPr>
                        <a:t>Purple on Blue or Blue-green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r>
              <a:tr h="67633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Arial" charset="0"/>
                        </a:rPr>
                        <a:t>M</a:t>
                      </a:r>
                      <a:r>
                        <a:rPr kumimoji="0" lang="en-US" sz="2800" b="0" i="0" u="none" strike="noStrike" cap="none" normalizeH="0" baseline="0" smtClean="0">
                          <a:ln>
                            <a:noFill/>
                          </a:ln>
                          <a:solidFill>
                            <a:srgbClr val="CC9900"/>
                          </a:solidFill>
                          <a:effectLst>
                            <a:outerShdw blurRad="38100" dist="38100" dir="2700000" algn="tl">
                              <a:srgbClr val="000000"/>
                            </a:outerShdw>
                          </a:effectLst>
                          <a:latin typeface="Arial" charset="0"/>
                        </a:rPr>
                        <a:t>u</a:t>
                      </a:r>
                      <a:r>
                        <a:rPr kumimoji="0" lang="en-US" sz="2800" b="0" i="0" u="none" strike="noStrike" cap="none" normalizeH="0" baseline="0" smtClean="0">
                          <a:ln>
                            <a:noFill/>
                          </a:ln>
                          <a:solidFill>
                            <a:srgbClr val="339933"/>
                          </a:solidFill>
                          <a:effectLst>
                            <a:outerShdw blurRad="38100" dist="38100" dir="2700000" algn="tl">
                              <a:srgbClr val="000000"/>
                            </a:outerShdw>
                          </a:effectLst>
                          <a:latin typeface="Arial" charset="0"/>
                        </a:rPr>
                        <a:t>l</a:t>
                      </a:r>
                      <a:r>
                        <a:rPr kumimoji="0" lang="en-US" sz="2800" b="0" i="0" u="none" strike="noStrike" cap="none" normalizeH="0" baseline="0" smtClean="0">
                          <a:ln>
                            <a:noFill/>
                          </a:ln>
                          <a:solidFill>
                            <a:schemeClr val="tx2"/>
                          </a:solidFill>
                          <a:effectLst>
                            <a:outerShdw blurRad="38100" dist="38100" dir="2700000" algn="tl">
                              <a:srgbClr val="000000"/>
                            </a:outerShdw>
                          </a:effectLst>
                          <a:latin typeface="Arial" charset="0"/>
                        </a:rPr>
                        <a:t>t</a:t>
                      </a:r>
                      <a:r>
                        <a:rPr kumimoji="0" lang="en-US" sz="2800" b="0" i="0" u="none" strike="noStrike" cap="none" normalizeH="0" baseline="0" smtClean="0">
                          <a:ln>
                            <a:noFill/>
                          </a:ln>
                          <a:solidFill>
                            <a:schemeClr val="hlink"/>
                          </a:solidFill>
                          <a:effectLst>
                            <a:outerShdw blurRad="38100" dist="38100" dir="2700000" algn="tl">
                              <a:srgbClr val="000000"/>
                            </a:outerShdw>
                          </a:effectLst>
                          <a:latin typeface="Arial" charset="0"/>
                        </a:rPr>
                        <a:t>i</a:t>
                      </a:r>
                      <a:r>
                        <a:rPr kumimoji="0" lang="en-US" sz="2800" b="0" i="0" u="none" strike="noStrike" cap="none" normalizeH="0" baseline="0" smtClean="0">
                          <a:ln>
                            <a:noFill/>
                          </a:ln>
                          <a:solidFill>
                            <a:srgbClr val="FF6600"/>
                          </a:solidFill>
                          <a:effectLst>
                            <a:outerShdw blurRad="38100" dist="38100" dir="2700000" algn="tl">
                              <a:srgbClr val="000000"/>
                            </a:outerShdw>
                          </a:effectLst>
                          <a:latin typeface="Arial" charset="0"/>
                        </a:rPr>
                        <a:t>c</a:t>
                      </a:r>
                      <a:r>
                        <a:rPr kumimoji="0" lang="en-US" sz="2800" b="0" i="0" u="none" strike="noStrike" cap="none" normalizeH="0" baseline="0" smtClean="0">
                          <a:ln>
                            <a:noFill/>
                          </a:ln>
                          <a:solidFill>
                            <a:schemeClr val="bg2"/>
                          </a:solidFill>
                          <a:effectLst>
                            <a:outerShdw blurRad="38100" dist="38100" dir="2700000" algn="tl">
                              <a:srgbClr val="000000"/>
                            </a:outerShdw>
                          </a:effectLst>
                          <a:latin typeface="Arial" charset="0"/>
                        </a:rPr>
                        <a:t>o</a:t>
                      </a:r>
                      <a:r>
                        <a:rPr kumimoji="0" lang="en-US" sz="2800" b="0" i="0" u="none" strike="noStrike" cap="none" normalizeH="0" baseline="0" smtClean="0">
                          <a:ln>
                            <a:noFill/>
                          </a:ln>
                          <a:solidFill>
                            <a:srgbClr val="FF33CC"/>
                          </a:solidFill>
                          <a:effectLst>
                            <a:outerShdw blurRad="38100" dist="38100" dir="2700000" algn="tl">
                              <a:srgbClr val="000000"/>
                            </a:outerShdw>
                          </a:effectLst>
                          <a:latin typeface="Arial" charset="0"/>
                        </a:rPr>
                        <a:t>l</a:t>
                      </a:r>
                      <a:r>
                        <a:rPr kumimoji="0" lang="en-US" sz="2800" b="0" i="0" u="none" strike="noStrike" cap="none" normalizeH="0" baseline="0" smtClean="0">
                          <a:ln>
                            <a:noFill/>
                          </a:ln>
                          <a:solidFill>
                            <a:srgbClr val="FF9900"/>
                          </a:solidFill>
                          <a:effectLst>
                            <a:outerShdw blurRad="38100" dist="38100" dir="2700000" algn="tl">
                              <a:srgbClr val="000000"/>
                            </a:outerShdw>
                          </a:effectLst>
                          <a:latin typeface="Arial" charset="0"/>
                        </a:rPr>
                        <a:t>o</a:t>
                      </a:r>
                      <a:r>
                        <a:rPr kumimoji="0" lang="en-US" sz="2800" b="0" i="0" u="none" strike="noStrike" cap="none" normalizeH="0" baseline="0" smtClean="0">
                          <a:ln>
                            <a:noFill/>
                          </a:ln>
                          <a:solidFill>
                            <a:srgbClr val="6600CC"/>
                          </a:solidFill>
                          <a:effectLst>
                            <a:outerShdw blurRad="38100" dist="38100" dir="2700000" algn="tl">
                              <a:srgbClr val="000000"/>
                            </a:outerShdw>
                          </a:effectLst>
                          <a:latin typeface="Arial" charset="0"/>
                        </a:rPr>
                        <a:t>r</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err="1" smtClean="0">
                          <a:ln>
                            <a:noFill/>
                          </a:ln>
                          <a:solidFill>
                            <a:schemeClr val="accent2"/>
                          </a:solidFill>
                          <a:effectLst>
                            <a:outerShdw blurRad="38100" dist="38100" dir="2700000" algn="tl">
                              <a:srgbClr val="000000"/>
                            </a:outerShdw>
                          </a:effectLst>
                          <a:latin typeface="Arial" charset="0"/>
                        </a:rPr>
                        <a:t>M</a:t>
                      </a:r>
                      <a:r>
                        <a:rPr kumimoji="0" lang="en-US" sz="2800" b="0" i="0" u="none" strike="noStrike" cap="none" normalizeH="0" baseline="0" dirty="0" err="1" smtClean="0">
                          <a:ln>
                            <a:noFill/>
                          </a:ln>
                          <a:solidFill>
                            <a:srgbClr val="CC9900"/>
                          </a:solidFill>
                          <a:effectLst>
                            <a:outerShdw blurRad="38100" dist="38100" dir="2700000" algn="tl">
                              <a:srgbClr val="000000"/>
                            </a:outerShdw>
                          </a:effectLst>
                          <a:latin typeface="Arial" charset="0"/>
                        </a:rPr>
                        <a:t>u</a:t>
                      </a:r>
                      <a:r>
                        <a:rPr kumimoji="0" lang="en-US" sz="2800" b="0" i="0" u="none" strike="noStrike" cap="none" normalizeH="0" baseline="0" dirty="0" err="1" smtClean="0">
                          <a:ln>
                            <a:noFill/>
                          </a:ln>
                          <a:solidFill>
                            <a:srgbClr val="339933"/>
                          </a:solidFill>
                          <a:effectLst>
                            <a:outerShdw blurRad="38100" dist="38100" dir="2700000" algn="tl">
                              <a:srgbClr val="000000"/>
                            </a:outerShdw>
                          </a:effectLst>
                          <a:latin typeface="Arial" charset="0"/>
                        </a:rPr>
                        <a:t>l</a:t>
                      </a:r>
                      <a:r>
                        <a:rPr kumimoji="0" lang="en-US" sz="2800" b="0" i="0" u="none" strike="noStrike" cap="none" normalizeH="0" baseline="0" dirty="0" err="1" smtClean="0">
                          <a:ln>
                            <a:noFill/>
                          </a:ln>
                          <a:solidFill>
                            <a:schemeClr val="tx2"/>
                          </a:solidFill>
                          <a:effectLst>
                            <a:outerShdw blurRad="38100" dist="38100" dir="2700000" algn="tl">
                              <a:srgbClr val="000000"/>
                            </a:outerShdw>
                          </a:effectLst>
                          <a:latin typeface="Arial" charset="0"/>
                        </a:rPr>
                        <a:t>t</a:t>
                      </a:r>
                      <a:r>
                        <a:rPr kumimoji="0" lang="en-US" sz="28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i</a:t>
                      </a:r>
                      <a:r>
                        <a:rPr kumimoji="0" lang="en-US" sz="2800" b="0" i="0" u="none" strike="noStrike" cap="none" normalizeH="0" baseline="0" dirty="0" err="1" smtClean="0">
                          <a:ln>
                            <a:noFill/>
                          </a:ln>
                          <a:solidFill>
                            <a:srgbClr val="FF6600"/>
                          </a:solidFill>
                          <a:effectLst>
                            <a:outerShdw blurRad="38100" dist="38100" dir="2700000" algn="tl">
                              <a:srgbClr val="000000"/>
                            </a:outerShdw>
                          </a:effectLst>
                          <a:latin typeface="Arial" charset="0"/>
                        </a:rPr>
                        <a:t>c</a:t>
                      </a:r>
                      <a:r>
                        <a:rPr kumimoji="0" lang="en-US" sz="2800" b="0" i="0" u="none" strike="noStrike" cap="none" normalizeH="0" baseline="0" dirty="0" err="1" smtClean="0">
                          <a:ln>
                            <a:noFill/>
                          </a:ln>
                          <a:solidFill>
                            <a:schemeClr val="bg2"/>
                          </a:solidFill>
                          <a:effectLst>
                            <a:outerShdw blurRad="38100" dist="38100" dir="2700000" algn="tl">
                              <a:srgbClr val="000000"/>
                            </a:outerShdw>
                          </a:effectLst>
                          <a:latin typeface="Arial" charset="0"/>
                        </a:rPr>
                        <a:t>o</a:t>
                      </a:r>
                      <a:r>
                        <a:rPr kumimoji="0" lang="en-US" sz="2800" b="0" i="0" u="none" strike="noStrike" cap="none" normalizeH="0" baseline="0" dirty="0" err="1" smtClean="0">
                          <a:ln>
                            <a:noFill/>
                          </a:ln>
                          <a:solidFill>
                            <a:srgbClr val="FF33CC"/>
                          </a:solidFill>
                          <a:effectLst>
                            <a:outerShdw blurRad="38100" dist="38100" dir="2700000" algn="tl">
                              <a:srgbClr val="000000"/>
                            </a:outerShdw>
                          </a:effectLst>
                          <a:latin typeface="Arial" charset="0"/>
                        </a:rPr>
                        <a:t>l</a:t>
                      </a:r>
                      <a:r>
                        <a:rPr kumimoji="0" lang="en-US" sz="2800" b="0" i="0" u="none" strike="noStrike" cap="none" normalizeH="0" baseline="0" dirty="0" err="1" smtClean="0">
                          <a:ln>
                            <a:noFill/>
                          </a:ln>
                          <a:solidFill>
                            <a:srgbClr val="FF9900"/>
                          </a:solidFill>
                          <a:effectLst>
                            <a:outerShdw blurRad="38100" dist="38100" dir="2700000" algn="tl">
                              <a:srgbClr val="000000"/>
                            </a:outerShdw>
                          </a:effectLst>
                          <a:latin typeface="Arial" charset="0"/>
                        </a:rPr>
                        <a:t>o</a:t>
                      </a:r>
                      <a:r>
                        <a:rPr kumimoji="0" lang="en-US" sz="2800" b="0" i="0" u="none" strike="noStrike" cap="none" normalizeH="0" baseline="0" dirty="0" err="1" smtClean="0">
                          <a:ln>
                            <a:noFill/>
                          </a:ln>
                          <a:solidFill>
                            <a:srgbClr val="6600CC"/>
                          </a:solidFill>
                          <a:effectLst>
                            <a:outerShdw blurRad="38100" dist="38100" dir="2700000" algn="tl">
                              <a:srgbClr val="000000"/>
                            </a:outerShdw>
                          </a:effectLst>
                          <a:latin typeface="Arial" charset="0"/>
                        </a:rPr>
                        <a:t>r</a:t>
                      </a: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s</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r>
            </a:tbl>
          </a:graphicData>
        </a:graphic>
      </p:graphicFrame>
      <p:sp>
        <p:nvSpPr>
          <p:cNvPr id="30746" name="Text Box 28"/>
          <p:cNvSpPr txBox="1">
            <a:spLocks noChangeArrowheads="1"/>
          </p:cNvSpPr>
          <p:nvPr/>
        </p:nvSpPr>
        <p:spPr bwMode="auto">
          <a:xfrm>
            <a:off x="3810000" y="6042025"/>
            <a:ext cx="48768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SzPct val="85000"/>
            </a:pPr>
            <a:r>
              <a:rPr lang="en-US" sz="1400" b="1"/>
              <a:t>Modified from: Effective PowerPoint presentations</a:t>
            </a:r>
          </a:p>
          <a:p>
            <a:pPr algn="ctr" eaLnBrk="1" hangingPunct="1">
              <a:spcBef>
                <a:spcPct val="20000"/>
              </a:spcBef>
              <a:buSzPct val="85000"/>
            </a:pPr>
            <a:r>
              <a:rPr lang="en-US" sz="1400" b="1"/>
              <a:t>Aruna Viswadoss, Ph.D. </a:t>
            </a:r>
          </a:p>
          <a:p>
            <a:pPr algn="ctr" eaLnBrk="1" hangingPunct="1">
              <a:spcBef>
                <a:spcPct val="20000"/>
              </a:spcBef>
              <a:buSzPct val="85000"/>
            </a:pPr>
            <a:r>
              <a:rPr lang="en-US" sz="1400" b="1"/>
              <a:t>aruna@virginia.edu</a:t>
            </a:r>
          </a:p>
        </p:txBody>
      </p:sp>
      <p:sp>
        <p:nvSpPr>
          <p:cNvPr id="50205" name="Rectangle 29"/>
          <p:cNvSpPr>
            <a:spLocks noGrp="1" noChangeArrowheads="1"/>
          </p:cNvSpPr>
          <p:nvPr>
            <p:ph type="title" idx="4294967295"/>
          </p:nvPr>
        </p:nvSpPr>
        <p:spPr>
          <a:xfrm>
            <a:off x="381000" y="304800"/>
            <a:ext cx="7772400" cy="1068387"/>
          </a:xfrm>
        </p:spPr>
        <p:txBody>
          <a:bodyPr/>
          <a:lstStyle/>
          <a:p>
            <a:pPr eaLnBrk="1" hangingPunct="1">
              <a:defRPr/>
            </a:pPr>
            <a:r>
              <a:rPr lang="en-US" b="0" dirty="0" smtClean="0">
                <a:solidFill>
                  <a:schemeClr val="tx1"/>
                </a:solidFill>
                <a:effectLst/>
              </a:rPr>
              <a:t>Bad Color Combinations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04800" y="609600"/>
            <a:ext cx="7772400" cy="1829761"/>
          </a:xfrm>
        </p:spPr>
        <p:txBody>
          <a:bodyPr/>
          <a:lstStyle/>
          <a:p>
            <a:pPr algn="ctr" eaLnBrk="1" hangingPunct="1">
              <a:defRPr/>
            </a:pPr>
            <a:r>
              <a:rPr lang="en-US" sz="4800" b="1" dirty="0" smtClean="0">
                <a:solidFill>
                  <a:schemeClr val="tx1"/>
                </a:solidFill>
              </a:rPr>
              <a:t>Powerful </a:t>
            </a:r>
            <a:r>
              <a:rPr lang="en-US" sz="4800" b="1" dirty="0" smtClean="0">
                <a:solidFill>
                  <a:schemeClr val="tx1"/>
                </a:solidFill>
              </a:rPr>
              <a:t>Oral Presentations</a:t>
            </a:r>
            <a:endParaRPr lang="en-US" sz="4800" b="1" dirty="0" smtClean="0">
              <a:solidFill>
                <a:schemeClr val="tx1"/>
              </a:solidFill>
            </a:endParaRPr>
          </a:p>
        </p:txBody>
      </p:sp>
      <p:sp>
        <p:nvSpPr>
          <p:cNvPr id="3" name="Subtitle 2"/>
          <p:cNvSpPr>
            <a:spLocks noGrp="1"/>
          </p:cNvSpPr>
          <p:nvPr>
            <p:ph type="subTitle" idx="1"/>
          </p:nvPr>
        </p:nvSpPr>
        <p:spPr>
          <a:xfrm>
            <a:off x="228600" y="5348287"/>
            <a:ext cx="7772400" cy="1199704"/>
          </a:xfrm>
        </p:spPr>
        <p:txBody>
          <a:bodyPr>
            <a:normAutofit fontScale="70000" lnSpcReduction="20000"/>
          </a:bodyPr>
          <a:lstStyle/>
          <a:p>
            <a:pPr algn="l"/>
            <a:r>
              <a:rPr lang="en-US" sz="2800" b="1" dirty="0">
                <a:solidFill>
                  <a:schemeClr val="bg1"/>
                </a:solidFill>
                <a:latin typeface="Arial Unicode MS" pitchFamily="34" charset="-128"/>
              </a:rPr>
              <a:t>Dr. Gail P. Taylor</a:t>
            </a:r>
            <a:br>
              <a:rPr lang="en-US" sz="2800" b="1" dirty="0">
                <a:solidFill>
                  <a:schemeClr val="bg1"/>
                </a:solidFill>
                <a:latin typeface="Arial Unicode MS" pitchFamily="34" charset="-128"/>
              </a:rPr>
            </a:br>
            <a:r>
              <a:rPr lang="en-US" sz="2800" b="1" dirty="0" smtClean="0">
                <a:solidFill>
                  <a:schemeClr val="bg1"/>
                </a:solidFill>
                <a:latin typeface="Arial Unicode MS" pitchFamily="34" charset="-128"/>
              </a:rPr>
              <a:t>Assoc. Director of STEM Initiatives</a:t>
            </a:r>
          </a:p>
          <a:p>
            <a:pPr algn="l"/>
            <a:r>
              <a:rPr lang="en-US" sz="2800" b="1" dirty="0" err="1" smtClean="0">
                <a:solidFill>
                  <a:schemeClr val="bg1"/>
                </a:solidFill>
                <a:latin typeface="Arial Unicode MS" pitchFamily="34" charset="-128"/>
              </a:rPr>
              <a:t>Asst</a:t>
            </a:r>
            <a:r>
              <a:rPr lang="en-US" sz="2800" b="1" dirty="0" smtClean="0">
                <a:solidFill>
                  <a:schemeClr val="bg1"/>
                </a:solidFill>
                <a:latin typeface="Arial Unicode MS" pitchFamily="34" charset="-128"/>
              </a:rPr>
              <a:t> PD MBRS-RISE &amp; MARC U*STAR</a:t>
            </a:r>
          </a:p>
          <a:p>
            <a:pPr algn="l"/>
            <a:r>
              <a:rPr lang="en-US" sz="2800" b="1" dirty="0" smtClean="0">
                <a:solidFill>
                  <a:schemeClr val="bg1"/>
                </a:solidFill>
                <a:latin typeface="Arial Unicode MS" pitchFamily="34" charset="-128"/>
              </a:rPr>
              <a:t>University </a:t>
            </a:r>
            <a:r>
              <a:rPr lang="en-US" sz="2800" b="1" dirty="0">
                <a:solidFill>
                  <a:schemeClr val="bg1"/>
                </a:solidFill>
                <a:latin typeface="Arial Unicode MS" pitchFamily="34" charset="-128"/>
              </a:rPr>
              <a:t>of Texas at San Antonio</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362200"/>
            <a:ext cx="2565400" cy="2488438"/>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533400"/>
            <a:ext cx="6629400" cy="568325"/>
          </a:xfrm>
        </p:spPr>
        <p:txBody>
          <a:bodyPr>
            <a:normAutofit fontScale="90000"/>
          </a:bodyPr>
          <a:lstStyle/>
          <a:p>
            <a:pPr eaLnBrk="1" hangingPunct="1">
              <a:defRPr/>
            </a:pPr>
            <a:r>
              <a:rPr lang="en-US" dirty="0" smtClean="0">
                <a:solidFill>
                  <a:schemeClr val="tx1"/>
                </a:solidFill>
              </a:rPr>
              <a:t>Templates</a:t>
            </a:r>
          </a:p>
        </p:txBody>
      </p:sp>
      <p:sp>
        <p:nvSpPr>
          <p:cNvPr id="51203" name="Rectangle 3"/>
          <p:cNvSpPr>
            <a:spLocks noGrp="1" noChangeArrowheads="1"/>
          </p:cNvSpPr>
          <p:nvPr>
            <p:ph type="body" sz="half" idx="1"/>
          </p:nvPr>
        </p:nvSpPr>
        <p:spPr>
          <a:xfrm>
            <a:off x="609600" y="1447800"/>
            <a:ext cx="6096000" cy="4495800"/>
          </a:xfrm>
        </p:spPr>
        <p:txBody>
          <a:bodyPr>
            <a:normAutofit fontScale="92500"/>
          </a:bodyPr>
          <a:lstStyle/>
          <a:p>
            <a:pPr eaLnBrk="1" hangingPunct="1">
              <a:defRPr/>
            </a:pPr>
            <a:r>
              <a:rPr lang="en-US" sz="2800" dirty="0" smtClean="0"/>
              <a:t>Automatically control size, background, and color combinations </a:t>
            </a:r>
          </a:p>
          <a:p>
            <a:pPr eaLnBrk="1" hangingPunct="1">
              <a:defRPr/>
            </a:pPr>
            <a:r>
              <a:rPr lang="en-US" sz="2800" dirty="0" smtClean="0"/>
              <a:t>Should be:</a:t>
            </a:r>
          </a:p>
          <a:p>
            <a:pPr lvl="1" eaLnBrk="1" hangingPunct="1">
              <a:defRPr/>
            </a:pPr>
            <a:r>
              <a:rPr lang="en-US" sz="2400" dirty="0" smtClean="0"/>
              <a:t>Clear and professional</a:t>
            </a:r>
          </a:p>
          <a:p>
            <a:pPr lvl="1" eaLnBrk="1" hangingPunct="1">
              <a:defRPr/>
            </a:pPr>
            <a:r>
              <a:rPr lang="en-US" sz="2400" dirty="0" smtClean="0"/>
              <a:t>Not too busy</a:t>
            </a:r>
          </a:p>
          <a:p>
            <a:pPr lvl="1" eaLnBrk="1" hangingPunct="1">
              <a:defRPr/>
            </a:pPr>
            <a:r>
              <a:rPr lang="en-US" sz="2400" dirty="0" smtClean="0"/>
              <a:t>Relevant to subject matter </a:t>
            </a:r>
          </a:p>
          <a:p>
            <a:pPr lvl="1" eaLnBrk="1" hangingPunct="1">
              <a:defRPr/>
            </a:pPr>
            <a:r>
              <a:rPr lang="en-US" sz="2400" dirty="0" smtClean="0"/>
              <a:t>Darker in color </a:t>
            </a:r>
          </a:p>
          <a:p>
            <a:pPr lvl="1" eaLnBrk="1" hangingPunct="1">
              <a:defRPr/>
            </a:pPr>
            <a:r>
              <a:rPr lang="en-US" sz="2400" dirty="0" smtClean="0"/>
              <a:t>Minimally animated</a:t>
            </a:r>
          </a:p>
          <a:p>
            <a:pPr eaLnBrk="1" hangingPunct="1">
              <a:defRPr/>
            </a:pPr>
            <a:r>
              <a:rPr lang="en-US" sz="2800" dirty="0" smtClean="0"/>
              <a:t>Available in Office defaults</a:t>
            </a:r>
          </a:p>
          <a:p>
            <a:pPr eaLnBrk="1" hangingPunct="1">
              <a:defRPr/>
            </a:pPr>
            <a:r>
              <a:rPr lang="en-US" sz="2800" dirty="0" smtClean="0"/>
              <a:t>Can also be obtained on the WWW</a:t>
            </a:r>
          </a:p>
        </p:txBody>
      </p:sp>
      <p:graphicFrame>
        <p:nvGraphicFramePr>
          <p:cNvPr id="3074" name="Object 4"/>
          <p:cNvGraphicFramePr>
            <a:graphicFrameLocks noChangeAspect="1"/>
          </p:cNvGraphicFramePr>
          <p:nvPr/>
        </p:nvGraphicFramePr>
        <p:xfrm>
          <a:off x="7086600" y="228600"/>
          <a:ext cx="1828800" cy="1362075"/>
        </p:xfrm>
        <a:graphic>
          <a:graphicData uri="http://schemas.openxmlformats.org/presentationml/2006/ole">
            <mc:AlternateContent xmlns:mc="http://schemas.openxmlformats.org/markup-compatibility/2006">
              <mc:Choice xmlns:v="urn:schemas-microsoft-com:vml" Requires="v">
                <p:oleObj spid="_x0000_s3268" name="Bitmap Image" r:id="rId4" imgW="1828571" imgH="1362265" progId="Paint.Picture">
                  <p:embed/>
                </p:oleObj>
              </mc:Choice>
              <mc:Fallback>
                <p:oleObj name="Bitmap Image" r:id="rId4" imgW="1828571" imgH="1362265"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28600"/>
                        <a:ext cx="18288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7086600" y="1828800"/>
          <a:ext cx="1847850" cy="1381125"/>
        </p:xfrm>
        <a:graphic>
          <a:graphicData uri="http://schemas.openxmlformats.org/presentationml/2006/ole">
            <mc:AlternateContent xmlns:mc="http://schemas.openxmlformats.org/markup-compatibility/2006">
              <mc:Choice xmlns:v="urn:schemas-microsoft-com:vml" Requires="v">
                <p:oleObj spid="_x0000_s3269" name="Bitmap Image" r:id="rId6" imgW="1848108" imgH="1380952" progId="Paint.Picture">
                  <p:embed/>
                </p:oleObj>
              </mc:Choice>
              <mc:Fallback>
                <p:oleObj name="Bitmap Image" r:id="rId6" imgW="1848108" imgH="1380952"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828800"/>
                        <a:ext cx="18478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p:cNvGraphicFramePr>
            <a:graphicFrameLocks noChangeAspect="1"/>
          </p:cNvGraphicFramePr>
          <p:nvPr/>
        </p:nvGraphicFramePr>
        <p:xfrm>
          <a:off x="7086600" y="3505200"/>
          <a:ext cx="1847850" cy="1389063"/>
        </p:xfrm>
        <a:graphic>
          <a:graphicData uri="http://schemas.openxmlformats.org/presentationml/2006/ole">
            <mc:AlternateContent xmlns:mc="http://schemas.openxmlformats.org/markup-compatibility/2006">
              <mc:Choice xmlns:v="urn:schemas-microsoft-com:vml" Requires="v">
                <p:oleObj spid="_x0000_s3270" name="Bitmap Image" r:id="rId8" imgW="2381582" imgH="1790476" progId="Paint.Picture">
                  <p:embed/>
                </p:oleObj>
              </mc:Choice>
              <mc:Fallback>
                <p:oleObj name="Bitmap Image" r:id="rId8" imgW="2381582" imgH="1790476" progId="Paint.Picture">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505200"/>
                        <a:ext cx="1847850"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7"/>
          <p:cNvGraphicFramePr>
            <a:graphicFrameLocks noChangeAspect="1"/>
          </p:cNvGraphicFramePr>
          <p:nvPr/>
        </p:nvGraphicFramePr>
        <p:xfrm>
          <a:off x="7086600" y="5181600"/>
          <a:ext cx="1819275" cy="1377950"/>
        </p:xfrm>
        <a:graphic>
          <a:graphicData uri="http://schemas.openxmlformats.org/presentationml/2006/ole">
            <mc:AlternateContent xmlns:mc="http://schemas.openxmlformats.org/markup-compatibility/2006">
              <mc:Choice xmlns:v="urn:schemas-microsoft-com:vml" Requires="v">
                <p:oleObj spid="_x0000_s3271" name="Bitmap Image" r:id="rId10" imgW="2352381" imgH="1781424" progId="Paint.Picture">
                  <p:embed/>
                </p:oleObj>
              </mc:Choice>
              <mc:Fallback>
                <p:oleObj name="Bitmap Image" r:id="rId10" imgW="2352381" imgH="1781424" progId="Paint.Picture">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5181600"/>
                        <a:ext cx="18192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Animations/Videos</a:t>
            </a:r>
          </a:p>
          <a:p>
            <a:pPr lvl="1"/>
            <a:r>
              <a:rPr lang="en-US" dirty="0"/>
              <a:t>Don’t </a:t>
            </a:r>
            <a:r>
              <a:rPr lang="en-US" dirty="0" smtClean="0"/>
              <a:t>do </a:t>
            </a:r>
            <a:r>
              <a:rPr lang="en-US" dirty="0"/>
              <a:t>line by </a:t>
            </a:r>
            <a:r>
              <a:rPr lang="en-US" dirty="0" smtClean="0"/>
              <a:t>line appearance</a:t>
            </a:r>
          </a:p>
          <a:p>
            <a:pPr lvl="1"/>
            <a:r>
              <a:rPr lang="en-US" dirty="0" smtClean="0"/>
              <a:t>Consider audience w </a:t>
            </a:r>
            <a:r>
              <a:rPr lang="en-US" dirty="0" err="1" smtClean="0"/>
              <a:t>Prezi</a:t>
            </a:r>
            <a:r>
              <a:rPr lang="en-US" dirty="0" smtClean="0"/>
              <a:t> </a:t>
            </a:r>
            <a:endParaRPr lang="en-US" dirty="0"/>
          </a:p>
          <a:p>
            <a:pPr lvl="1"/>
            <a:r>
              <a:rPr lang="en-US" dirty="0" smtClean="0"/>
              <a:t>Should add, not distract</a:t>
            </a:r>
          </a:p>
          <a:p>
            <a:pPr lvl="2"/>
            <a:r>
              <a:rPr lang="en-US" dirty="0" smtClean="0"/>
              <a:t>Avoid animated background</a:t>
            </a:r>
          </a:p>
          <a:p>
            <a:pPr lvl="1"/>
            <a:r>
              <a:rPr lang="en-US" dirty="0" err="1" smtClean="0"/>
              <a:t>Youtube</a:t>
            </a:r>
            <a:endParaRPr lang="en-US" dirty="0" smtClean="0"/>
          </a:p>
          <a:p>
            <a:pPr lvl="2"/>
            <a:r>
              <a:rPr lang="en-US" dirty="0" smtClean="0"/>
              <a:t>Don’t replace presentation</a:t>
            </a:r>
          </a:p>
          <a:p>
            <a:pPr lvl="2"/>
            <a:r>
              <a:rPr lang="en-US" dirty="0" smtClean="0"/>
              <a:t>Videos should be very short</a:t>
            </a:r>
          </a:p>
          <a:p>
            <a:pPr lvl="2"/>
            <a:r>
              <a:rPr lang="en-US" dirty="0" smtClean="0"/>
              <a:t>Should download if possible</a:t>
            </a:r>
          </a:p>
          <a:p>
            <a:pPr lvl="1"/>
            <a:r>
              <a:rPr lang="en-US" dirty="0" smtClean="0"/>
              <a:t>Beware – may misfire…</a:t>
            </a:r>
          </a:p>
          <a:p>
            <a:pPr lvl="2"/>
            <a:r>
              <a:rPr lang="en-US" dirty="0" smtClean="0"/>
              <a:t>Videos not embedded (must bring)</a:t>
            </a:r>
          </a:p>
          <a:p>
            <a:pPr lvl="2"/>
            <a:r>
              <a:rPr lang="en-US" dirty="0" smtClean="0"/>
              <a:t>Internet might not work</a:t>
            </a:r>
          </a:p>
        </p:txBody>
      </p:sp>
      <p:sp>
        <p:nvSpPr>
          <p:cNvPr id="3" name="Title 2"/>
          <p:cNvSpPr>
            <a:spLocks noGrp="1"/>
          </p:cNvSpPr>
          <p:nvPr>
            <p:ph type="title"/>
          </p:nvPr>
        </p:nvSpPr>
        <p:spPr/>
        <p:txBody>
          <a:bodyPr/>
          <a:lstStyle/>
          <a:p>
            <a:r>
              <a:rPr lang="en-US" dirty="0" smtClean="0"/>
              <a:t>Animations</a:t>
            </a:r>
            <a:endParaRPr lang="en-US" dirty="0"/>
          </a:p>
        </p:txBody>
      </p:sp>
    </p:spTree>
    <p:extLst>
      <p:ext uri="{BB962C8B-B14F-4D97-AF65-F5344CB8AC3E}">
        <p14:creationId xmlns:p14="http://schemas.microsoft.com/office/powerpoint/2010/main" val="317879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lstStyle/>
          <a:p>
            <a:r>
              <a:rPr lang="en-US" dirty="0" smtClean="0"/>
              <a:t>Must address ALL that is on slide</a:t>
            </a:r>
          </a:p>
          <a:p>
            <a:r>
              <a:rPr lang="en-US" dirty="0" smtClean="0"/>
              <a:t>How many points on slide?</a:t>
            </a:r>
          </a:p>
          <a:p>
            <a:r>
              <a:rPr lang="en-US" dirty="0" smtClean="0"/>
              <a:t>How approach slide?</a:t>
            </a:r>
          </a:p>
          <a:p>
            <a:pPr lvl="1"/>
            <a:r>
              <a:rPr lang="en-US" dirty="0" smtClean="0"/>
              <a:t>You control interaction w slide</a:t>
            </a:r>
          </a:p>
          <a:p>
            <a:pPr lvl="1"/>
            <a:r>
              <a:rPr lang="en-US" dirty="0" smtClean="0"/>
              <a:t>You prevent distraction</a:t>
            </a:r>
          </a:p>
        </p:txBody>
      </p:sp>
      <p:sp>
        <p:nvSpPr>
          <p:cNvPr id="3" name="Title 2"/>
          <p:cNvSpPr>
            <a:spLocks noGrp="1"/>
          </p:cNvSpPr>
          <p:nvPr>
            <p:ph type="title"/>
          </p:nvPr>
        </p:nvSpPr>
        <p:spPr/>
        <p:txBody>
          <a:bodyPr/>
          <a:lstStyle/>
          <a:p>
            <a:r>
              <a:rPr lang="en-US" dirty="0" smtClean="0"/>
              <a:t>Know approach to each slide</a:t>
            </a:r>
            <a:endParaRPr lang="en-US" dirty="0"/>
          </a:p>
        </p:txBody>
      </p:sp>
    </p:spTree>
    <p:extLst>
      <p:ext uri="{BB962C8B-B14F-4D97-AF65-F5344CB8AC3E}">
        <p14:creationId xmlns:p14="http://schemas.microsoft.com/office/powerpoint/2010/main" val="4170526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Approaches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81447"/>
            <a:ext cx="6934200" cy="522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4343400" y="124493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Down Arrow 7"/>
          <p:cNvSpPr/>
          <p:nvPr/>
        </p:nvSpPr>
        <p:spPr>
          <a:xfrm rot="16200000">
            <a:off x="1447800" y="3565004"/>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own Arrow 8"/>
          <p:cNvSpPr/>
          <p:nvPr/>
        </p:nvSpPr>
        <p:spPr>
          <a:xfrm rot="14523577">
            <a:off x="3738418" y="6061835"/>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own Arrow 9"/>
          <p:cNvSpPr/>
          <p:nvPr/>
        </p:nvSpPr>
        <p:spPr>
          <a:xfrm rot="5400000">
            <a:off x="4043218" y="29718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own Arrow 10"/>
          <p:cNvSpPr/>
          <p:nvPr/>
        </p:nvSpPr>
        <p:spPr>
          <a:xfrm rot="12440283">
            <a:off x="5699167" y="4795338"/>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Down Arrow 12"/>
          <p:cNvSpPr/>
          <p:nvPr/>
        </p:nvSpPr>
        <p:spPr>
          <a:xfrm rot="16200000">
            <a:off x="6172200" y="4190998"/>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grpSp>
        <p:nvGrpSpPr>
          <p:cNvPr id="15" name="Group 14"/>
          <p:cNvGrpSpPr/>
          <p:nvPr/>
        </p:nvGrpSpPr>
        <p:grpSpPr>
          <a:xfrm>
            <a:off x="5318167" y="3505200"/>
            <a:ext cx="952645" cy="761997"/>
            <a:chOff x="5318167" y="3505200"/>
            <a:chExt cx="952645" cy="761997"/>
          </a:xfrm>
        </p:grpSpPr>
        <p:sp>
          <p:nvSpPr>
            <p:cNvPr id="12" name="Down Arrow 11"/>
            <p:cNvSpPr/>
            <p:nvPr/>
          </p:nvSpPr>
          <p:spPr>
            <a:xfrm rot="16200000">
              <a:off x="5394367" y="3565004"/>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4" name="Oval 13"/>
            <p:cNvSpPr/>
            <p:nvPr/>
          </p:nvSpPr>
          <p:spPr>
            <a:xfrm>
              <a:off x="5927767" y="3505200"/>
              <a:ext cx="343045" cy="7619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137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4638"/>
            <a:ext cx="8229600" cy="944562"/>
          </a:xfrm>
        </p:spPr>
        <p:txBody>
          <a:bodyPr/>
          <a:lstStyle/>
          <a:p>
            <a:r>
              <a:rPr lang="en-US" dirty="0" smtClean="0"/>
              <a:t>Cover ALL on Slide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21130"/>
            <a:ext cx="6477000" cy="48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6200000">
            <a:off x="1104899" y="3200711"/>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90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70213E-6 L -3.33333E-6 0.21091 " pathEditMode="relative" rAng="0" ptsTypes="AA">
                                      <p:cBhvr>
                                        <p:cTn id="6" dur="2000" fill="hold"/>
                                        <p:tgtEl>
                                          <p:spTgt spid="5"/>
                                        </p:tgtEl>
                                        <p:attrNameLst>
                                          <p:attrName>ppt_x</p:attrName>
                                          <p:attrName>ppt_y</p:attrName>
                                        </p:attrNameLst>
                                      </p:cBhvr>
                                      <p:rCtr x="0" y="10546"/>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1" nodeType="clickEffect">
                                  <p:stCondLst>
                                    <p:cond delay="0"/>
                                  </p:stCondLst>
                                  <p:childTnLst>
                                    <p:animMotion origin="layout" path="M -3.33333E-6 0.21091 L 0.27917 0.21091 C 0.40417 0.21091 0.55834 0.11586 0.55834 0.03885 L 0.55834 -0.13321 " pathEditMode="relative" rAng="0" ptsTypes="FfFF">
                                      <p:cBhvr>
                                        <p:cTn id="10" dur="2000" fill="hold"/>
                                        <p:tgtEl>
                                          <p:spTgt spid="5"/>
                                        </p:tgtEl>
                                        <p:attrNameLst>
                                          <p:attrName>ppt_x</p:attrName>
                                          <p:attrName>ppt_y</p:attrName>
                                        </p:attrNameLst>
                                      </p:cBhvr>
                                      <p:rCtr x="27917" y="-17206"/>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2" nodeType="clickEffect">
                                  <p:stCondLst>
                                    <p:cond delay="0"/>
                                  </p:stCondLst>
                                  <p:childTnLst>
                                    <p:animMotion origin="layout" path="M 0.60417 -0.23312 C 0.63386 -0.23312 0.65834 -0.21346 0.65834 -0.18872 C 0.65834 -0.16443 0.63386 -0.14431 0.60417 -0.14431 C 0.57414 -0.14431 0.55 -0.16443 0.55 -0.18872 C 0.55 -0.21346 0.57414 -0.23312 0.60417 -0.23312 Z " pathEditMode="relative" rAng="0" ptsTypes="fffff">
                                      <p:cBhvr>
                                        <p:cTn id="14" dur="2000" fill="hold"/>
                                        <p:tgtEl>
                                          <p:spTgt spid="5"/>
                                        </p:tgtEl>
                                        <p:attrNameLst>
                                          <p:attrName>ppt_x</p:attrName>
                                          <p:attrName>ppt_y</p:attrName>
                                        </p:attrNameLst>
                                      </p:cBhvr>
                                      <p:rCtr x="0" y="4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609600" y="1066800"/>
            <a:ext cx="8153400" cy="5486400"/>
          </a:xfrm>
        </p:spPr>
        <p:txBody>
          <a:bodyPr/>
          <a:lstStyle/>
          <a:p>
            <a:pPr eaLnBrk="1" hangingPunct="1">
              <a:defRPr/>
            </a:pPr>
            <a:r>
              <a:rPr lang="en-US" sz="2800" dirty="0" smtClean="0"/>
              <a:t>Pre-opening (catch attention)</a:t>
            </a:r>
          </a:p>
          <a:p>
            <a:pPr lvl="1" eaLnBrk="1" hangingPunct="1">
              <a:defRPr/>
            </a:pPr>
            <a:r>
              <a:rPr lang="en-US" dirty="0" smtClean="0"/>
              <a:t>Can you hear me?  Thank you for inviting me.</a:t>
            </a:r>
          </a:p>
          <a:p>
            <a:pPr eaLnBrk="1" hangingPunct="1">
              <a:defRPr/>
            </a:pPr>
            <a:r>
              <a:rPr lang="en-US" sz="2800" dirty="0" smtClean="0"/>
              <a:t>Brief Introduction – </a:t>
            </a:r>
            <a:r>
              <a:rPr lang="en-US" sz="2800" dirty="0" smtClean="0">
                <a:solidFill>
                  <a:schemeClr val="folHlink"/>
                </a:solidFill>
              </a:rPr>
              <a:t>Title Slide</a:t>
            </a:r>
          </a:p>
          <a:p>
            <a:pPr lvl="1" eaLnBrk="1" hangingPunct="1">
              <a:defRPr/>
            </a:pPr>
            <a:r>
              <a:rPr lang="en-US" dirty="0" smtClean="0"/>
              <a:t>Name, Title</a:t>
            </a:r>
          </a:p>
          <a:p>
            <a:pPr lvl="1" eaLnBrk="1" hangingPunct="1">
              <a:defRPr/>
            </a:pPr>
            <a:r>
              <a:rPr lang="en-US" dirty="0" smtClean="0"/>
              <a:t>Conversational; where/how work performed</a:t>
            </a:r>
          </a:p>
          <a:p>
            <a:pPr lvl="1" eaLnBrk="1" hangingPunct="1">
              <a:defRPr/>
            </a:pPr>
            <a:r>
              <a:rPr lang="en-US" dirty="0" smtClean="0"/>
              <a:t>What I will show/what I did</a:t>
            </a:r>
          </a:p>
          <a:p>
            <a:pPr eaLnBrk="1" hangingPunct="1">
              <a:defRPr/>
            </a:pPr>
            <a:r>
              <a:rPr lang="en-US" sz="2800" dirty="0" smtClean="0"/>
              <a:t>Body – variable </a:t>
            </a:r>
          </a:p>
          <a:p>
            <a:pPr lvl="1">
              <a:defRPr/>
            </a:pPr>
            <a:r>
              <a:rPr lang="en-US" sz="2400" dirty="0" smtClean="0"/>
              <a:t>Audience</a:t>
            </a:r>
          </a:p>
          <a:p>
            <a:pPr lvl="1">
              <a:defRPr/>
            </a:pPr>
            <a:r>
              <a:rPr lang="en-US" sz="2400" dirty="0" smtClean="0"/>
              <a:t>Format</a:t>
            </a:r>
          </a:p>
          <a:p>
            <a:pPr eaLnBrk="1" hangingPunct="1">
              <a:defRPr/>
            </a:pPr>
            <a:r>
              <a:rPr lang="en-US" sz="2800" dirty="0" smtClean="0"/>
              <a:t>Closing</a:t>
            </a:r>
          </a:p>
          <a:p>
            <a:pPr eaLnBrk="1" hangingPunct="1">
              <a:defRPr/>
            </a:pPr>
            <a:r>
              <a:rPr lang="en-US" sz="2800" dirty="0" smtClean="0"/>
              <a:t>Questions</a:t>
            </a:r>
          </a:p>
        </p:txBody>
      </p:sp>
      <p:sp>
        <p:nvSpPr>
          <p:cNvPr id="40962" name="Rectangle 2"/>
          <p:cNvSpPr>
            <a:spLocks noGrp="1" noChangeArrowheads="1"/>
          </p:cNvSpPr>
          <p:nvPr>
            <p:ph type="title"/>
          </p:nvPr>
        </p:nvSpPr>
        <p:spPr>
          <a:xfrm>
            <a:off x="609600" y="152400"/>
            <a:ext cx="7772400" cy="762000"/>
          </a:xfrm>
        </p:spPr>
        <p:txBody>
          <a:bodyPr/>
          <a:lstStyle/>
          <a:p>
            <a:pPr eaLnBrk="1" hangingPunct="1">
              <a:defRPr/>
            </a:pPr>
            <a:r>
              <a:rPr lang="en-US" dirty="0" smtClean="0">
                <a:solidFill>
                  <a:schemeClr val="tx1"/>
                </a:solidFill>
              </a:rPr>
              <a:t>Content Summary</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763588" y="1752600"/>
            <a:ext cx="7694612" cy="3736975"/>
          </a:xfrm>
        </p:spPr>
        <p:txBody>
          <a:bodyPr/>
          <a:lstStyle/>
          <a:p>
            <a:pPr eaLnBrk="1" hangingPunct="1">
              <a:defRPr/>
            </a:pPr>
            <a:r>
              <a:rPr lang="en-US" dirty="0" smtClean="0"/>
              <a:t>Know opening sentence</a:t>
            </a:r>
          </a:p>
          <a:p>
            <a:pPr eaLnBrk="1" hangingPunct="1">
              <a:defRPr/>
            </a:pPr>
            <a:r>
              <a:rPr lang="en-US" dirty="0" smtClean="0"/>
              <a:t>Between each slide</a:t>
            </a:r>
          </a:p>
          <a:p>
            <a:pPr eaLnBrk="1" hangingPunct="1">
              <a:defRPr/>
            </a:pPr>
            <a:r>
              <a:rPr lang="en-US" dirty="0" smtClean="0"/>
              <a:t>Between internal and closing</a:t>
            </a:r>
          </a:p>
          <a:p>
            <a:pPr eaLnBrk="1" hangingPunct="1">
              <a:defRPr/>
            </a:pPr>
            <a:r>
              <a:rPr lang="en-US" dirty="0" smtClean="0"/>
              <a:t>Develop strong closing</a:t>
            </a:r>
          </a:p>
          <a:p>
            <a:pPr lvl="1">
              <a:defRPr/>
            </a:pPr>
            <a:r>
              <a:rPr lang="en-US" dirty="0" smtClean="0"/>
              <a:t>Can I tell you anything else about project?</a:t>
            </a:r>
          </a:p>
          <a:p>
            <a:pPr lvl="1">
              <a:defRPr/>
            </a:pPr>
            <a:r>
              <a:rPr lang="en-US" dirty="0" smtClean="0"/>
              <a:t>I’ll be happy to answer questions at this time.</a:t>
            </a:r>
          </a:p>
          <a:p>
            <a:pPr eaLnBrk="1" hangingPunct="1">
              <a:defRPr/>
            </a:pPr>
            <a:endParaRPr lang="en-US" dirty="0" smtClean="0"/>
          </a:p>
        </p:txBody>
      </p:sp>
      <p:sp>
        <p:nvSpPr>
          <p:cNvPr id="46082" name="Rectangle 2"/>
          <p:cNvSpPr>
            <a:spLocks noGrp="1" noChangeArrowheads="1"/>
          </p:cNvSpPr>
          <p:nvPr>
            <p:ph type="title"/>
          </p:nvPr>
        </p:nvSpPr>
        <p:spPr>
          <a:xfrm>
            <a:off x="609600" y="338138"/>
            <a:ext cx="7772400" cy="968375"/>
          </a:xfrm>
        </p:spPr>
        <p:txBody>
          <a:bodyPr/>
          <a:lstStyle/>
          <a:p>
            <a:pPr eaLnBrk="1" hangingPunct="1">
              <a:defRPr/>
            </a:pPr>
            <a:r>
              <a:rPr lang="en-US" b="0" dirty="0" smtClean="0">
                <a:solidFill>
                  <a:schemeClr val="tx1"/>
                </a:solidFill>
              </a:rPr>
              <a:t>Have Strong Transitions</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eaLnBrk="1" hangingPunct="1">
              <a:defRPr/>
            </a:pPr>
            <a:r>
              <a:rPr lang="en-US" dirty="0" smtClean="0"/>
              <a:t>Remember practiced questions</a:t>
            </a:r>
          </a:p>
          <a:p>
            <a:pPr lvl="1">
              <a:defRPr/>
            </a:pPr>
            <a:r>
              <a:rPr lang="en-US" dirty="0" smtClean="0"/>
              <a:t>Research answer</a:t>
            </a:r>
          </a:p>
          <a:p>
            <a:pPr lvl="1">
              <a:defRPr/>
            </a:pPr>
            <a:r>
              <a:rPr lang="en-US" dirty="0" smtClean="0"/>
              <a:t>Might modify presentation</a:t>
            </a:r>
          </a:p>
          <a:p>
            <a:pPr eaLnBrk="1" hangingPunct="1">
              <a:defRPr/>
            </a:pPr>
            <a:r>
              <a:rPr lang="en-US" dirty="0" smtClean="0"/>
              <a:t>Anticipate (may have slide)</a:t>
            </a:r>
          </a:p>
          <a:p>
            <a:pPr eaLnBrk="1" hangingPunct="1">
              <a:defRPr/>
            </a:pPr>
            <a:r>
              <a:rPr lang="en-US" dirty="0" smtClean="0"/>
              <a:t>Write out responses to practice</a:t>
            </a:r>
          </a:p>
        </p:txBody>
      </p:sp>
      <p:sp>
        <p:nvSpPr>
          <p:cNvPr id="48130" name="Rectangle 2"/>
          <p:cNvSpPr>
            <a:spLocks noGrp="1" noChangeArrowheads="1"/>
          </p:cNvSpPr>
          <p:nvPr>
            <p:ph type="title"/>
          </p:nvPr>
        </p:nvSpPr>
        <p:spPr/>
        <p:txBody>
          <a:bodyPr/>
          <a:lstStyle/>
          <a:p>
            <a:pPr eaLnBrk="1" hangingPunct="1">
              <a:defRPr/>
            </a:pPr>
            <a:r>
              <a:rPr lang="en-US" dirty="0" smtClean="0">
                <a:solidFill>
                  <a:schemeClr val="tx1"/>
                </a:solidFill>
              </a:rPr>
              <a:t>Prepared Answers to Questions</a:t>
            </a:r>
          </a:p>
        </p:txBody>
      </p:sp>
    </p:spTree>
    <p:extLst>
      <p:ext uri="{BB962C8B-B14F-4D97-AF65-F5344CB8AC3E}">
        <p14:creationId xmlns:p14="http://schemas.microsoft.com/office/powerpoint/2010/main" val="76297491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Making the Presentation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0670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5425" indent="-225425"/>
            <a:endParaRPr lang="en-US" sz="3100" dirty="0" smtClean="0"/>
          </a:p>
          <a:p>
            <a:pPr marL="225425" indent="-225425"/>
            <a:r>
              <a:rPr lang="en-US" sz="3100" dirty="0" smtClean="0"/>
              <a:t>Be impressive as possible (sell!)</a:t>
            </a:r>
          </a:p>
          <a:p>
            <a:pPr marL="225425" indent="-225425"/>
            <a:r>
              <a:rPr lang="en-US" sz="3100" dirty="0" smtClean="0"/>
              <a:t>Engage </a:t>
            </a:r>
            <a:r>
              <a:rPr lang="en-US" sz="3100" dirty="0"/>
              <a:t>the </a:t>
            </a:r>
            <a:r>
              <a:rPr lang="en-US" sz="3100" dirty="0" smtClean="0"/>
              <a:t>audience</a:t>
            </a:r>
            <a:endParaRPr lang="en-US" sz="3100" dirty="0"/>
          </a:p>
          <a:p>
            <a:pPr marL="481457" lvl="1" indent="-225425"/>
            <a:r>
              <a:rPr lang="en-US" dirty="0"/>
              <a:t>Teach, motivate, persuade, entertain</a:t>
            </a:r>
          </a:p>
          <a:p>
            <a:pPr marL="225425" indent="-225425"/>
            <a:r>
              <a:rPr lang="en-US" sz="3100" dirty="0"/>
              <a:t>Don’t lose your audience</a:t>
            </a:r>
          </a:p>
          <a:p>
            <a:endParaRPr lang="en-US" dirty="0"/>
          </a:p>
        </p:txBody>
      </p:sp>
      <p:sp>
        <p:nvSpPr>
          <p:cNvPr id="3" name="Title 2"/>
          <p:cNvSpPr>
            <a:spLocks noGrp="1"/>
          </p:cNvSpPr>
          <p:nvPr>
            <p:ph type="title"/>
          </p:nvPr>
        </p:nvSpPr>
        <p:spPr/>
        <p:txBody>
          <a:bodyPr/>
          <a:lstStyle/>
          <a:p>
            <a:r>
              <a:rPr lang="en-US" dirty="0" smtClean="0"/>
              <a:t>Remember Goals</a:t>
            </a:r>
            <a:endParaRPr lang="en-US" dirty="0"/>
          </a:p>
        </p:txBody>
      </p:sp>
    </p:spTree>
    <p:extLst>
      <p:ext uri="{BB962C8B-B14F-4D97-AF65-F5344CB8AC3E}">
        <p14:creationId xmlns:p14="http://schemas.microsoft.com/office/powerpoint/2010/main" val="2766002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eaLnBrk="1" hangingPunct="1">
              <a:tabLst>
                <a:tab pos="1484313" algn="l"/>
              </a:tabLst>
              <a:defRPr/>
            </a:pPr>
            <a:r>
              <a:rPr lang="en-US" sz="2400" b="1" dirty="0" smtClean="0"/>
              <a:t>Beth Fischer &amp; Michael </a:t>
            </a:r>
            <a:r>
              <a:rPr lang="en-US" sz="2400" b="1" dirty="0" err="1" smtClean="0"/>
              <a:t>Zigmond</a:t>
            </a:r>
            <a:r>
              <a:rPr lang="en-US" sz="2400" b="1" dirty="0" smtClean="0"/>
              <a:t> University of Pittsburgh Survival Skills and Ethics Program</a:t>
            </a:r>
          </a:p>
          <a:p>
            <a:pPr eaLnBrk="1" hangingPunct="1">
              <a:tabLst>
                <a:tab pos="1484313" algn="l"/>
              </a:tabLst>
              <a:defRPr/>
            </a:pPr>
            <a:r>
              <a:rPr lang="en-US" sz="2400" b="1" dirty="0" smtClean="0"/>
              <a:t>C. Stuart – </a:t>
            </a:r>
            <a:r>
              <a:rPr lang="en-US" sz="2400" b="1" i="1" dirty="0" smtClean="0"/>
              <a:t>How to be an Effective Speaker</a:t>
            </a:r>
          </a:p>
          <a:p>
            <a:pPr eaLnBrk="1" hangingPunct="1">
              <a:tabLst>
                <a:tab pos="1484313" algn="l"/>
              </a:tabLst>
              <a:defRPr/>
            </a:pPr>
            <a:r>
              <a:rPr lang="en-US" sz="2400" b="1" dirty="0" smtClean="0"/>
              <a:t>L. </a:t>
            </a:r>
            <a:r>
              <a:rPr lang="en-US" sz="2400" b="1" dirty="0" err="1" smtClean="0"/>
              <a:t>Schloff</a:t>
            </a:r>
            <a:r>
              <a:rPr lang="en-US" sz="2400" b="1" dirty="0" smtClean="0"/>
              <a:t> and M. </a:t>
            </a:r>
            <a:r>
              <a:rPr lang="en-US" sz="2400" b="1" dirty="0" err="1" smtClean="0"/>
              <a:t>Yudkin</a:t>
            </a:r>
            <a:r>
              <a:rPr lang="en-US" sz="2400" b="1" dirty="0" smtClean="0"/>
              <a:t> – </a:t>
            </a:r>
            <a:r>
              <a:rPr lang="en-US" sz="2400" b="1" i="1" dirty="0" smtClean="0"/>
              <a:t>Smart Speaking</a:t>
            </a:r>
          </a:p>
          <a:p>
            <a:pPr eaLnBrk="1" hangingPunct="1">
              <a:tabLst>
                <a:tab pos="1484313" algn="l"/>
              </a:tabLst>
              <a:defRPr/>
            </a:pPr>
            <a:r>
              <a:rPr lang="en-US" sz="2400" b="1" dirty="0" smtClean="0"/>
              <a:t>C. Turk</a:t>
            </a:r>
          </a:p>
          <a:p>
            <a:pPr eaLnBrk="1" hangingPunct="1">
              <a:tabLst>
                <a:tab pos="1484313" algn="l"/>
              </a:tabLst>
              <a:defRPr/>
            </a:pPr>
            <a:r>
              <a:rPr lang="en-US" sz="2400" b="1" dirty="0" smtClean="0"/>
              <a:t>M.H. Briscoe</a:t>
            </a:r>
          </a:p>
          <a:p>
            <a:pPr eaLnBrk="1" hangingPunct="1">
              <a:tabLst>
                <a:tab pos="1484313" algn="l"/>
              </a:tabLst>
              <a:defRPr/>
            </a:pPr>
            <a:r>
              <a:rPr lang="en-US" sz="2400" b="1" dirty="0" smtClean="0"/>
              <a:t>Toastmasters</a:t>
            </a:r>
          </a:p>
          <a:p>
            <a:pPr eaLnBrk="1" hangingPunct="1">
              <a:buFont typeface="Wingdings" pitchFamily="2" charset="2"/>
              <a:buNone/>
              <a:tabLst>
                <a:tab pos="1484313" algn="l"/>
              </a:tabLst>
              <a:defRPr/>
            </a:pPr>
            <a:endParaRPr lang="en-US" sz="2400" b="1" dirty="0" smtClean="0"/>
          </a:p>
        </p:txBody>
      </p:sp>
      <p:sp>
        <p:nvSpPr>
          <p:cNvPr id="25602" name="Rectangle 2"/>
          <p:cNvSpPr>
            <a:spLocks noGrp="1" noChangeArrowheads="1"/>
          </p:cNvSpPr>
          <p:nvPr>
            <p:ph type="title"/>
          </p:nvPr>
        </p:nvSpPr>
        <p:spPr/>
        <p:txBody>
          <a:bodyPr/>
          <a:lstStyle/>
          <a:p>
            <a:pPr eaLnBrk="1" hangingPunct="1">
              <a:defRPr/>
            </a:pPr>
            <a:r>
              <a:rPr lang="en-US" sz="5400" smtClean="0">
                <a:solidFill>
                  <a:schemeClr val="tx1"/>
                </a:solidFill>
              </a:rPr>
              <a:t>Acknowledgements</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81000" y="1752600"/>
            <a:ext cx="8001000" cy="3889375"/>
          </a:xfrm>
        </p:spPr>
        <p:txBody>
          <a:bodyPr/>
          <a:lstStyle/>
          <a:p>
            <a:pPr eaLnBrk="1" hangingPunct="1">
              <a:defRPr/>
            </a:pPr>
            <a:r>
              <a:rPr lang="en-US" sz="2800" dirty="0" smtClean="0"/>
              <a:t>“Confidence Cards”</a:t>
            </a:r>
          </a:p>
          <a:p>
            <a:pPr eaLnBrk="1" hangingPunct="1">
              <a:defRPr/>
            </a:pPr>
            <a:r>
              <a:rPr lang="en-US" sz="2800" dirty="0" smtClean="0"/>
              <a:t>3x5 cards good</a:t>
            </a:r>
          </a:p>
          <a:p>
            <a:pPr eaLnBrk="1" hangingPunct="1">
              <a:defRPr/>
            </a:pPr>
            <a:r>
              <a:rPr lang="en-US" sz="2800" dirty="0" smtClean="0"/>
              <a:t>Number them – one card per slide</a:t>
            </a:r>
          </a:p>
          <a:p>
            <a:pPr eaLnBrk="1" hangingPunct="1">
              <a:defRPr/>
            </a:pPr>
            <a:r>
              <a:rPr lang="en-US" sz="2800" dirty="0" smtClean="0"/>
              <a:t>Write out whole first sentence of talk</a:t>
            </a:r>
          </a:p>
          <a:p>
            <a:pPr eaLnBrk="1" hangingPunct="1">
              <a:defRPr/>
            </a:pPr>
            <a:r>
              <a:rPr lang="en-US" sz="2800" dirty="0" smtClean="0"/>
              <a:t>Briefly summarize main points for each visual</a:t>
            </a:r>
          </a:p>
          <a:p>
            <a:pPr eaLnBrk="1" hangingPunct="1">
              <a:defRPr/>
            </a:pPr>
            <a:r>
              <a:rPr lang="en-US" sz="2800" dirty="0" smtClean="0"/>
              <a:t>Key phrases</a:t>
            </a:r>
          </a:p>
          <a:p>
            <a:pPr eaLnBrk="1" hangingPunct="1">
              <a:defRPr/>
            </a:pPr>
            <a:r>
              <a:rPr lang="en-US" sz="2800" dirty="0" smtClean="0"/>
              <a:t>Reminders about transitions</a:t>
            </a:r>
          </a:p>
          <a:p>
            <a:pPr eaLnBrk="1" hangingPunct="1">
              <a:defRPr/>
            </a:pPr>
            <a:endParaRPr lang="en-US" sz="2800" dirty="0" smtClean="0"/>
          </a:p>
        </p:txBody>
      </p:sp>
      <p:sp>
        <p:nvSpPr>
          <p:cNvPr id="80898" name="Rectangle 2"/>
          <p:cNvSpPr>
            <a:spLocks noGrp="1" noChangeArrowheads="1"/>
          </p:cNvSpPr>
          <p:nvPr>
            <p:ph type="title"/>
          </p:nvPr>
        </p:nvSpPr>
        <p:spPr/>
        <p:txBody>
          <a:bodyPr/>
          <a:lstStyle/>
          <a:p>
            <a:pPr eaLnBrk="1" hangingPunct="1">
              <a:defRPr/>
            </a:pPr>
            <a:r>
              <a:rPr lang="en-US" dirty="0" smtClean="0">
                <a:solidFill>
                  <a:schemeClr val="tx1"/>
                </a:solidFill>
              </a:rPr>
              <a:t>Create Final Notes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1159" b="20592"/>
          <a:stretch/>
        </p:blipFill>
        <p:spPr>
          <a:xfrm>
            <a:off x="5943600" y="4724400"/>
            <a:ext cx="2961168" cy="1653640"/>
          </a:xfrm>
          <a:prstGeom prst="rect">
            <a:avLst/>
          </a:prstGeom>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609600" y="1371600"/>
            <a:ext cx="7772400" cy="5029200"/>
          </a:xfrm>
        </p:spPr>
        <p:txBody>
          <a:bodyPr/>
          <a:lstStyle/>
          <a:p>
            <a:pPr>
              <a:lnSpc>
                <a:spcPct val="80000"/>
              </a:lnSpc>
              <a:defRPr/>
            </a:pPr>
            <a:r>
              <a:rPr lang="en-US" sz="2400" dirty="0"/>
              <a:t>Don’t read off the </a:t>
            </a:r>
            <a:r>
              <a:rPr lang="en-US" sz="2400" dirty="0" smtClean="0"/>
              <a:t>screen!</a:t>
            </a:r>
            <a:endParaRPr lang="en-US" sz="2400" dirty="0"/>
          </a:p>
          <a:p>
            <a:pPr eaLnBrk="1" hangingPunct="1">
              <a:lnSpc>
                <a:spcPct val="80000"/>
              </a:lnSpc>
              <a:defRPr/>
            </a:pPr>
            <a:r>
              <a:rPr lang="en-US" sz="2400" dirty="0" smtClean="0"/>
              <a:t>Very slowly and clearly</a:t>
            </a:r>
          </a:p>
          <a:p>
            <a:pPr eaLnBrk="1" hangingPunct="1">
              <a:lnSpc>
                <a:spcPct val="80000"/>
              </a:lnSpc>
              <a:defRPr/>
            </a:pPr>
            <a:r>
              <a:rPr lang="en-US" sz="2400" dirty="0" smtClean="0"/>
              <a:t>Relaxed, conversational, professional</a:t>
            </a:r>
          </a:p>
          <a:p>
            <a:pPr eaLnBrk="1" hangingPunct="1">
              <a:lnSpc>
                <a:spcPct val="80000"/>
              </a:lnSpc>
              <a:defRPr/>
            </a:pPr>
            <a:r>
              <a:rPr lang="en-US" sz="2400" dirty="0" smtClean="0">
                <a:solidFill>
                  <a:schemeClr val="accent1"/>
                </a:solidFill>
              </a:rPr>
              <a:t>*</a:t>
            </a:r>
            <a:r>
              <a:rPr lang="en-US" sz="2400" i="1" dirty="0" smtClean="0">
                <a:solidFill>
                  <a:schemeClr val="accent1"/>
                </a:solidFill>
              </a:rPr>
              <a:t>Exude enthusiasm, sincerity, vitality*</a:t>
            </a:r>
            <a:endParaRPr lang="en-US" sz="2400" dirty="0" smtClean="0">
              <a:solidFill>
                <a:schemeClr val="accent1"/>
              </a:solidFill>
            </a:endParaRPr>
          </a:p>
          <a:p>
            <a:pPr>
              <a:lnSpc>
                <a:spcPct val="80000"/>
              </a:lnSpc>
              <a:defRPr/>
            </a:pPr>
            <a:r>
              <a:rPr lang="en-US" sz="2400" dirty="0"/>
              <a:t>Pause after new figure presented</a:t>
            </a:r>
          </a:p>
          <a:p>
            <a:pPr eaLnBrk="1" hangingPunct="1">
              <a:lnSpc>
                <a:spcPct val="80000"/>
              </a:lnSpc>
              <a:defRPr/>
            </a:pPr>
            <a:r>
              <a:rPr lang="en-US" sz="2400" dirty="0" smtClean="0"/>
              <a:t>Roving eye contact</a:t>
            </a:r>
          </a:p>
          <a:p>
            <a:pPr eaLnBrk="1" hangingPunct="1">
              <a:lnSpc>
                <a:spcPct val="80000"/>
              </a:lnSpc>
              <a:defRPr/>
            </a:pPr>
            <a:r>
              <a:rPr lang="en-US" sz="2400" dirty="0" smtClean="0"/>
              <a:t>Hands composed but use gestures</a:t>
            </a:r>
          </a:p>
          <a:p>
            <a:pPr eaLnBrk="1" hangingPunct="1">
              <a:lnSpc>
                <a:spcPct val="80000"/>
              </a:lnSpc>
              <a:defRPr/>
            </a:pPr>
            <a:r>
              <a:rPr lang="en-US" sz="2400" dirty="0" smtClean="0"/>
              <a:t>Continue after errors (don’t draw </a:t>
            </a:r>
            <a:r>
              <a:rPr lang="en-US" sz="2400" dirty="0" err="1" smtClean="0"/>
              <a:t>attn</a:t>
            </a:r>
            <a:r>
              <a:rPr lang="en-US" sz="2400" dirty="0" smtClean="0"/>
              <a:t>)</a:t>
            </a:r>
          </a:p>
          <a:p>
            <a:pPr eaLnBrk="1" hangingPunct="1">
              <a:lnSpc>
                <a:spcPct val="80000"/>
              </a:lnSpc>
              <a:defRPr/>
            </a:pPr>
            <a:r>
              <a:rPr lang="en-US" sz="2400" dirty="0" smtClean="0"/>
              <a:t>Avoid distractions</a:t>
            </a:r>
          </a:p>
          <a:p>
            <a:pPr lvl="1" eaLnBrk="1" hangingPunct="1">
              <a:lnSpc>
                <a:spcPct val="80000"/>
              </a:lnSpc>
              <a:defRPr/>
            </a:pPr>
            <a:r>
              <a:rPr lang="en-US" sz="2200" dirty="0" smtClean="0"/>
              <a:t> uh…</a:t>
            </a:r>
          </a:p>
          <a:p>
            <a:pPr lvl="1" eaLnBrk="1" hangingPunct="1">
              <a:lnSpc>
                <a:spcPct val="80000"/>
              </a:lnSpc>
              <a:defRPr/>
            </a:pPr>
            <a:r>
              <a:rPr lang="en-US" sz="2200" dirty="0" smtClean="0"/>
              <a:t>Physical- mannerisms, posture</a:t>
            </a:r>
          </a:p>
          <a:p>
            <a:pPr lvl="1" eaLnBrk="1" hangingPunct="1">
              <a:lnSpc>
                <a:spcPct val="80000"/>
              </a:lnSpc>
              <a:defRPr/>
            </a:pPr>
            <a:r>
              <a:rPr lang="en-US" sz="2200" dirty="0" smtClean="0"/>
              <a:t>Control your laser pointer!</a:t>
            </a:r>
          </a:p>
        </p:txBody>
      </p:sp>
      <p:sp>
        <p:nvSpPr>
          <p:cNvPr id="69634" name="Rectangle 2"/>
          <p:cNvSpPr>
            <a:spLocks noGrp="1" noChangeArrowheads="1"/>
          </p:cNvSpPr>
          <p:nvPr>
            <p:ph type="title"/>
          </p:nvPr>
        </p:nvSpPr>
        <p:spPr>
          <a:xfrm>
            <a:off x="685800" y="300038"/>
            <a:ext cx="7772400" cy="1068387"/>
          </a:xfrm>
        </p:spPr>
        <p:txBody>
          <a:bodyPr/>
          <a:lstStyle/>
          <a:p>
            <a:pPr eaLnBrk="1" hangingPunct="1">
              <a:defRPr/>
            </a:pPr>
            <a:r>
              <a:rPr lang="en-US" dirty="0" smtClean="0">
                <a:solidFill>
                  <a:schemeClr val="tx1"/>
                </a:solidFill>
              </a:rPr>
              <a:t>Delivery Hints</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609600" y="1905000"/>
            <a:ext cx="7770813" cy="4724400"/>
          </a:xfrm>
        </p:spPr>
        <p:txBody>
          <a:bodyPr>
            <a:normAutofit/>
          </a:bodyPr>
          <a:lstStyle/>
          <a:p>
            <a:pPr eaLnBrk="1" hangingPunct="1">
              <a:lnSpc>
                <a:spcPct val="90000"/>
              </a:lnSpc>
              <a:defRPr/>
            </a:pPr>
            <a:r>
              <a:rPr lang="en-US" sz="2800" dirty="0" smtClean="0"/>
              <a:t>Out loud (whole talk)</a:t>
            </a:r>
          </a:p>
          <a:p>
            <a:pPr eaLnBrk="1" hangingPunct="1">
              <a:lnSpc>
                <a:spcPct val="90000"/>
              </a:lnSpc>
              <a:defRPr/>
            </a:pPr>
            <a:r>
              <a:rPr lang="en-US" sz="2800" dirty="0" smtClean="0"/>
              <a:t>With microphone (if pertinent)</a:t>
            </a:r>
          </a:p>
          <a:p>
            <a:pPr eaLnBrk="1" hangingPunct="1">
              <a:lnSpc>
                <a:spcPct val="90000"/>
              </a:lnSpc>
              <a:defRPr/>
            </a:pPr>
            <a:r>
              <a:rPr lang="en-US" sz="2800" dirty="0" smtClean="0"/>
              <a:t>Whole talk</a:t>
            </a:r>
          </a:p>
          <a:p>
            <a:pPr eaLnBrk="1" hangingPunct="1">
              <a:lnSpc>
                <a:spcPct val="90000"/>
              </a:lnSpc>
              <a:defRPr/>
            </a:pPr>
            <a:r>
              <a:rPr lang="en-US" sz="2800" dirty="0" smtClean="0"/>
              <a:t>Time it!  Don’t go too long!</a:t>
            </a:r>
          </a:p>
          <a:p>
            <a:pPr eaLnBrk="1" hangingPunct="1">
              <a:lnSpc>
                <a:spcPct val="90000"/>
              </a:lnSpc>
              <a:defRPr/>
            </a:pPr>
            <a:r>
              <a:rPr lang="en-US" sz="2800" dirty="0" smtClean="0"/>
              <a:t>In front of people</a:t>
            </a:r>
            <a:endParaRPr lang="en-US" sz="2400" dirty="0" smtClean="0"/>
          </a:p>
          <a:p>
            <a:pPr lvl="1">
              <a:lnSpc>
                <a:spcPct val="90000"/>
              </a:lnSpc>
              <a:defRPr/>
            </a:pPr>
            <a:r>
              <a:rPr lang="en-US" sz="2400" dirty="0" smtClean="0"/>
              <a:t>Various education levels/background)</a:t>
            </a:r>
          </a:p>
          <a:p>
            <a:pPr eaLnBrk="1" hangingPunct="1">
              <a:lnSpc>
                <a:spcPct val="90000"/>
              </a:lnSpc>
              <a:defRPr/>
            </a:pPr>
            <a:r>
              <a:rPr lang="en-US" sz="2800" dirty="0" smtClean="0"/>
              <a:t>Recorded (audio or video)</a:t>
            </a:r>
          </a:p>
          <a:p>
            <a:pPr eaLnBrk="1" hangingPunct="1">
              <a:lnSpc>
                <a:spcPct val="90000"/>
              </a:lnSpc>
              <a:defRPr/>
            </a:pPr>
            <a:r>
              <a:rPr lang="en-US" sz="2800" dirty="0" smtClean="0"/>
              <a:t>Rehearse verbal responses to questions</a:t>
            </a:r>
          </a:p>
          <a:p>
            <a:pPr eaLnBrk="1" hangingPunct="1">
              <a:lnSpc>
                <a:spcPct val="90000"/>
              </a:lnSpc>
              <a:defRPr/>
            </a:pPr>
            <a:r>
              <a:rPr lang="en-US" sz="2800" dirty="0" smtClean="0"/>
              <a:t>Now, refine and do again</a:t>
            </a:r>
          </a:p>
          <a:p>
            <a:pPr eaLnBrk="1" hangingPunct="1">
              <a:lnSpc>
                <a:spcPct val="90000"/>
              </a:lnSpc>
              <a:defRPr/>
            </a:pPr>
            <a:r>
              <a:rPr lang="en-US" sz="2800" dirty="0" smtClean="0"/>
              <a:t>Good for confidence</a:t>
            </a:r>
          </a:p>
        </p:txBody>
      </p:sp>
      <p:sp>
        <p:nvSpPr>
          <p:cNvPr id="79874" name="Rectangle 2"/>
          <p:cNvSpPr>
            <a:spLocks noGrp="1" noChangeArrowheads="1"/>
          </p:cNvSpPr>
          <p:nvPr>
            <p:ph type="title"/>
          </p:nvPr>
        </p:nvSpPr>
        <p:spPr/>
        <p:txBody>
          <a:bodyPr/>
          <a:lstStyle/>
          <a:p>
            <a:pPr eaLnBrk="1" hangingPunct="1">
              <a:defRPr/>
            </a:pPr>
            <a:r>
              <a:rPr lang="en-US" dirty="0" smtClean="0">
                <a:solidFill>
                  <a:schemeClr val="tx1"/>
                </a:solidFill>
              </a:rPr>
              <a:t>Effective Rehearsal</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228600" y="1295400"/>
            <a:ext cx="7772400" cy="5181600"/>
          </a:xfrm>
        </p:spPr>
        <p:txBody>
          <a:bodyPr>
            <a:normAutofit/>
          </a:bodyPr>
          <a:lstStyle/>
          <a:p>
            <a:pPr>
              <a:lnSpc>
                <a:spcPct val="90000"/>
              </a:lnSpc>
              <a:defRPr/>
            </a:pPr>
            <a:r>
              <a:rPr lang="en-US" sz="2800" dirty="0" smtClean="0"/>
              <a:t>Get your AV working</a:t>
            </a:r>
          </a:p>
          <a:p>
            <a:pPr>
              <a:lnSpc>
                <a:spcPct val="90000"/>
              </a:lnSpc>
              <a:defRPr/>
            </a:pPr>
            <a:r>
              <a:rPr lang="en-US" sz="2800" dirty="0"/>
              <a:t>Remember things that you require</a:t>
            </a:r>
          </a:p>
          <a:p>
            <a:pPr lvl="1">
              <a:lnSpc>
                <a:spcPct val="90000"/>
              </a:lnSpc>
              <a:defRPr/>
            </a:pPr>
            <a:r>
              <a:rPr lang="en-US" sz="2200" dirty="0"/>
              <a:t>Notecards</a:t>
            </a:r>
          </a:p>
          <a:p>
            <a:pPr lvl="1">
              <a:lnSpc>
                <a:spcPct val="90000"/>
              </a:lnSpc>
              <a:defRPr/>
            </a:pPr>
            <a:r>
              <a:rPr lang="en-US" sz="2200" dirty="0"/>
              <a:t>Pointer</a:t>
            </a:r>
          </a:p>
          <a:p>
            <a:pPr lvl="1">
              <a:lnSpc>
                <a:spcPct val="90000"/>
              </a:lnSpc>
              <a:defRPr/>
            </a:pPr>
            <a:r>
              <a:rPr lang="en-US" sz="2200" dirty="0"/>
              <a:t>Something to drink</a:t>
            </a:r>
          </a:p>
          <a:p>
            <a:pPr lvl="1">
              <a:lnSpc>
                <a:spcPct val="90000"/>
              </a:lnSpc>
              <a:defRPr/>
            </a:pPr>
            <a:r>
              <a:rPr lang="en-US" sz="2200" dirty="0"/>
              <a:t>Pen/pad for ideas, contact info</a:t>
            </a:r>
          </a:p>
          <a:p>
            <a:pPr>
              <a:lnSpc>
                <a:spcPct val="90000"/>
              </a:lnSpc>
              <a:defRPr/>
            </a:pPr>
            <a:r>
              <a:rPr lang="en-US" sz="2800" dirty="0" smtClean="0"/>
              <a:t>Get water or drink (long presentations)</a:t>
            </a:r>
          </a:p>
          <a:p>
            <a:pPr>
              <a:lnSpc>
                <a:spcPct val="90000"/>
              </a:lnSpc>
              <a:defRPr/>
            </a:pPr>
            <a:r>
              <a:rPr lang="en-US" sz="2800" dirty="0" smtClean="0"/>
              <a:t>Learn equipment, lights, etc.</a:t>
            </a:r>
          </a:p>
          <a:p>
            <a:pPr>
              <a:lnSpc>
                <a:spcPct val="90000"/>
              </a:lnSpc>
              <a:defRPr/>
            </a:pPr>
            <a:r>
              <a:rPr lang="en-US" sz="2800" dirty="0" smtClean="0"/>
              <a:t>Get centered/calm</a:t>
            </a:r>
          </a:p>
          <a:p>
            <a:pPr>
              <a:lnSpc>
                <a:spcPct val="90000"/>
              </a:lnSpc>
              <a:defRPr/>
            </a:pPr>
            <a:r>
              <a:rPr lang="en-US" sz="2800" dirty="0" smtClean="0"/>
              <a:t>Sit quietly near front, until introduced</a:t>
            </a:r>
          </a:p>
        </p:txBody>
      </p:sp>
      <p:sp>
        <p:nvSpPr>
          <p:cNvPr id="83970" name="Rectangle 2"/>
          <p:cNvSpPr>
            <a:spLocks noGrp="1" noChangeArrowheads="1"/>
          </p:cNvSpPr>
          <p:nvPr>
            <p:ph type="title"/>
          </p:nvPr>
        </p:nvSpPr>
        <p:spPr>
          <a:xfrm>
            <a:off x="685800" y="152400"/>
            <a:ext cx="7772400" cy="1066800"/>
          </a:xfrm>
        </p:spPr>
        <p:txBody>
          <a:bodyPr/>
          <a:lstStyle/>
          <a:p>
            <a:pPr eaLnBrk="1" hangingPunct="1">
              <a:defRPr/>
            </a:pPr>
            <a:r>
              <a:rPr lang="en-US" dirty="0" smtClean="0">
                <a:solidFill>
                  <a:schemeClr val="tx1"/>
                </a:solidFill>
              </a:rPr>
              <a:t>Just prior – Half hour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28600"/>
            <a:ext cx="2103120" cy="1298448"/>
          </a:xfrm>
          <a:prstGeom prst="rect">
            <a:avLst/>
          </a:prstGeom>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04800" y="1524000"/>
            <a:ext cx="7772400" cy="4346575"/>
          </a:xfrm>
        </p:spPr>
        <p:txBody>
          <a:bodyPr/>
          <a:lstStyle/>
          <a:p>
            <a:pPr eaLnBrk="1" hangingPunct="1">
              <a:defRPr/>
            </a:pPr>
            <a:r>
              <a:rPr lang="en-US" dirty="0" smtClean="0"/>
              <a:t>Be confident with your preparation</a:t>
            </a:r>
          </a:p>
          <a:p>
            <a:pPr eaLnBrk="1" hangingPunct="1">
              <a:defRPr/>
            </a:pPr>
            <a:r>
              <a:rPr lang="en-US" dirty="0" smtClean="0"/>
              <a:t>Take deep breath</a:t>
            </a:r>
          </a:p>
          <a:p>
            <a:pPr eaLnBrk="1" hangingPunct="1">
              <a:defRPr/>
            </a:pPr>
            <a:r>
              <a:rPr lang="en-US" dirty="0" smtClean="0"/>
              <a:t>Exude enthusiasm, sincerity, vitality</a:t>
            </a:r>
          </a:p>
          <a:p>
            <a:pPr eaLnBrk="1" hangingPunct="1">
              <a:defRPr/>
            </a:pPr>
            <a:r>
              <a:rPr lang="en-US" dirty="0" smtClean="0"/>
              <a:t>Remember to make eye contact</a:t>
            </a:r>
          </a:p>
          <a:p>
            <a:pPr eaLnBrk="1" hangingPunct="1">
              <a:defRPr/>
            </a:pPr>
            <a:r>
              <a:rPr lang="en-US" dirty="0" smtClean="0"/>
              <a:t>Control nervousness</a:t>
            </a:r>
          </a:p>
          <a:p>
            <a:pPr eaLnBrk="1" hangingPunct="1">
              <a:defRPr/>
            </a:pPr>
            <a:r>
              <a:rPr lang="en-US" dirty="0" smtClean="0"/>
              <a:t>Keep in mind “How to Speak”</a:t>
            </a:r>
          </a:p>
          <a:p>
            <a:pPr eaLnBrk="1" hangingPunct="1">
              <a:defRPr/>
            </a:pPr>
            <a:endParaRPr lang="en-US" dirty="0" smtClean="0"/>
          </a:p>
        </p:txBody>
      </p:sp>
      <p:sp>
        <p:nvSpPr>
          <p:cNvPr id="86018" name="Rectangle 2"/>
          <p:cNvSpPr>
            <a:spLocks noGrp="1" noChangeArrowheads="1"/>
          </p:cNvSpPr>
          <p:nvPr>
            <p:ph type="title"/>
          </p:nvPr>
        </p:nvSpPr>
        <p:spPr/>
        <p:txBody>
          <a:bodyPr/>
          <a:lstStyle/>
          <a:p>
            <a:pPr eaLnBrk="1" hangingPunct="1">
              <a:defRPr/>
            </a:pPr>
            <a:r>
              <a:rPr lang="en-US" dirty="0" smtClean="0">
                <a:solidFill>
                  <a:schemeClr val="tx1"/>
                </a:solidFill>
              </a:rPr>
              <a:t>Doing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19600"/>
            <a:ext cx="3769479" cy="2147491"/>
          </a:xfrm>
          <a:prstGeom prst="rect">
            <a:avLst/>
          </a:prstGeom>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685800" y="1600200"/>
            <a:ext cx="7772400" cy="4724400"/>
          </a:xfrm>
        </p:spPr>
        <p:txBody>
          <a:bodyPr>
            <a:normAutofit/>
          </a:bodyPr>
          <a:lstStyle/>
          <a:p>
            <a:pPr eaLnBrk="1" hangingPunct="1">
              <a:lnSpc>
                <a:spcPct val="90000"/>
              </a:lnSpc>
              <a:defRPr/>
            </a:pPr>
            <a:r>
              <a:rPr lang="en-US" sz="2800" dirty="0" smtClean="0"/>
              <a:t>Give ground rules of when</a:t>
            </a:r>
          </a:p>
          <a:p>
            <a:pPr eaLnBrk="1" hangingPunct="1">
              <a:lnSpc>
                <a:spcPct val="90000"/>
              </a:lnSpc>
              <a:defRPr/>
            </a:pPr>
            <a:r>
              <a:rPr lang="en-US" sz="2800" dirty="0" smtClean="0"/>
              <a:t>Find out who will be controlling question period (generally you)</a:t>
            </a:r>
          </a:p>
          <a:p>
            <a:pPr eaLnBrk="1" hangingPunct="1">
              <a:lnSpc>
                <a:spcPct val="90000"/>
              </a:lnSpc>
              <a:defRPr/>
            </a:pPr>
            <a:r>
              <a:rPr lang="en-US" sz="2800" dirty="0" smtClean="0"/>
              <a:t>Give alert/interested body language</a:t>
            </a:r>
          </a:p>
          <a:p>
            <a:pPr eaLnBrk="1" hangingPunct="1">
              <a:lnSpc>
                <a:spcPct val="90000"/>
              </a:lnSpc>
              <a:defRPr/>
            </a:pPr>
            <a:r>
              <a:rPr lang="en-US" sz="2800" dirty="0" smtClean="0"/>
              <a:t>Make sure that you understand question</a:t>
            </a:r>
          </a:p>
          <a:p>
            <a:pPr eaLnBrk="1" hangingPunct="1">
              <a:lnSpc>
                <a:spcPct val="90000"/>
              </a:lnSpc>
              <a:defRPr/>
            </a:pPr>
            <a:r>
              <a:rPr lang="en-US" sz="2800" dirty="0" smtClean="0"/>
              <a:t>Re-state the question</a:t>
            </a:r>
          </a:p>
          <a:p>
            <a:pPr eaLnBrk="1" hangingPunct="1">
              <a:lnSpc>
                <a:spcPct val="90000"/>
              </a:lnSpc>
              <a:defRPr/>
            </a:pPr>
            <a:r>
              <a:rPr lang="en-US" sz="2800" dirty="0" smtClean="0"/>
              <a:t>Pause to think</a:t>
            </a:r>
          </a:p>
          <a:p>
            <a:pPr eaLnBrk="1" hangingPunct="1">
              <a:lnSpc>
                <a:spcPct val="90000"/>
              </a:lnSpc>
              <a:defRPr/>
            </a:pPr>
            <a:r>
              <a:rPr lang="en-US" sz="2800" dirty="0" smtClean="0"/>
              <a:t>Answer concisely</a:t>
            </a:r>
          </a:p>
        </p:txBody>
      </p:sp>
      <p:sp>
        <p:nvSpPr>
          <p:cNvPr id="76802" name="Rectangle 2"/>
          <p:cNvSpPr>
            <a:spLocks noGrp="1" noChangeArrowheads="1"/>
          </p:cNvSpPr>
          <p:nvPr>
            <p:ph type="title"/>
          </p:nvPr>
        </p:nvSpPr>
        <p:spPr>
          <a:xfrm>
            <a:off x="609600" y="338138"/>
            <a:ext cx="7772400" cy="968375"/>
          </a:xfrm>
        </p:spPr>
        <p:txBody>
          <a:bodyPr>
            <a:normAutofit/>
          </a:bodyPr>
          <a:lstStyle/>
          <a:p>
            <a:pPr eaLnBrk="1" hangingPunct="1">
              <a:defRPr/>
            </a:pPr>
            <a:r>
              <a:rPr lang="en-US" sz="4000" dirty="0" smtClean="0">
                <a:solidFill>
                  <a:schemeClr val="tx1"/>
                </a:solidFill>
              </a:rPr>
              <a:t>Answering 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495800"/>
            <a:ext cx="2619375" cy="1743075"/>
          </a:xfrm>
          <a:prstGeom prst="rect">
            <a:avLst/>
          </a:prstGeom>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pPr eaLnBrk="1" hangingPunct="1">
              <a:defRPr/>
            </a:pPr>
            <a:r>
              <a:rPr lang="en-US" smtClean="0"/>
              <a:t>Get defensive</a:t>
            </a:r>
          </a:p>
          <a:p>
            <a:pPr eaLnBrk="1" hangingPunct="1">
              <a:defRPr/>
            </a:pPr>
            <a:r>
              <a:rPr lang="en-US" smtClean="0"/>
              <a:t>Rush to answer (understand)</a:t>
            </a:r>
          </a:p>
          <a:p>
            <a:pPr eaLnBrk="1" hangingPunct="1">
              <a:defRPr/>
            </a:pPr>
            <a:r>
              <a:rPr lang="en-US" smtClean="0"/>
              <a:t>Bluff (admit when you don’t know)</a:t>
            </a:r>
          </a:p>
          <a:p>
            <a:pPr eaLnBrk="1" hangingPunct="1">
              <a:defRPr/>
            </a:pPr>
            <a:r>
              <a:rPr lang="en-US" smtClean="0"/>
              <a:t>Embarrass questioner</a:t>
            </a:r>
          </a:p>
          <a:p>
            <a:pPr eaLnBrk="1" hangingPunct="1">
              <a:defRPr/>
            </a:pPr>
            <a:r>
              <a:rPr lang="en-US" smtClean="0"/>
              <a:t>Get into a long dialogue with one person (break eye contact)</a:t>
            </a:r>
          </a:p>
        </p:txBody>
      </p:sp>
      <p:sp>
        <p:nvSpPr>
          <p:cNvPr id="77826" name="Rectangle 2"/>
          <p:cNvSpPr>
            <a:spLocks noGrp="1" noChangeArrowheads="1"/>
          </p:cNvSpPr>
          <p:nvPr>
            <p:ph type="title"/>
          </p:nvPr>
        </p:nvSpPr>
        <p:spPr/>
        <p:txBody>
          <a:bodyPr/>
          <a:lstStyle/>
          <a:p>
            <a:pPr eaLnBrk="1" hangingPunct="1">
              <a:defRPr/>
            </a:pPr>
            <a:r>
              <a:rPr lang="en-US" dirty="0" smtClean="0">
                <a:solidFill>
                  <a:schemeClr val="tx1"/>
                </a:solidFill>
              </a:rPr>
              <a:t>Question Don’ts</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609600" y="1219200"/>
            <a:ext cx="7848600" cy="5105400"/>
          </a:xfrm>
        </p:spPr>
        <p:txBody>
          <a:bodyPr/>
          <a:lstStyle/>
          <a:p>
            <a:pPr eaLnBrk="1" hangingPunct="1">
              <a:defRPr/>
            </a:pPr>
            <a:r>
              <a:rPr lang="en-US" sz="2000" b="1" smtClean="0"/>
              <a:t>Hypothetical</a:t>
            </a:r>
          </a:p>
          <a:p>
            <a:pPr lvl="1" eaLnBrk="1" hangingPunct="1">
              <a:defRPr/>
            </a:pPr>
            <a:r>
              <a:rPr lang="en-US" sz="2000" smtClean="0"/>
              <a:t>Avoid doomsday</a:t>
            </a:r>
          </a:p>
          <a:p>
            <a:pPr eaLnBrk="1" hangingPunct="1">
              <a:defRPr/>
            </a:pPr>
            <a:r>
              <a:rPr lang="en-US" sz="2000" b="1" smtClean="0"/>
              <a:t>Leading Questions</a:t>
            </a:r>
          </a:p>
          <a:p>
            <a:pPr lvl="1" eaLnBrk="1" hangingPunct="1">
              <a:defRPr/>
            </a:pPr>
            <a:r>
              <a:rPr lang="en-US" sz="2000" smtClean="0"/>
              <a:t>two statements: “I know that you’ve found it difficult being only woman in the group, but do you feel that you’ve achieved much this first year.”</a:t>
            </a:r>
          </a:p>
          <a:p>
            <a:pPr lvl="1" eaLnBrk="1" hangingPunct="1">
              <a:defRPr/>
            </a:pPr>
            <a:r>
              <a:rPr lang="en-US" sz="2000" smtClean="0"/>
              <a:t>Refute first statement!</a:t>
            </a:r>
          </a:p>
          <a:p>
            <a:pPr eaLnBrk="1" hangingPunct="1">
              <a:defRPr/>
            </a:pPr>
            <a:r>
              <a:rPr lang="en-US" sz="2000" b="1" smtClean="0"/>
              <a:t>Off the record</a:t>
            </a:r>
          </a:p>
          <a:p>
            <a:pPr lvl="1" eaLnBrk="1" hangingPunct="1">
              <a:defRPr/>
            </a:pPr>
            <a:r>
              <a:rPr lang="en-US" sz="2000" smtClean="0"/>
              <a:t>Nothing is </a:t>
            </a:r>
          </a:p>
          <a:p>
            <a:pPr eaLnBrk="1" hangingPunct="1">
              <a:defRPr/>
            </a:pPr>
            <a:r>
              <a:rPr lang="en-US" sz="2000" b="1" smtClean="0"/>
              <a:t>Yes or No</a:t>
            </a:r>
          </a:p>
          <a:p>
            <a:pPr lvl="1" eaLnBrk="1" hangingPunct="1">
              <a:defRPr/>
            </a:pPr>
            <a:r>
              <a:rPr lang="en-US" sz="2000" smtClean="0"/>
              <a:t>Don’t do it; give full picture</a:t>
            </a:r>
          </a:p>
          <a:p>
            <a:pPr eaLnBrk="1" hangingPunct="1">
              <a:defRPr/>
            </a:pPr>
            <a:r>
              <a:rPr lang="en-US" sz="2000" b="1" smtClean="0"/>
              <a:t>No win</a:t>
            </a:r>
          </a:p>
          <a:p>
            <a:pPr lvl="1" eaLnBrk="1" hangingPunct="1">
              <a:defRPr/>
            </a:pPr>
            <a:r>
              <a:rPr lang="en-US" sz="2000" smtClean="0"/>
              <a:t>“Why did it fail?  Your division director or staff?”</a:t>
            </a:r>
          </a:p>
          <a:p>
            <a:pPr lvl="1" eaLnBrk="1" hangingPunct="1">
              <a:defRPr/>
            </a:pPr>
            <a:r>
              <a:rPr lang="en-US" sz="2000" smtClean="0"/>
              <a:t>I prefer not to see it that way…</a:t>
            </a:r>
          </a:p>
          <a:p>
            <a:pPr lvl="2" eaLnBrk="1" hangingPunct="1">
              <a:defRPr/>
            </a:pPr>
            <a:endParaRPr lang="en-US" sz="2000" smtClean="0"/>
          </a:p>
        </p:txBody>
      </p:sp>
      <p:sp>
        <p:nvSpPr>
          <p:cNvPr id="78850" name="Rectangle 2"/>
          <p:cNvSpPr>
            <a:spLocks noGrp="1" noChangeArrowheads="1"/>
          </p:cNvSpPr>
          <p:nvPr>
            <p:ph type="title"/>
          </p:nvPr>
        </p:nvSpPr>
        <p:spPr>
          <a:xfrm>
            <a:off x="685800" y="152400"/>
            <a:ext cx="7772400" cy="1066800"/>
          </a:xfrm>
        </p:spPr>
        <p:txBody>
          <a:bodyPr/>
          <a:lstStyle/>
          <a:p>
            <a:pPr eaLnBrk="1" hangingPunct="1">
              <a:defRPr/>
            </a:pPr>
            <a:r>
              <a:rPr lang="en-US" sz="3200" dirty="0" smtClean="0">
                <a:solidFill>
                  <a:schemeClr val="tx1"/>
                </a:solidFill>
              </a:rPr>
              <a:t>Identifying and Answering Dangerous Questions</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914400" y="2514600"/>
            <a:ext cx="7696200" cy="3128963"/>
          </a:xfrm>
        </p:spPr>
        <p:txBody>
          <a:bodyPr>
            <a:normAutofit/>
          </a:bodyPr>
          <a:lstStyle/>
          <a:p>
            <a:pPr eaLnBrk="1" hangingPunct="1">
              <a:buFont typeface="Wingdings" pitchFamily="2" charset="2"/>
              <a:buNone/>
              <a:defRPr/>
            </a:pPr>
            <a:r>
              <a:rPr lang="en-US" sz="2800" dirty="0" smtClean="0"/>
              <a:t>Walk away confident that you did your best!!</a:t>
            </a:r>
          </a:p>
        </p:txBody>
      </p:sp>
      <p:sp>
        <p:nvSpPr>
          <p:cNvPr id="87042" name="Rectangle 2"/>
          <p:cNvSpPr>
            <a:spLocks noGrp="1" noChangeArrowheads="1"/>
          </p:cNvSpPr>
          <p:nvPr>
            <p:ph type="title"/>
          </p:nvPr>
        </p:nvSpPr>
        <p:spPr>
          <a:xfrm>
            <a:off x="609600" y="304800"/>
            <a:ext cx="7772400" cy="1143000"/>
          </a:xfrm>
        </p:spPr>
        <p:txBody>
          <a:bodyPr/>
          <a:lstStyle/>
          <a:p>
            <a:pPr eaLnBrk="1" hangingPunct="1">
              <a:defRPr/>
            </a:pPr>
            <a:r>
              <a:rPr lang="en-US" dirty="0" smtClean="0">
                <a:solidFill>
                  <a:schemeClr val="tx1"/>
                </a:solidFill>
              </a:rPr>
              <a:t>You’re Done!</a:t>
            </a:r>
          </a:p>
        </p:txBody>
      </p:sp>
      <p:sp>
        <p:nvSpPr>
          <p:cNvPr id="56324" name="Text Box 4"/>
          <p:cNvSpPr txBox="1">
            <a:spLocks noChangeArrowheads="1"/>
          </p:cNvSpPr>
          <p:nvPr/>
        </p:nvSpPr>
        <p:spPr bwMode="auto">
          <a:xfrm>
            <a:off x="5943600" y="914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505200"/>
            <a:ext cx="5334000" cy="289560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85800" y="2209800"/>
            <a:ext cx="8001000" cy="4191000"/>
          </a:xfrm>
        </p:spPr>
        <p:txBody>
          <a:bodyPr>
            <a:normAutofit/>
          </a:bodyPr>
          <a:lstStyle/>
          <a:p>
            <a:pPr eaLnBrk="1" hangingPunct="1">
              <a:defRPr/>
            </a:pPr>
            <a:r>
              <a:rPr lang="en-US" sz="2800" dirty="0" smtClean="0"/>
              <a:t>Your audience</a:t>
            </a:r>
          </a:p>
          <a:p>
            <a:pPr eaLnBrk="1" hangingPunct="1">
              <a:defRPr/>
            </a:pPr>
            <a:r>
              <a:rPr lang="en-US" sz="2800" dirty="0" smtClean="0"/>
              <a:t>You (should)!</a:t>
            </a:r>
          </a:p>
          <a:p>
            <a:pPr lvl="1" eaLnBrk="1" hangingPunct="1">
              <a:defRPr/>
            </a:pPr>
            <a:r>
              <a:rPr lang="en-US" sz="2400" dirty="0" smtClean="0"/>
              <a:t>Your talk represents your material AND </a:t>
            </a:r>
            <a:r>
              <a:rPr lang="en-US" sz="3600" dirty="0" smtClean="0">
                <a:solidFill>
                  <a:srgbClr val="FF0000"/>
                </a:solidFill>
              </a:rPr>
              <a:t>you</a:t>
            </a:r>
          </a:p>
        </p:txBody>
      </p:sp>
      <p:sp>
        <p:nvSpPr>
          <p:cNvPr id="28674" name="Rectangle 2"/>
          <p:cNvSpPr>
            <a:spLocks noGrp="1" noChangeArrowheads="1"/>
          </p:cNvSpPr>
          <p:nvPr>
            <p:ph type="title"/>
          </p:nvPr>
        </p:nvSpPr>
        <p:spPr>
          <a:xfrm>
            <a:off x="685800" y="609600"/>
            <a:ext cx="7772400" cy="1066800"/>
          </a:xfrm>
        </p:spPr>
        <p:txBody>
          <a:bodyPr/>
          <a:lstStyle/>
          <a:p>
            <a:pPr eaLnBrk="1" hangingPunct="1">
              <a:defRPr/>
            </a:pPr>
            <a:r>
              <a:rPr lang="en-US" sz="4000" smtClean="0">
                <a:solidFill>
                  <a:schemeClr val="tx1"/>
                </a:solidFill>
              </a:rPr>
              <a:t>Who Cares if You Speak Well?</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r>
              <a:rPr lang="en-US" sz="3200" dirty="0" smtClean="0"/>
              <a:t>Some folks are “naturals”</a:t>
            </a:r>
          </a:p>
          <a:p>
            <a:r>
              <a:rPr lang="en-US" sz="3200" dirty="0" smtClean="0"/>
              <a:t>All can learn how to present well</a:t>
            </a:r>
          </a:p>
          <a:p>
            <a:pPr lvl="1"/>
            <a:r>
              <a:rPr lang="en-US" sz="2800" dirty="0" smtClean="0"/>
              <a:t>Skills can be practiced</a:t>
            </a:r>
          </a:p>
          <a:p>
            <a:pPr lvl="1"/>
            <a:r>
              <a:rPr lang="en-US" sz="2800" dirty="0" smtClean="0"/>
              <a:t>Presentations can be carefully crafted</a:t>
            </a:r>
          </a:p>
        </p:txBody>
      </p:sp>
      <p:sp>
        <p:nvSpPr>
          <p:cNvPr id="3" name="Title 2"/>
          <p:cNvSpPr>
            <a:spLocks noGrp="1"/>
          </p:cNvSpPr>
          <p:nvPr>
            <p:ph type="title"/>
          </p:nvPr>
        </p:nvSpPr>
        <p:spPr/>
        <p:txBody>
          <a:bodyPr/>
          <a:lstStyle/>
          <a:p>
            <a:r>
              <a:rPr lang="en-US" dirty="0" smtClean="0"/>
              <a:t>The “Good Thing”</a:t>
            </a:r>
            <a:endParaRPr lang="en-US" dirty="0"/>
          </a:p>
        </p:txBody>
      </p:sp>
    </p:spTree>
    <p:extLst>
      <p:ext uri="{BB962C8B-B14F-4D97-AF65-F5344CB8AC3E}">
        <p14:creationId xmlns:p14="http://schemas.microsoft.com/office/powerpoint/2010/main" val="1890063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114800"/>
          </a:xfrm>
        </p:spPr>
        <p:txBody>
          <a:bodyPr>
            <a:noAutofit/>
          </a:bodyPr>
          <a:lstStyle/>
          <a:p>
            <a:pPr marL="225425" indent="-225425"/>
            <a:r>
              <a:rPr lang="en-US" sz="3100" dirty="0" smtClean="0"/>
              <a:t>Speak well!</a:t>
            </a:r>
            <a:endParaRPr lang="en-US" sz="3100" dirty="0" smtClean="0"/>
          </a:p>
          <a:p>
            <a:pPr marL="225425" indent="-225425"/>
            <a:r>
              <a:rPr lang="en-US" sz="3100" dirty="0" smtClean="0"/>
              <a:t>Sell/Promote </a:t>
            </a:r>
            <a:r>
              <a:rPr lang="en-US" sz="3100" dirty="0" smtClean="0"/>
              <a:t>yourself and material</a:t>
            </a:r>
          </a:p>
          <a:p>
            <a:pPr marL="225425" indent="-225425"/>
            <a:r>
              <a:rPr lang="en-US" sz="3100" dirty="0"/>
              <a:t>Engage the Audience</a:t>
            </a:r>
          </a:p>
          <a:p>
            <a:pPr marL="481457" lvl="1" indent="-225425"/>
            <a:r>
              <a:rPr lang="en-US" dirty="0" smtClean="0"/>
              <a:t>Teach, motivate, persuade, entertain</a:t>
            </a:r>
            <a:endParaRPr lang="en-US" dirty="0"/>
          </a:p>
          <a:p>
            <a:pPr marL="225425" indent="-225425"/>
            <a:r>
              <a:rPr lang="en-US" sz="3100" dirty="0" smtClean="0"/>
              <a:t>Don’t lose your audience</a:t>
            </a:r>
          </a:p>
          <a:p>
            <a:pPr marL="481457" lvl="1" indent="-225425"/>
            <a:endParaRPr lang="en-US" b="1" dirty="0" smtClean="0"/>
          </a:p>
          <a:p>
            <a:pPr marL="225425" indent="-225425"/>
            <a:endParaRPr lang="en-US" sz="3100" b="1" dirty="0"/>
          </a:p>
        </p:txBody>
      </p:sp>
      <p:sp>
        <p:nvSpPr>
          <p:cNvPr id="2" name="Title 1"/>
          <p:cNvSpPr>
            <a:spLocks noGrp="1"/>
          </p:cNvSpPr>
          <p:nvPr>
            <p:ph type="title"/>
          </p:nvPr>
        </p:nvSpPr>
        <p:spPr/>
        <p:txBody>
          <a:bodyPr/>
          <a:lstStyle/>
          <a:p>
            <a:r>
              <a:rPr lang="en-US" dirty="0" smtClean="0"/>
              <a:t>Goals: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733800"/>
            <a:ext cx="2971800" cy="2971800"/>
          </a:xfrm>
          <a:prstGeom prst="rect">
            <a:avLst/>
          </a:prstGeom>
        </p:spPr>
      </p:pic>
    </p:spTree>
    <p:extLst>
      <p:ext uri="{BB962C8B-B14F-4D97-AF65-F5344CB8AC3E}">
        <p14:creationId xmlns:p14="http://schemas.microsoft.com/office/powerpoint/2010/main" val="1040746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62000" y="2286000"/>
            <a:ext cx="7772400" cy="1687111"/>
          </a:xfrm>
        </p:spPr>
        <p:txBody>
          <a:bodyPr>
            <a:normAutofit/>
          </a:bodyPr>
          <a:lstStyle/>
          <a:p>
            <a:pPr algn="l"/>
            <a:r>
              <a:rPr lang="en-US" sz="4800" dirty="0" smtClean="0"/>
              <a:t>The “You” Factors</a:t>
            </a:r>
            <a:endParaRPr lang="en-US" sz="4800" dirty="0"/>
          </a:p>
        </p:txBody>
      </p:sp>
    </p:spTree>
    <p:extLst>
      <p:ext uri="{BB962C8B-B14F-4D97-AF65-F5344CB8AC3E}">
        <p14:creationId xmlns:p14="http://schemas.microsoft.com/office/powerpoint/2010/main" val="4149116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1887</TotalTime>
  <Words>1911</Words>
  <Application>Microsoft Office PowerPoint</Application>
  <PresentationFormat>On-screen Show (4:3)</PresentationFormat>
  <Paragraphs>497</Paragraphs>
  <Slides>58</Slides>
  <Notes>58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Arial Unicode MS</vt:lpstr>
      <vt:lpstr>Arial</vt:lpstr>
      <vt:lpstr>Comic Sans MS</vt:lpstr>
      <vt:lpstr>Lucida Sans Unicode</vt:lpstr>
      <vt:lpstr>Times New Roman</vt:lpstr>
      <vt:lpstr>Verdana</vt:lpstr>
      <vt:lpstr>Wingdings</vt:lpstr>
      <vt:lpstr>Wingdings 2</vt:lpstr>
      <vt:lpstr>Wingdings 3</vt:lpstr>
      <vt:lpstr>Concourse</vt:lpstr>
      <vt:lpstr>Bitmap Image</vt:lpstr>
      <vt:lpstr>Stimulating the Brain</vt:lpstr>
      <vt:lpstr>How to How to Stimulate the Brain</vt:lpstr>
      <vt:lpstr>Results</vt:lpstr>
      <vt:lpstr>Powerful Oral Presentations</vt:lpstr>
      <vt:lpstr>Acknowledgements</vt:lpstr>
      <vt:lpstr>Who Cares if You Speak Well?</vt:lpstr>
      <vt:lpstr>The “Good Thing”</vt:lpstr>
      <vt:lpstr>Goals:</vt:lpstr>
      <vt:lpstr>PowerPoint Presentation</vt:lpstr>
      <vt:lpstr>Selling Yourself</vt:lpstr>
      <vt:lpstr>Is Selling Yourself Important?</vt:lpstr>
      <vt:lpstr>How do I influence impressions?</vt:lpstr>
      <vt:lpstr>The Importance of YOU</vt:lpstr>
      <vt:lpstr>Personally - Help Others Conclude…</vt:lpstr>
      <vt:lpstr>What can you do?</vt:lpstr>
      <vt:lpstr>Speaking 101</vt:lpstr>
      <vt:lpstr>Voice-Related Issues</vt:lpstr>
      <vt:lpstr>Voice-Related Issues (cont)</vt:lpstr>
      <vt:lpstr>Posture/Movement</vt:lpstr>
      <vt:lpstr>Control Nervousness</vt:lpstr>
      <vt:lpstr>Practice - Nervousness versus Performance</vt:lpstr>
      <vt:lpstr>Overcoming Nervousness</vt:lpstr>
      <vt:lpstr>Dress for Presentation</vt:lpstr>
      <vt:lpstr>Dress 2 – The shoes</vt:lpstr>
      <vt:lpstr>Grooming</vt:lpstr>
      <vt:lpstr>PowerPoint Presentation</vt:lpstr>
      <vt:lpstr>Review Instructions</vt:lpstr>
      <vt:lpstr>Develop Content</vt:lpstr>
      <vt:lpstr>Assess Audience</vt:lpstr>
      <vt:lpstr>Audience Determines</vt:lpstr>
      <vt:lpstr>How long is your talk?</vt:lpstr>
      <vt:lpstr>Retention and Modality</vt:lpstr>
      <vt:lpstr>Slides - Consistency</vt:lpstr>
      <vt:lpstr>Good Slide Practices - Text</vt:lpstr>
      <vt:lpstr>Good Slide Practices - Images</vt:lpstr>
      <vt:lpstr>Images - Cont</vt:lpstr>
      <vt:lpstr>PowerPoint Presentation</vt:lpstr>
      <vt:lpstr>PowerPoint Presentation</vt:lpstr>
      <vt:lpstr>Bad Color Combinations</vt:lpstr>
      <vt:lpstr>Templates</vt:lpstr>
      <vt:lpstr>Animations</vt:lpstr>
      <vt:lpstr>Know approach to each slide</vt:lpstr>
      <vt:lpstr>Approaches</vt:lpstr>
      <vt:lpstr>Cover ALL on Slide</vt:lpstr>
      <vt:lpstr>Content Summary</vt:lpstr>
      <vt:lpstr>Have Strong Transitions</vt:lpstr>
      <vt:lpstr>Prepared Answers to Questions</vt:lpstr>
      <vt:lpstr>Making the Presentation</vt:lpstr>
      <vt:lpstr>Remember Goals</vt:lpstr>
      <vt:lpstr>Create Final Notes</vt:lpstr>
      <vt:lpstr>Delivery Hints</vt:lpstr>
      <vt:lpstr>Effective Rehearsal</vt:lpstr>
      <vt:lpstr>Just prior – Half hour</vt:lpstr>
      <vt:lpstr>Doing it</vt:lpstr>
      <vt:lpstr>Answering Questions</vt:lpstr>
      <vt:lpstr>Question Don’ts</vt:lpstr>
      <vt:lpstr>Identifying and Answering Dangerous Questions</vt:lpstr>
      <vt:lpstr>You’re Done!</vt:lpstr>
    </vt:vector>
  </TitlesOfParts>
  <Company>The University of Texas at San Antonio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Brain</dc:title>
  <dc:creator>GPTAYLOR</dc:creator>
  <cp:lastModifiedBy>Gail Taylor</cp:lastModifiedBy>
  <cp:revision>77</cp:revision>
  <dcterms:created xsi:type="dcterms:W3CDTF">2004-07-27T17:21:17Z</dcterms:created>
  <dcterms:modified xsi:type="dcterms:W3CDTF">2015-09-10T19:48:52Z</dcterms:modified>
</cp:coreProperties>
</file>