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7"/>
  </p:notesMasterIdLst>
  <p:sldIdLst>
    <p:sldId id="256" r:id="rId2"/>
    <p:sldId id="257" r:id="rId3"/>
    <p:sldId id="276" r:id="rId4"/>
    <p:sldId id="277" r:id="rId5"/>
    <p:sldId id="258" r:id="rId6"/>
    <p:sldId id="291" r:id="rId7"/>
    <p:sldId id="278" r:id="rId8"/>
    <p:sldId id="287" r:id="rId9"/>
    <p:sldId id="279" r:id="rId10"/>
    <p:sldId id="285" r:id="rId11"/>
    <p:sldId id="290" r:id="rId12"/>
    <p:sldId id="292" r:id="rId13"/>
    <p:sldId id="259" r:id="rId14"/>
    <p:sldId id="274" r:id="rId15"/>
    <p:sldId id="294" r:id="rId16"/>
    <p:sldId id="295" r:id="rId17"/>
    <p:sldId id="289" r:id="rId18"/>
    <p:sldId id="281" r:id="rId19"/>
    <p:sldId id="270" r:id="rId20"/>
    <p:sldId id="272" r:id="rId21"/>
    <p:sldId id="280" r:id="rId22"/>
    <p:sldId id="266" r:id="rId23"/>
    <p:sldId id="282" r:id="rId24"/>
    <p:sldId id="293" r:id="rId25"/>
    <p:sldId id="283" r:id="rId26"/>
    <p:sldId id="298" r:id="rId27"/>
    <p:sldId id="297" r:id="rId28"/>
    <p:sldId id="296" r:id="rId29"/>
    <p:sldId id="299" r:id="rId30"/>
    <p:sldId id="300" r:id="rId31"/>
    <p:sldId id="262" r:id="rId32"/>
    <p:sldId id="265" r:id="rId33"/>
    <p:sldId id="271" r:id="rId34"/>
    <p:sldId id="267" r:id="rId35"/>
    <p:sldId id="269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0000"/>
    <a:srgbClr val="FF3300"/>
    <a:srgbClr val="FF00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7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8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90ACD0C-A456-4FE4-52F0-F514991BB0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2677865-BAC9-5E82-DCE0-F96C4F50C0F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F7B7683D-1FB0-EF85-056F-9E7556BC86A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27F4B3C-CC39-6BC4-00A6-552EFA7328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C14E6023-5554-6022-57B0-ECB6A13770D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B00EB69-2043-DD2B-C206-0B61AB03E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F4057C77-A4D9-4A02-A1CA-BFB00486B5C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71C46EB1-20DB-A6BE-6BB3-2554653749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3CF8E93-4FBB-4CC0-831D-A513D6143A71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05740084-FB25-78F4-1C54-B9A546CAEA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0CA3828-3245-9D61-CA6E-D004CAD56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093CA582-96FE-3725-2C9D-D6EB50C9D5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6D7CC29-E75F-455F-B43E-B3A62EBF10E0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3F993920-D00B-287C-003B-CEFF8EBF3D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19A092A6-3F94-B73D-7C53-4309FE739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E0FB2329-E596-7597-730D-110E24D200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91B4114-24A6-4030-9A78-3B32D65D13AC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56B1E5B1-82C4-19EC-6C3A-887DBD7F63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DDBAF45C-79E9-ECB5-7C45-93AC7BE95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756D40F-08A2-D6C4-1A01-61B245BF61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D7EC99-F1D5-4214-BAFA-D7CE72E700F5}" type="slidenum">
              <a:rPr lang="en-US" altLang="en-US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9808820F-D107-0903-ED04-49C5AFDAC2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F195C1E8-2A3C-BF45-E4C3-983883537A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7024EF4-72E5-41A1-A95B-0E439978DC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4D6A006-FDD2-4693-9B5E-EC2A0356286E}" type="slidenum">
              <a:rPr lang="en-US" altLang="en-US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92297D0F-5A5B-E732-492A-887EDF33D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A7931250-13F6-2DF4-8ECC-011D648B6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2DD5A38D-B741-E64B-B438-E92C87D28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A36E691-B630-4518-B8EC-4ED6F435E3EF}" type="slidenum">
              <a:rPr lang="en-US" altLang="en-US">
                <a:latin typeface="Arial" panose="020B0604020202020204" pitchFamily="34" charset="0"/>
              </a:rPr>
              <a:pPr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66E3BAA-E76C-B2BD-5EBD-392330FC6B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ECCDFF29-237D-6FF3-DB9D-823C00090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97A59F2-4F22-6881-7503-3DCAD9044C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449D45C-4D54-425E-8BF4-2F12EB54ED50}" type="slidenum">
              <a:rPr lang="en-US" altLang="en-US">
                <a:latin typeface="Arial" panose="020B0604020202020204" pitchFamily="34" charset="0"/>
              </a:rPr>
              <a:pPr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9914762-BB21-91F7-C0B9-35DBDA089F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4E5BA3-B069-EA1A-F564-34EE10E8E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A85915DC-7350-89FD-7899-1D864004D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CDDF9D9-FA82-4E69-B75C-1EB208D622CB}" type="slidenum">
              <a:rPr lang="en-US" altLang="en-US">
                <a:latin typeface="Arial" panose="020B0604020202020204" pitchFamily="34" charset="0"/>
              </a:rPr>
              <a:pPr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C5A7FE90-223F-F747-EBEA-F104A86EB4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CF80D17-6B34-E8C7-4EB8-A662FD873E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F496DCC6-76E2-F2E0-19B1-3E768FF3F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7783D70-C741-4E22-AB54-1EB0CD9713BA}" type="slidenum">
              <a:rPr lang="en-US" altLang="en-US">
                <a:latin typeface="Arial" panose="020B0604020202020204" pitchFamily="34" charset="0"/>
              </a:rPr>
              <a:pPr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ABDAB20F-528B-2F11-288C-542AF935F5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192CB23-6818-A23B-A537-B1014F64F6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EC921ADB-2ACE-7372-728A-EEA94C0D93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CBBD8DB-CAD9-4E3B-981F-1673EC7F9754}" type="slidenum">
              <a:rPr lang="en-US" altLang="en-US">
                <a:latin typeface="Arial" panose="020B0604020202020204" pitchFamily="34" charset="0"/>
              </a:rPr>
              <a:pPr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6C99A4E9-9342-8B9D-2F7A-75A99898B7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3759C9A1-54D3-4298-46D2-2512385F2E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B97E051A-0D36-D8DF-788B-77EB23038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A61D128-46F7-4237-B483-7021AB064DEE}" type="slidenum">
              <a:rPr lang="en-US" altLang="en-US">
                <a:latin typeface="Arial" panose="020B0604020202020204" pitchFamily="34" charset="0"/>
              </a:rPr>
              <a:pPr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9D321382-975D-667C-DDF0-619BDA64EC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BF6DDB66-5209-CE79-B4ED-4E7FF1F068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E3610C8C-15EA-DE09-46EA-FF2DCA40A1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2CD42FE-77F1-46E5-B699-A2C548FD6075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6DD523D9-D050-52C1-3629-28B3D66EB3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EDD1E901-FA2E-A7A2-47BE-25E10A5BD0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B5D75DF3-B056-8261-9D33-A4D9505149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E217B12-A1A1-4E37-97EE-6C3079A9FDBD}" type="slidenum">
              <a:rPr lang="en-US" altLang="en-US">
                <a:latin typeface="Arial" panose="020B0604020202020204" pitchFamily="34" charset="0"/>
              </a:rPr>
              <a:pPr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0095D0CC-9B9C-52BE-6D50-926F325A6F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5B14E2E1-C76C-97DA-BFF9-4B50150685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473D3C41-F51C-AC46-C33C-EC5FF19886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485CAA-02B5-41C7-8F56-82CCB68F1BEC}" type="slidenum">
              <a:rPr lang="en-US" altLang="en-US">
                <a:latin typeface="Arial" panose="020B0604020202020204" pitchFamily="34" charset="0"/>
              </a:rPr>
              <a:pPr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E668E6AB-FF5A-DC62-72F7-FA14246ACF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D4F03F9F-965A-0AE6-C6CF-D6F3954329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70DE33-116C-586C-CFFC-5048E2F7B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DF2BF77-067C-4460-B68A-BA841EC7624E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A20CB484-2210-6AA1-4626-8BAE430015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A6606798-D21B-8C7B-8315-2BE133C0C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0A2CE53-B44C-D67A-14BC-55E10EE063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376F3ED-7B80-4869-A09E-0254EC21EABE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66AE5A5-57B7-602F-4127-4243ACBC04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9E65A239-5D64-E2F2-84B0-7FD39D0C5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380200B4-F812-8EFF-6585-4979284487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CB4F355-AE2E-412C-963E-BF577736E96F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8332A94D-51D7-8601-E0DE-3376099AA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84FA5577-1A4D-7ED4-4DA3-2F33F7D6C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FD25F11F-BAE4-4E2C-98D1-AC9146FD0F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A683C87-4CA3-48AE-90D1-917356CFCB73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18E63450-6D55-D761-1494-EE529C84A9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A34285BA-F03A-B44A-D5C2-86562C692D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04953E10-DCA9-8592-AE92-7FB890F144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4222649-E919-4653-8BD2-D78C3A0A3455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6F5C5A43-8B06-82E2-1C46-5479D6CCE5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57317157-ED54-B580-5653-304CED672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92C88B87-7940-C2AA-D88B-4FE4A8639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0F9EE5B-0BDA-4965-A6EA-2AA3C62CA39A}" type="slidenum">
              <a:rPr lang="en-US" altLang="en-US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4280DF70-A5B2-3E36-5B7E-10B34A834E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F2A12162-DF14-CE1F-0492-627D9A4EE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4100DB69-F7E9-41F5-F549-DA3F63860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3E5D9E8-38D5-46F6-B526-212011889AA6}" type="slidenum">
              <a:rPr lang="en-US" altLang="en-US">
                <a:latin typeface="Arial" panose="020B0604020202020204" pitchFamily="34" charset="0"/>
              </a:rPr>
              <a:pPr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8DC6F4D4-E73A-AC02-CF00-14B8E56197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C3D213F1-5143-BC89-9821-BD4BDF7D1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1B12ADA2-34B3-2E1E-9EBC-5CE3416967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FC64D83-AF0B-4B60-9953-7008E7AFC235}" type="slidenum">
              <a:rPr lang="en-US" altLang="en-US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0584D3DE-18DF-D91F-0FE7-E13594F7F2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543E3916-9F00-234B-0ACB-AE980E526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71B7CC3D-326A-3D45-ABB3-8669B6CD26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F6CD0FA-54D9-413E-B6A7-C00230B6172C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AA72FD7D-E6A1-BAFB-AB47-1947647F2E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6407AE6C-A37C-374E-76F2-9641630116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6BABF634-30D3-9E8D-3F2F-31F422E775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BD4ED09-F26F-45E5-97AA-FBE61C8D1269}" type="slidenum">
              <a:rPr lang="en-US" altLang="en-US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0C779D38-8AC6-AB15-A98E-6C804353CE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B790762C-7556-7DB9-98ED-C4E733368C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9D676B08-050F-9A78-9DB2-19479CBCD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01774B7-6702-4A63-BFCF-DCD41769F390}" type="slidenum">
              <a:rPr lang="en-US" altLang="en-US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4D0B2822-5835-8C04-50D6-EADEB6FF6E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46098D32-5D6E-6CA1-5AB0-CC91994352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9FA4AD82-3207-3F14-69D5-5F056A66EE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3F8945C-0B3A-481C-B7AF-FD0953382755}" type="slidenum">
              <a:rPr lang="en-US" altLang="en-US">
                <a:latin typeface="Arial" panose="020B0604020202020204" pitchFamily="34" charset="0"/>
              </a:rPr>
              <a:pPr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CA2B2BC-1AB1-E997-5CB5-83F8C3C89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494B2B43-0C57-6F08-787F-262D7F5177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D5D42D4B-A23B-B745-0307-A12048D0D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D984C0-DDBA-4CB3-8502-61665A9AFC4F}" type="slidenum">
              <a:rPr lang="en-US" altLang="en-US">
                <a:latin typeface="Arial" panose="020B0604020202020204" pitchFamily="34" charset="0"/>
              </a:rPr>
              <a:pPr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1392846B-0BC5-EF82-5403-8CB57682CA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94B8B79-E06F-B205-3539-D7D5BCD80A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4B1A245-7EF6-1DE5-56F9-2E9F93DBF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D39B612-ACC2-4F4F-B544-D23918CA71A6}" type="slidenum">
              <a:rPr lang="en-US" altLang="en-US">
                <a:latin typeface="Arial" panose="020B0604020202020204" pitchFamily="34" charset="0"/>
              </a:rPr>
              <a:pPr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32CB030A-0391-40D9-78DA-EB1F29A265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036F7FC8-F2DE-4449-DA3D-A455A634E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0025D06B-EF15-F834-1B42-63839B38C4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95186F0-11BC-44B8-A3B9-B08897168654}" type="slidenum">
              <a:rPr lang="en-US" altLang="en-US">
                <a:latin typeface="Arial" panose="020B0604020202020204" pitchFamily="34" charset="0"/>
              </a:rPr>
              <a:pPr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A018A9C4-AB8C-21FE-34F4-2943AA2774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82F27517-6ACA-74EB-9C68-B6F33C0B79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6DAD9E12-F784-4C82-B310-A067AC2C09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7112096-C484-48CC-9283-B04F3990C118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0E095DC6-F0E2-5983-8200-3047A88F3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34535B8-E114-3103-37DF-C547E07CD4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CFDC7F6E-FC29-177B-9FF2-61521B89A4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D447586-38B9-470B-BE4C-241294754C05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39AEB70B-506F-4A3D-70D3-A219A717DA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6DAFF72A-659A-65B1-BCBD-BA371BC8F1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Son: Took care of Telemachus and the household while odysseus was gone for 10 years.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CED2E7C-5AC3-B98C-2DAA-BA89513111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B361AD-681E-4D15-BF72-4CD2EF6FE1DE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397838BE-3DA2-5027-2E83-A8345E9A73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DD4C99CA-7D47-1B53-2E17-4007123856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7B262CD7-EA08-41BA-2F8A-59F644722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AC9FD3A-8C6B-41F2-B0A0-F9A8ADAC2393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B677693B-183E-0EDB-A266-8802BBD07F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E2BD5B41-0589-06DE-D41A-3104CA7FA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10DA177-3E9C-0382-4CAF-647A375F7D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80ED3EA-BC5F-4024-BA76-297A34E47135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AF6D4A7-B748-173C-B57D-C56BBD9AD9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7F1B6DA4-C9EF-6C4A-B443-37D868CE46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C7EE0FEE-CF54-777F-460E-17320163E3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A746C4-4717-4CCC-8206-2DEE80319B48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53487718-1A9E-1519-8771-4F880D1379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6CD6B731-67E3-8A8D-A4A1-2BB9A7817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2AD2C7-9157-CF9F-776F-C67A1FEE4370}"/>
              </a:ext>
            </a:extLst>
          </p:cNvPr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75AE0522-50A9-1EF8-A810-C77D98BFEBE5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C472DDE1-BA12-F2B9-4C35-98831EC6BF45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876EBD9C-A4E4-29B7-0D16-2B8D7EDDF6D3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E8756F2-0CDA-2728-A3F8-098D28F011BC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8E68F66B-007A-C9AF-F11B-D0700FC3ABDF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F0DAB32-EE6B-3110-52DF-6CDF416C395B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717B25A3-73D2-8109-93E7-E8217FEF4290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E73845D1-8F65-87DC-7498-DBCC46DA8A6C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47647235-53C9-216F-4B0B-CEEB8C618CDB}"/>
                </a:ext>
              </a:extLst>
            </p:cNvPr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7FA7AEA-7F5E-9A5F-27C3-CAA6B68BB3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AB77FAB-B30B-8020-E501-29DD223422C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8EB8557-E3C2-342B-29F0-362E067D1BC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400EDDD-AECD-5EB0-DD5F-D552CD7BA31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95874AA-186C-7B44-8644-DFF06E2B303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0ACC258-9F93-D32D-D730-ED5D7E24F08C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A5C3B69-5B22-822F-91B8-9F51A359A0CF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8354556-31C3-4C3A-5F20-E50BC76C8BF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916B35F-C55B-0E25-5F51-B11BB4A6D260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5D63923-3BD5-27CB-AD85-E03AB3E63567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D9083D4-FA34-0BCE-C3F8-18D60EEF7E12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28ECBF5F-E050-4F66-642F-6990581EAD0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71D1275-2E9F-B43E-D8AA-8520605FFD7E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0DEEF2-DE68-0428-4415-82DAD64B0E73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2748436D-9577-C586-F2CD-F7F8EB1EA59D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0464FC2E-986B-7832-3DF4-2DDDA978495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D2382F5E-08EE-45C3-563D-625F127F878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E4EE92B9-5BF4-2D64-1C92-5E6C1E3B142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DB0102D6-1EC4-EA34-B7CA-A5E69ABC2233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48F97D82-6F63-CD2A-86C0-8736D470925A}"/>
                </a:ext>
              </a:extLst>
            </p:cNvPr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id="{06BBEE92-EC55-9B65-6463-F1F5B0917401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B35187F3-A4A1-8F35-7B0A-D687B7DAE11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AutoShape 34">
              <a:extLst>
                <a:ext uri="{FF2B5EF4-FFF2-40B4-BE49-F238E27FC236}">
                  <a16:creationId xmlns:a16="http://schemas.microsoft.com/office/drawing/2014/main" id="{74EDDAA3-15A1-2245-1E73-DA96423D18A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492DE184-C7C4-9C48-FB3B-1805CE54457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E3383FD4-A1FA-B291-F06F-B3092D1E1E0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280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280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7" name="Rectangle 37">
            <a:extLst>
              <a:ext uri="{FF2B5EF4-FFF2-40B4-BE49-F238E27FC236}">
                <a16:creationId xmlns:a16="http://schemas.microsoft.com/office/drawing/2014/main" id="{A9BFB5A6-1138-1D08-B2DB-A06E7A0D60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38">
            <a:extLst>
              <a:ext uri="{FF2B5EF4-FFF2-40B4-BE49-F238E27FC236}">
                <a16:creationId xmlns:a16="http://schemas.microsoft.com/office/drawing/2014/main" id="{F50E5E47-5228-D51B-0E63-9DECAC19D3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41">
            <a:extLst>
              <a:ext uri="{FF2B5EF4-FFF2-40B4-BE49-F238E27FC236}">
                <a16:creationId xmlns:a16="http://schemas.microsoft.com/office/drawing/2014/main" id="{153646A2-8D3C-9676-0E53-E44F77FFC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6BBE8-7E7C-46E1-AAC1-8B2863E960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84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278F7AB0-B5A6-7C93-AE28-F1861E8EC9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E417E2AD-E424-EF0F-149C-9687C4FD6D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458F0D05-A01D-2A9D-03BA-771F4BEB35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514CC6-AC41-4BFD-A38E-4008754065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37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F6853C56-5906-DE74-67FA-F32C53C948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654A0A5A-4741-1000-6813-DC7E35D196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3C7394BB-7F71-8C7B-FB64-EE4CA59299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C6ABD-EE2B-49EC-8051-51A5452202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61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6581F919-2FC7-B004-8265-AB9439D2F7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C8123131-A05E-CF35-9046-392864308B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DFBF97E4-FB00-6269-6E47-FC00836766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7F553-D90B-46CA-865D-4C92E7A0DA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9568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39">
            <a:extLst>
              <a:ext uri="{FF2B5EF4-FFF2-40B4-BE49-F238E27FC236}">
                <a16:creationId xmlns:a16="http://schemas.microsoft.com/office/drawing/2014/main" id="{2372C5E3-5105-DAF9-919B-40BB4A3574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6237A22D-ACC2-3C9E-B3E4-B96F909872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732C3CF7-2F26-BF46-F38A-C1C816518B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94901-1F7C-460B-8DFC-A74445752B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796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C619D30D-444A-7580-040C-591C747ED5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40">
            <a:extLst>
              <a:ext uri="{FF2B5EF4-FFF2-40B4-BE49-F238E27FC236}">
                <a16:creationId xmlns:a16="http://schemas.microsoft.com/office/drawing/2014/main" id="{58876BE7-7A6D-09DC-207E-EB57CF86C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8E48CF8F-00EC-84C7-4099-7C9A394F60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B869E-F166-4A01-9D9B-1580D32CFB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67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49369673-1C74-3F14-891C-0A9838E6C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0A031EA9-2355-C29A-A233-2F8A436B45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E2555F16-17E6-79D5-4B5D-DD6874DDF1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5021B-4792-4198-96FA-A8AB326636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00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F2D72A64-E842-4712-D405-F04BD3E449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A5CB5511-1F4E-41D7-7A03-C974D516EA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9980226C-A0C8-9FD3-AAC2-357DC654F3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F3C7D-35FC-47CC-967A-74405D34F3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1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293B2ABD-2DB2-EFFB-1450-07A04B7E76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3D2C6B31-12DE-DA41-DC25-5568B322B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EE77F426-A1FB-F28B-3DAD-34EDC1EF61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DC961E-B8A7-4BF0-AD3B-E340E6A8F0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20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8312233-1344-4577-7005-DF33DE5DB4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40">
            <a:extLst>
              <a:ext uri="{FF2B5EF4-FFF2-40B4-BE49-F238E27FC236}">
                <a16:creationId xmlns:a16="http://schemas.microsoft.com/office/drawing/2014/main" id="{5440A447-8972-9CE5-A42B-9B027023A3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CD110B57-7037-BFBA-F2B0-F9C71A292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FCE4A-973C-49F4-B8F5-48370A8585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72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9">
            <a:extLst>
              <a:ext uri="{FF2B5EF4-FFF2-40B4-BE49-F238E27FC236}">
                <a16:creationId xmlns:a16="http://schemas.microsoft.com/office/drawing/2014/main" id="{9840D942-71B4-DBBD-F5B6-B46951DB90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E07AF866-1FC7-8ABE-E9FE-EDE3F92CAC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79A18EB5-D860-4946-2AFE-2AD10422C9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4070E-BB56-4373-B5C6-BDDACCA13A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91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>
            <a:extLst>
              <a:ext uri="{FF2B5EF4-FFF2-40B4-BE49-F238E27FC236}">
                <a16:creationId xmlns:a16="http://schemas.microsoft.com/office/drawing/2014/main" id="{28DDE3DB-EC13-4ABB-3A26-7D6ADE7B01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49EF1074-BF7D-DA24-F948-0574C3326D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AD2393F1-A797-8D40-341F-EB9EC21B60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8B05C-F53A-4AC0-96B6-C8211A007C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723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6B559365-AB49-889A-A78E-39BF045C26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C7A439C3-FF21-454E-ACDA-CF0D00C3B0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1756C6E8-F93B-EAC3-67AF-55DCB2322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EEBB8-2550-4EC0-A581-E440F350D5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56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1F1D470A-3111-ADBB-B0E4-90A2D4149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4AB95D83-8DDB-5708-59AB-A134C49AF2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36036ABC-DCA1-8191-CD1A-4BAB10C3C8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7B2C2C-B62D-4C03-AE80-E376AF5A73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047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D70CD90D-8110-3B70-BDF7-C749432C249A}"/>
              </a:ext>
            </a:extLst>
          </p:cNvPr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1747" name="Rectangle 3">
              <a:extLst>
                <a:ext uri="{FF2B5EF4-FFF2-40B4-BE49-F238E27FC236}">
                  <a16:creationId xmlns:a16="http://schemas.microsoft.com/office/drawing/2014/main" id="{C3C04510-0618-7C28-C50D-4A37D12E6994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48" name="Oval 4">
              <a:extLst>
                <a:ext uri="{FF2B5EF4-FFF2-40B4-BE49-F238E27FC236}">
                  <a16:creationId xmlns:a16="http://schemas.microsoft.com/office/drawing/2014/main" id="{79348F90-4287-7C86-DCE7-9E8F981BB54D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49" name="Rectangle 5">
              <a:extLst>
                <a:ext uri="{FF2B5EF4-FFF2-40B4-BE49-F238E27FC236}">
                  <a16:creationId xmlns:a16="http://schemas.microsoft.com/office/drawing/2014/main" id="{54E1A56E-6F1A-D5C5-ED0E-1FD60218FBC0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0" name="Freeform 6">
              <a:extLst>
                <a:ext uri="{FF2B5EF4-FFF2-40B4-BE49-F238E27FC236}">
                  <a16:creationId xmlns:a16="http://schemas.microsoft.com/office/drawing/2014/main" id="{7953A47B-A870-C313-EE38-CA26BB35186D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1" name="Rectangle 7">
              <a:extLst>
                <a:ext uri="{FF2B5EF4-FFF2-40B4-BE49-F238E27FC236}">
                  <a16:creationId xmlns:a16="http://schemas.microsoft.com/office/drawing/2014/main" id="{561F55C3-12E0-7136-035B-B46B859D69EE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2" name="Rectangle 8">
              <a:extLst>
                <a:ext uri="{FF2B5EF4-FFF2-40B4-BE49-F238E27FC236}">
                  <a16:creationId xmlns:a16="http://schemas.microsoft.com/office/drawing/2014/main" id="{F900D962-1D53-0D93-3E7F-C8229B964492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3" name="Rectangle 9">
              <a:extLst>
                <a:ext uri="{FF2B5EF4-FFF2-40B4-BE49-F238E27FC236}">
                  <a16:creationId xmlns:a16="http://schemas.microsoft.com/office/drawing/2014/main" id="{FC9AB6D2-F57B-4163-1A11-0E3A5B8E04F3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4" name="Rectangle 10">
              <a:extLst>
                <a:ext uri="{FF2B5EF4-FFF2-40B4-BE49-F238E27FC236}">
                  <a16:creationId xmlns:a16="http://schemas.microsoft.com/office/drawing/2014/main" id="{96863729-7836-85CB-502E-1D38714C5A90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5" name="Rectangle 11">
              <a:extLst>
                <a:ext uri="{FF2B5EF4-FFF2-40B4-BE49-F238E27FC236}">
                  <a16:creationId xmlns:a16="http://schemas.microsoft.com/office/drawing/2014/main" id="{0374E0AF-777E-DC6C-8D1A-0E188212514C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6" name="Freeform 12">
              <a:extLst>
                <a:ext uri="{FF2B5EF4-FFF2-40B4-BE49-F238E27FC236}">
                  <a16:creationId xmlns:a16="http://schemas.microsoft.com/office/drawing/2014/main" id="{6F59B47A-7AC7-DB37-6FA5-41BF82CEB52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7" name="Freeform 13">
              <a:extLst>
                <a:ext uri="{FF2B5EF4-FFF2-40B4-BE49-F238E27FC236}">
                  <a16:creationId xmlns:a16="http://schemas.microsoft.com/office/drawing/2014/main" id="{BCEDC17C-3C6A-99A0-C07A-3D668D178AE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8" name="Freeform 14">
              <a:extLst>
                <a:ext uri="{FF2B5EF4-FFF2-40B4-BE49-F238E27FC236}">
                  <a16:creationId xmlns:a16="http://schemas.microsoft.com/office/drawing/2014/main" id="{81DD29C3-0A80-1D00-CD99-364DB9578417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59" name="Freeform 15">
              <a:extLst>
                <a:ext uri="{FF2B5EF4-FFF2-40B4-BE49-F238E27FC236}">
                  <a16:creationId xmlns:a16="http://schemas.microsoft.com/office/drawing/2014/main" id="{5B999936-0443-D7B6-72A6-30EC81C08052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0" name="Freeform 16">
              <a:extLst>
                <a:ext uri="{FF2B5EF4-FFF2-40B4-BE49-F238E27FC236}">
                  <a16:creationId xmlns:a16="http://schemas.microsoft.com/office/drawing/2014/main" id="{1D594F0E-1474-E4E0-5228-8CF3B88780EA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1" name="Freeform 17">
              <a:extLst>
                <a:ext uri="{FF2B5EF4-FFF2-40B4-BE49-F238E27FC236}">
                  <a16:creationId xmlns:a16="http://schemas.microsoft.com/office/drawing/2014/main" id="{097FD277-E165-4418-37EC-D9BD1B7D1DB6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2" name="Freeform 18">
              <a:extLst>
                <a:ext uri="{FF2B5EF4-FFF2-40B4-BE49-F238E27FC236}">
                  <a16:creationId xmlns:a16="http://schemas.microsoft.com/office/drawing/2014/main" id="{A26342EF-7E70-9F74-29B4-8FE9C7F18844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3" name="Freeform 19">
              <a:extLst>
                <a:ext uri="{FF2B5EF4-FFF2-40B4-BE49-F238E27FC236}">
                  <a16:creationId xmlns:a16="http://schemas.microsoft.com/office/drawing/2014/main" id="{0FC1A055-7848-B1CB-5963-F728D530103D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4" name="Freeform 20">
              <a:extLst>
                <a:ext uri="{FF2B5EF4-FFF2-40B4-BE49-F238E27FC236}">
                  <a16:creationId xmlns:a16="http://schemas.microsoft.com/office/drawing/2014/main" id="{43A59DCA-A42B-D9B8-E48F-91AFAA8D6C98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5" name="Freeform 21">
              <a:extLst>
                <a:ext uri="{FF2B5EF4-FFF2-40B4-BE49-F238E27FC236}">
                  <a16:creationId xmlns:a16="http://schemas.microsoft.com/office/drawing/2014/main" id="{E2FAC05A-CEBD-76FD-4754-05C47075E6C3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6" name="Freeform 22">
              <a:extLst>
                <a:ext uri="{FF2B5EF4-FFF2-40B4-BE49-F238E27FC236}">
                  <a16:creationId xmlns:a16="http://schemas.microsoft.com/office/drawing/2014/main" id="{6DB64EDA-1CF3-D3C2-A433-5B92D3EA6A79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7" name="Freeform 23">
              <a:extLst>
                <a:ext uri="{FF2B5EF4-FFF2-40B4-BE49-F238E27FC236}">
                  <a16:creationId xmlns:a16="http://schemas.microsoft.com/office/drawing/2014/main" id="{F4FCB381-899A-6B19-7262-9CBBED97C61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8" name="Freeform 24">
              <a:extLst>
                <a:ext uri="{FF2B5EF4-FFF2-40B4-BE49-F238E27FC236}">
                  <a16:creationId xmlns:a16="http://schemas.microsoft.com/office/drawing/2014/main" id="{85081401-D299-971F-BEF0-B64290E0D8E9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9" name="Freeform 25">
              <a:extLst>
                <a:ext uri="{FF2B5EF4-FFF2-40B4-BE49-F238E27FC236}">
                  <a16:creationId xmlns:a16="http://schemas.microsoft.com/office/drawing/2014/main" id="{CF3156B8-1BF3-9D6F-964D-5996814C399C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0" name="Freeform 26">
              <a:extLst>
                <a:ext uri="{FF2B5EF4-FFF2-40B4-BE49-F238E27FC236}">
                  <a16:creationId xmlns:a16="http://schemas.microsoft.com/office/drawing/2014/main" id="{B72925BE-4E56-E380-5073-DC7606832BCD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1" name="Oval 27">
              <a:extLst>
                <a:ext uri="{FF2B5EF4-FFF2-40B4-BE49-F238E27FC236}">
                  <a16:creationId xmlns:a16="http://schemas.microsoft.com/office/drawing/2014/main" id="{19864E49-1973-B49E-D2F5-2445DD404DC3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2" name="Oval 28">
              <a:extLst>
                <a:ext uri="{FF2B5EF4-FFF2-40B4-BE49-F238E27FC236}">
                  <a16:creationId xmlns:a16="http://schemas.microsoft.com/office/drawing/2014/main" id="{34602CAC-E07F-30A5-BC54-8EB5C84B8801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3" name="Oval 29">
              <a:extLst>
                <a:ext uri="{FF2B5EF4-FFF2-40B4-BE49-F238E27FC236}">
                  <a16:creationId xmlns:a16="http://schemas.microsoft.com/office/drawing/2014/main" id="{78318B6D-3F12-5B1B-703F-44ABBEB0AF2D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4" name="Freeform 30">
              <a:extLst>
                <a:ext uri="{FF2B5EF4-FFF2-40B4-BE49-F238E27FC236}">
                  <a16:creationId xmlns:a16="http://schemas.microsoft.com/office/drawing/2014/main" id="{D5EE9890-4633-D95C-0C3C-5EAE09F5693F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5" name="Freeform 31">
              <a:extLst>
                <a:ext uri="{FF2B5EF4-FFF2-40B4-BE49-F238E27FC236}">
                  <a16:creationId xmlns:a16="http://schemas.microsoft.com/office/drawing/2014/main" id="{950EAC58-CD0D-86A6-C842-1F512F228699}"/>
                </a:ext>
              </a:extLst>
            </p:cNvPr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6" name="Rectangle 32">
              <a:extLst>
                <a:ext uri="{FF2B5EF4-FFF2-40B4-BE49-F238E27FC236}">
                  <a16:creationId xmlns:a16="http://schemas.microsoft.com/office/drawing/2014/main" id="{85B9C988-5A4D-699E-F032-FDE67FE41C87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7" name="Rectangle 33">
              <a:extLst>
                <a:ext uri="{FF2B5EF4-FFF2-40B4-BE49-F238E27FC236}">
                  <a16:creationId xmlns:a16="http://schemas.microsoft.com/office/drawing/2014/main" id="{B66C0E7C-3D93-48FF-99AF-557AF125B8EB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8" name="AutoShape 34">
              <a:extLst>
                <a:ext uri="{FF2B5EF4-FFF2-40B4-BE49-F238E27FC236}">
                  <a16:creationId xmlns:a16="http://schemas.microsoft.com/office/drawing/2014/main" id="{2859A330-4D6A-E2FF-20F0-6B8D2ACFBCE5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79" name="Freeform 35">
              <a:extLst>
                <a:ext uri="{FF2B5EF4-FFF2-40B4-BE49-F238E27FC236}">
                  <a16:creationId xmlns:a16="http://schemas.microsoft.com/office/drawing/2014/main" id="{4CD405FE-060E-2FF2-D19E-97D376FF8EBE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80" name="Freeform 36">
              <a:extLst>
                <a:ext uri="{FF2B5EF4-FFF2-40B4-BE49-F238E27FC236}">
                  <a16:creationId xmlns:a16="http://schemas.microsoft.com/office/drawing/2014/main" id="{9BD64CC7-B409-3B28-6663-2CD1FA7BDBD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1781" name="Rectangle 37">
            <a:extLst>
              <a:ext uri="{FF2B5EF4-FFF2-40B4-BE49-F238E27FC236}">
                <a16:creationId xmlns:a16="http://schemas.microsoft.com/office/drawing/2014/main" id="{72B97111-0E5F-0864-EC31-FB4202A5D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1782" name="Rectangle 38">
            <a:extLst>
              <a:ext uri="{FF2B5EF4-FFF2-40B4-BE49-F238E27FC236}">
                <a16:creationId xmlns:a16="http://schemas.microsoft.com/office/drawing/2014/main" id="{030BA625-5D7A-4AC3-9AC2-FB642D776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1783" name="Rectangle 39">
            <a:extLst>
              <a:ext uri="{FF2B5EF4-FFF2-40B4-BE49-F238E27FC236}">
                <a16:creationId xmlns:a16="http://schemas.microsoft.com/office/drawing/2014/main" id="{DEFF503C-C4A4-623E-A4EA-682E383D616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84" name="Rectangle 40">
            <a:extLst>
              <a:ext uri="{FF2B5EF4-FFF2-40B4-BE49-F238E27FC236}">
                <a16:creationId xmlns:a16="http://schemas.microsoft.com/office/drawing/2014/main" id="{507F608C-CF2C-0176-64DA-505110F7FE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85" name="Rectangle 41">
            <a:extLst>
              <a:ext uri="{FF2B5EF4-FFF2-40B4-BE49-F238E27FC236}">
                <a16:creationId xmlns:a16="http://schemas.microsoft.com/office/drawing/2014/main" id="{6B008F73-EE28-BF4B-551D-4B73CE1481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23A7890-2280-4E11-99C8-31587109AF9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jpeg"/><Relationship Id="rId4" Type="http://schemas.openxmlformats.org/officeDocument/2006/relationships/image" Target="../media/image8.jpe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.edu/readingroom/books/mento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isplearning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p.edu/readingroom/books/mentor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ECFE659-692C-0B45-FAA9-645E9539292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4800" dirty="0"/>
              <a:t>Mentoring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DE473DF-E3ED-2316-4546-C4E626472F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9812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 dirty="0">
                <a:latin typeface="Arial" charset="0"/>
              </a:rPr>
              <a:t>Gail P. Taylor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 dirty="0">
                <a:latin typeface="Arial" charset="0"/>
              </a:rPr>
              <a:t>RISE Program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 dirty="0">
                <a:latin typeface="Arial" charset="0"/>
              </a:rPr>
              <a:t>Survival Skills for Graduate Students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C5D4C716-81E1-B3F7-CFBD-AD3686145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2775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000000"/>
                </a:solidFill>
              </a:rPr>
              <a:t>05/25/2007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>
            <a:extLst>
              <a:ext uri="{FF2B5EF4-FFF2-40B4-BE49-F238E27FC236}">
                <a16:creationId xmlns:a16="http://schemas.microsoft.com/office/drawing/2014/main" id="{6459677B-1088-5ED2-2BE8-C4060BCB6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878893159"/>
              </p:ext>
            </p:extLst>
          </p:nvPr>
        </p:nvGraphicFramePr>
        <p:xfrm>
          <a:off x="152400" y="152400"/>
          <a:ext cx="7010400" cy="638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466667" imgH="6800000" progId="Paint.Picture">
                  <p:embed/>
                </p:oleObj>
              </mc:Choice>
              <mc:Fallback>
                <p:oleObj name="Bitmap Image" r:id="rId3" imgW="7466667" imgH="680000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"/>
                        <a:ext cx="7010400" cy="638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9" name="Text Box 5">
            <a:extLst>
              <a:ext uri="{FF2B5EF4-FFF2-40B4-BE49-F238E27FC236}">
                <a16:creationId xmlns:a16="http://schemas.microsoft.com/office/drawing/2014/main" id="{F04BDCA3-9184-8A77-98E6-4886383210F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5943600" y="2895600"/>
            <a:ext cx="3127375" cy="519113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Or “Buy the CD….”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Mentoring%201">
            <a:extLst>
              <a:ext uri="{FF2B5EF4-FFF2-40B4-BE49-F238E27FC236}">
                <a16:creationId xmlns:a16="http://schemas.microsoft.com/office/drawing/2014/main" id="{B86A5A11-A480-1ED0-EA89-1070F51CD750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533400"/>
            <a:ext cx="5653088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5" name="Text Box 6">
            <a:extLst>
              <a:ext uri="{FF2B5EF4-FFF2-40B4-BE49-F238E27FC236}">
                <a16:creationId xmlns:a16="http://schemas.microsoft.com/office/drawing/2014/main" id="{DD39740D-9DBB-0FEF-B3DC-B5876B8D1880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381000" y="2895600"/>
            <a:ext cx="3505200" cy="3503613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Usually more personal, with someone who has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gone where you want to go…and wants to help you!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>
            <a:extLst>
              <a:ext uri="{FF2B5EF4-FFF2-40B4-BE49-F238E27FC236}">
                <a16:creationId xmlns:a16="http://schemas.microsoft.com/office/drawing/2014/main" id="{1E57ED25-15C1-052D-33CD-C822D48A66D2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In the RISE/MARC Programs?</a:t>
            </a:r>
          </a:p>
        </p:txBody>
      </p:sp>
      <p:pic>
        <p:nvPicPr>
          <p:cNvPr id="14339" name="Picture 4" descr="ariaslunch1">
            <a:extLst>
              <a:ext uri="{FF2B5EF4-FFF2-40B4-BE49-F238E27FC236}">
                <a16:creationId xmlns:a16="http://schemas.microsoft.com/office/drawing/2014/main" id="{75317B5A-6527-6553-CDA2-C39A2BE088F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514600"/>
            <a:ext cx="2743200" cy="167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12" descr="amartinezsmall">
            <a:extLst>
              <a:ext uri="{FF2B5EF4-FFF2-40B4-BE49-F238E27FC236}">
                <a16:creationId xmlns:a16="http://schemas.microsoft.com/office/drawing/2014/main" id="{30FADF2E-65FC-DA15-6D30-1F051766F2B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1371600"/>
            <a:ext cx="1143000" cy="1384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10" descr="abrcms1">
            <a:extLst>
              <a:ext uri="{FF2B5EF4-FFF2-40B4-BE49-F238E27FC236}">
                <a16:creationId xmlns:a16="http://schemas.microsoft.com/office/drawing/2014/main" id="{3A6D1D8E-1A2E-627E-E12F-036F302F69F4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1988" y="1295400"/>
            <a:ext cx="2919412" cy="218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4344" name="Object 18">
            <a:extLst>
              <a:ext uri="{FF2B5EF4-FFF2-40B4-BE49-F238E27FC236}">
                <a16:creationId xmlns:a16="http://schemas.microsoft.com/office/drawing/2014/main" id="{50158C22-CB96-991F-251B-483623CD4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019693"/>
              </p:ext>
            </p:extLst>
          </p:nvPr>
        </p:nvGraphicFramePr>
        <p:xfrm>
          <a:off x="7543800" y="2438400"/>
          <a:ext cx="977900" cy="118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2743205" imgH="2743205" progId="Photoshop.Image.6">
                  <p:embed/>
                </p:oleObj>
              </mc:Choice>
              <mc:Fallback>
                <p:oleObj name="Image" r:id="rId6" imgW="2743205" imgH="2743205" progId="Photoshop.Image.6">
                  <p:embed/>
                  <p:pic>
                    <p:nvPicPr>
                      <p:cNvPr id="0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438400"/>
                        <a:ext cx="977900" cy="1189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19">
            <a:extLst>
              <a:ext uri="{FF2B5EF4-FFF2-40B4-BE49-F238E27FC236}">
                <a16:creationId xmlns:a16="http://schemas.microsoft.com/office/drawing/2014/main" id="{36FEBD80-3F54-A293-51D6-6CD97788E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081962"/>
              </p:ext>
            </p:extLst>
          </p:nvPr>
        </p:nvGraphicFramePr>
        <p:xfrm>
          <a:off x="1371600" y="4724400"/>
          <a:ext cx="985838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3657143" imgH="3657143" progId="Photoshop.Image.6">
                  <p:embed/>
                </p:oleObj>
              </mc:Choice>
              <mc:Fallback>
                <p:oleObj name="Image" r:id="rId8" imgW="3657143" imgH="3657143" progId="Photoshop.Image.6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501" r="7501"/>
                      <a:stretch>
                        <a:fillRect/>
                      </a:stretch>
                    </p:blipFill>
                    <p:spPr bwMode="auto">
                      <a:xfrm>
                        <a:off x="1371600" y="4724400"/>
                        <a:ext cx="985838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2" name="Picture 14" descr="barealab">
            <a:extLst>
              <a:ext uri="{FF2B5EF4-FFF2-40B4-BE49-F238E27FC236}">
                <a16:creationId xmlns:a16="http://schemas.microsoft.com/office/drawing/2014/main" id="{2D363ABD-A618-1B9A-1703-32701C1B2A2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4572000"/>
            <a:ext cx="2919413" cy="218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3" name="Picture 17" descr="NIHresearch1">
            <a:extLst>
              <a:ext uri="{FF2B5EF4-FFF2-40B4-BE49-F238E27FC236}">
                <a16:creationId xmlns:a16="http://schemas.microsoft.com/office/drawing/2014/main" id="{8B5B5E0F-05E2-9627-E386-807EF39BC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7600"/>
            <a:ext cx="27432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154CE4A-23EB-6F43-3A83-98C19555A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4000"/>
              <a:t>“Mentoring” in Academic Education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F0772CA-C38F-F6D7-C233-957524124B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Advisers vs Mentors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An Adviser: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Helps the student to acquire and develop the skills needed by independent researchers in their scientific field. 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Guides the student's research project by: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Communicating effectively with the student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Reviewing and providing regular feedback on the student's progress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Mentor is often interchanged with Adviser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An Adviser is not always a mentor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May not be personally involved.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A “mentor” adviser is not necessarily the main mentor…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>
            <a:extLst>
              <a:ext uri="{FF2B5EF4-FFF2-40B4-BE49-F238E27FC236}">
                <a16:creationId xmlns:a16="http://schemas.microsoft.com/office/drawing/2014/main" id="{E1D8A845-F6B8-BD95-8809-246D0E98511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924800" cy="4953000"/>
          </a:xfrm>
          <a:noFill/>
        </p:spPr>
        <p:txBody>
          <a:bodyPr/>
          <a:lstStyle/>
          <a:p>
            <a:pPr algn="l" eaLnBrk="1" hangingPunct="1">
              <a:buClr>
                <a:srgbClr val="009900"/>
              </a:buClr>
              <a:buSzPct val="70000"/>
            </a:pPr>
            <a:r>
              <a:rPr lang="en-US" altLang="en-US" sz="2800" b="1">
                <a:solidFill>
                  <a:srgbClr val="000000"/>
                </a:solidFill>
                <a:effectLst/>
              </a:rPr>
              <a:t>A fundamental difference between a mentor and an adviser is that mentoring is more than advising; mentoring is a personal as well as a professional relationship. An adviser might or might not be a mentor, depending on the quality of the relationship. . . Everyone benefits from having multiple mentors of diverse talents, ages, and personalities.“</a:t>
            </a:r>
          </a:p>
        </p:txBody>
      </p:sp>
      <p:sp>
        <p:nvSpPr>
          <p:cNvPr id="16387" name="Rectangle 6">
            <a:extLst>
              <a:ext uri="{FF2B5EF4-FFF2-40B4-BE49-F238E27FC236}">
                <a16:creationId xmlns:a16="http://schemas.microsoft.com/office/drawing/2014/main" id="{69E37401-92C9-B34C-6463-F81C205F4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867400"/>
            <a:ext cx="62484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00990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n-US" sz="1200" b="1">
                <a:solidFill>
                  <a:srgbClr val="000000"/>
                </a:solidFill>
              </a:rPr>
              <a:t>National Academy of Sciences:  </a:t>
            </a:r>
            <a:r>
              <a:rPr lang="en-US" altLang="en-US" sz="1200" b="1" i="1">
                <a:solidFill>
                  <a:srgbClr val="000000"/>
                </a:solidFill>
              </a:rPr>
              <a:t>Adviser, Teacher, Role Model, Friend: On Being a Mentor to Students in Science and Engineering</a:t>
            </a:r>
            <a:r>
              <a:rPr lang="en-US" altLang="en-US" sz="1200" b="1">
                <a:solidFill>
                  <a:srgbClr val="000000"/>
                </a:solidFill>
              </a:rPr>
              <a:t>    p. 15   </a:t>
            </a:r>
            <a:r>
              <a:rPr lang="en-US" altLang="en-US" sz="1200" b="1">
                <a:solidFill>
                  <a:srgbClr val="009900"/>
                </a:solidFill>
                <a:hlinkClick r:id="rId3"/>
              </a:rPr>
              <a:t>http://www.nap.edu/readingroom/books/mentor</a:t>
            </a:r>
            <a:endParaRPr lang="en-US" altLang="en-US" sz="1200" b="1">
              <a:solidFill>
                <a:srgbClr val="0099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D64B15A4-F41F-75EF-C139-766024467E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Types of Mentoring Relationships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9177DD90-FD2B-7FD4-A105-775F98465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2800"/>
              <a:t>Structured/Short term</a:t>
            </a:r>
          </a:p>
          <a:p>
            <a:pPr lvl="1" eaLnBrk="1" hangingPunct="1">
              <a:defRPr/>
            </a:pPr>
            <a:r>
              <a:rPr lang="en-US" altLang="en-US" sz="2400"/>
              <a:t>New employees, new grad students</a:t>
            </a:r>
          </a:p>
          <a:p>
            <a:pPr eaLnBrk="1" hangingPunct="1">
              <a:defRPr/>
            </a:pPr>
            <a:r>
              <a:rPr lang="en-US" altLang="en-US" sz="2800"/>
              <a:t>Structured/Long term</a:t>
            </a:r>
          </a:p>
          <a:p>
            <a:pPr lvl="1" eaLnBrk="1" hangingPunct="1">
              <a:defRPr/>
            </a:pPr>
            <a:r>
              <a:rPr lang="en-US" altLang="en-US" sz="2400"/>
              <a:t>Groomed to take over position, master a trade or craft</a:t>
            </a:r>
          </a:p>
          <a:p>
            <a:pPr eaLnBrk="1" hangingPunct="1">
              <a:defRPr/>
            </a:pPr>
            <a:r>
              <a:rPr lang="en-US" altLang="en-US" sz="2800"/>
              <a:t>Informal/Short term</a:t>
            </a:r>
          </a:p>
          <a:p>
            <a:pPr lvl="1" eaLnBrk="1" hangingPunct="1">
              <a:defRPr/>
            </a:pPr>
            <a:r>
              <a:rPr lang="en-US" altLang="en-US" sz="2400"/>
              <a:t>Off the cuff, brief contact, strong intervention</a:t>
            </a:r>
          </a:p>
          <a:p>
            <a:pPr eaLnBrk="1" hangingPunct="1">
              <a:defRPr/>
            </a:pPr>
            <a:r>
              <a:rPr lang="en-US" altLang="en-US" sz="2800"/>
              <a:t>Informal/Long term</a:t>
            </a:r>
          </a:p>
          <a:p>
            <a:pPr lvl="1" eaLnBrk="1" hangingPunct="1">
              <a:defRPr/>
            </a:pPr>
            <a:r>
              <a:rPr lang="en-US" altLang="en-US" sz="2400"/>
              <a:t>“friendship” mentoring, available to listen and advise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77AF958E-60B1-DB1F-E34E-3DCE815C8D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 dirty="0"/>
              <a:t>Match Up RISE/MARC Mentoring Activities!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91BCD3-97CB-9673-FB06-310E1F793BAE}"/>
              </a:ext>
            </a:extLst>
          </p:cNvPr>
          <p:cNvSpPr txBox="1"/>
          <p:nvPr/>
        </p:nvSpPr>
        <p:spPr>
          <a:xfrm>
            <a:off x="855185" y="1647617"/>
            <a:ext cx="3619958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Structured/Short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F5CADA-EBA9-6467-D1A2-D016667EB4CD}"/>
              </a:ext>
            </a:extLst>
          </p:cNvPr>
          <p:cNvSpPr txBox="1"/>
          <p:nvPr/>
        </p:nvSpPr>
        <p:spPr>
          <a:xfrm>
            <a:off x="4572000" y="1673086"/>
            <a:ext cx="3619958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Structured/Long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79658B-357D-1562-9A2C-B1CF1F545A66}"/>
              </a:ext>
            </a:extLst>
          </p:cNvPr>
          <p:cNvSpPr txBox="1"/>
          <p:nvPr/>
        </p:nvSpPr>
        <p:spPr>
          <a:xfrm>
            <a:off x="855184" y="2219980"/>
            <a:ext cx="3619959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Informal/Short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07E84-5B6A-356B-56C7-57E862F57043}"/>
              </a:ext>
            </a:extLst>
          </p:cNvPr>
          <p:cNvSpPr txBox="1"/>
          <p:nvPr/>
        </p:nvSpPr>
        <p:spPr>
          <a:xfrm>
            <a:off x="4575048" y="2238222"/>
            <a:ext cx="3619959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Informal/Long</a:t>
            </a:r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49FAC065-5397-0974-F56B-320769E9BDC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74643" y="2963862"/>
            <a:ext cx="8001000" cy="36163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/>
              <a:t>Research advisor/mentor</a:t>
            </a:r>
          </a:p>
          <a:p>
            <a:pPr eaLnBrk="1" hangingPunct="1">
              <a:defRPr/>
            </a:pPr>
            <a:r>
              <a:rPr lang="en-US" altLang="en-US" sz="2400" dirty="0"/>
              <a:t>Other students, lab members or neighboring researchers</a:t>
            </a:r>
          </a:p>
          <a:p>
            <a:pPr eaLnBrk="1" hangingPunct="1">
              <a:defRPr/>
            </a:pPr>
            <a:r>
              <a:rPr lang="en-US" altLang="en-US" sz="2400" dirty="0"/>
              <a:t>Formal or informal visit to PD or Asst PDs</a:t>
            </a:r>
          </a:p>
          <a:p>
            <a:pPr eaLnBrk="1" hangingPunct="1">
              <a:defRPr/>
            </a:pPr>
            <a:r>
              <a:rPr lang="en-US" altLang="en-US" sz="2400" dirty="0"/>
              <a:t>Coursework</a:t>
            </a:r>
          </a:p>
          <a:p>
            <a:pPr eaLnBrk="1" hangingPunct="1">
              <a:defRPr/>
            </a:pPr>
            <a:r>
              <a:rPr lang="en-US" altLang="en-US" sz="2400" dirty="0"/>
              <a:t>Seminars/lunch w speaker</a:t>
            </a:r>
          </a:p>
          <a:p>
            <a:pPr eaLnBrk="1" hangingPunct="1">
              <a:defRPr/>
            </a:pPr>
            <a:r>
              <a:rPr lang="en-US" altLang="en-US" sz="2400" dirty="0"/>
              <a:t>Conference interactions</a:t>
            </a:r>
          </a:p>
          <a:p>
            <a:pPr eaLnBrk="1" hangingPunct="1">
              <a:defRPr/>
            </a:pPr>
            <a:r>
              <a:rPr lang="en-US" altLang="en-US" sz="2400" dirty="0"/>
              <a:t>Others?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>
            <a:extLst>
              <a:ext uri="{FF2B5EF4-FFF2-40B4-BE49-F238E27FC236}">
                <a16:creationId xmlns:a16="http://schemas.microsoft.com/office/drawing/2014/main" id="{09408AAF-269D-A3DD-80DB-35251F48CD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So…what does mentoring accomplish?</a:t>
            </a:r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6C744F48-46AF-E0CE-9027-07881274F6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>
            <a:extLst>
              <a:ext uri="{FF2B5EF4-FFF2-40B4-BE49-F238E27FC236}">
                <a16:creationId xmlns:a16="http://schemas.microsoft.com/office/drawing/2014/main" id="{DF9D833A-8C09-8729-4D44-FD5F203B73A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6200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800"/>
              <a:t>Thought Question:</a:t>
            </a:r>
            <a:br>
              <a:rPr lang="en-US" altLang="en-US" sz="4800"/>
            </a:br>
            <a:br>
              <a:rPr lang="en-US" altLang="en-US" sz="4800"/>
            </a:br>
            <a:r>
              <a:rPr lang="en-US" altLang="en-US" sz="4800"/>
              <a:t>Say that you were thrown into a completely new work environment.</a:t>
            </a:r>
            <a:br>
              <a:rPr lang="en-US" altLang="en-US" sz="4800"/>
            </a:br>
            <a:br>
              <a:rPr lang="en-US" altLang="en-US" sz="4800"/>
            </a:br>
            <a:r>
              <a:rPr lang="en-US" altLang="en-US" sz="4800"/>
              <a:t>  What type of information do you need?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34039A3-E706-7D81-6EEF-3CF55718EE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Mentoring Activities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B477D37-5C0B-BAE1-8471-0E55858FCA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Assist another to develop qualities needed to attain goals</a:t>
            </a:r>
          </a:p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endParaRPr lang="en-US" altLang="en-US" sz="1800" b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Qualities Developed: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Knowledge: 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the system works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Integration into system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Technical competence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Understanding of others’ motivations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Judgment/Wisdom: 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Helps to understand impact of choices/cause and effect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Character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Make good decisions regarding others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Resilience: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Accepts and overcomes mistakes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Emotional component (overcomes insecurities)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Independence: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grows into responsibility and challenges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becomes self-reliant and confident</a:t>
            </a:r>
          </a:p>
        </p:txBody>
      </p:sp>
      <p:pic>
        <p:nvPicPr>
          <p:cNvPr id="21508" name="Picture 4" descr="MAPpicture">
            <a:extLst>
              <a:ext uri="{FF2B5EF4-FFF2-40B4-BE49-F238E27FC236}">
                <a16:creationId xmlns:a16="http://schemas.microsoft.com/office/drawing/2014/main" id="{BC5618AC-D3D2-2017-0C68-0A884290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1787525"/>
            <a:ext cx="2287587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2E18EEC-3F60-3732-55B6-60648D377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Acknowledgements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238859C-D1B9-598C-343A-607E0CAAC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009900"/>
              </a:buClr>
              <a:buSzPct val="70000"/>
            </a:pPr>
            <a:r>
              <a:rPr lang="en-US" altLang="en-US" sz="26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Mentoring- How to develop successful mentor behaviors.  Gorden F. Shea  Crisp Publications, Inc.  2002.  </a:t>
            </a:r>
            <a:r>
              <a:rPr lang="en-US" altLang="en-US" sz="2600" b="1">
                <a:solidFill>
                  <a:srgbClr val="009900"/>
                </a:solidFill>
                <a:effectLst/>
                <a:latin typeface="Arial" panose="020B0604020202020204" pitchFamily="34" charset="0"/>
                <a:hlinkClick r:id="rId3"/>
              </a:rPr>
              <a:t>http://Crisplearning.com</a:t>
            </a:r>
            <a:endParaRPr lang="en-US" altLang="en-US" sz="2600" b="1">
              <a:solidFill>
                <a:srgbClr val="009900"/>
              </a:solidFill>
              <a:effectLst/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009900"/>
              </a:buClr>
              <a:buSzPct val="70000"/>
            </a:pPr>
            <a:r>
              <a:rPr lang="en-US" altLang="en-US" sz="26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Art of Mentoring:  Lead, follow and get out of the way.  Shirley Peddy.  Bullion Books, 2001.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009900"/>
              </a:buClr>
              <a:buSzPct val="70000"/>
            </a:pPr>
            <a:r>
              <a:rPr lang="en-US" altLang="en-US" sz="26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National Academy of Sciences:  </a:t>
            </a:r>
            <a:r>
              <a:rPr lang="en-US" altLang="en-US" sz="2600" b="1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Adviser, Teacher, Role Model, Friend: On Being a Mentor to Students in Science and Engineering</a:t>
            </a:r>
            <a:r>
              <a:rPr lang="en-US" altLang="en-US" sz="26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n-US" sz="2600" b="1">
                <a:solidFill>
                  <a:srgbClr val="009900"/>
                </a:solidFill>
                <a:effectLst/>
                <a:latin typeface="Arial" panose="020B0604020202020204" pitchFamily="34" charset="0"/>
                <a:hlinkClick r:id="rId4"/>
              </a:rPr>
              <a:t>http://www.nap.edu/readingroom/books/mentor</a:t>
            </a:r>
            <a:endParaRPr lang="en-US" altLang="en-US" sz="2600" b="1">
              <a:solidFill>
                <a:srgbClr val="0099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F011D803-07B0-BE86-8796-AAFF55D8E5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90600" y="1600200"/>
            <a:ext cx="7315200" cy="453072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By themselves, character and integrity do not accomplish anything.  But their absence faults everything else…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32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Peter Drucker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97DC74E3-975B-317C-A46F-C80666C74BA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How could a mentor do these things?</a:t>
            </a:r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837FF703-65F3-9441-31AF-34DB0E99759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027C57E-D0F8-343C-F041-8676EA631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Types of Assistance I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C28DD6C-044A-CC7D-0AB6-131F8E6D1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2296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Both Professional and Personal Assistance: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Listening- Sounding board for problems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Informing- 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Providing wise counsel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Suggest possible solutions or information sources.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Show how organization works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Explain paths to success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Encouraging- Help them to develop self-confidence and winning behavior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Inspiring- 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Direct them towards excellence.</a:t>
            </a:r>
          </a:p>
          <a:p>
            <a:pPr lvl="2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 Teach by example.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Exploring- what additional options, interpretations or solutions are available?</a:t>
            </a:r>
          </a:p>
        </p:txBody>
      </p:sp>
      <p:pic>
        <p:nvPicPr>
          <p:cNvPr id="24580" name="Picture 4" descr="BestMentoringPracticesPhoto">
            <a:extLst>
              <a:ext uri="{FF2B5EF4-FFF2-40B4-BE49-F238E27FC236}">
                <a16:creationId xmlns:a16="http://schemas.microsoft.com/office/drawing/2014/main" id="{5E2514C9-6365-25D2-46CA-341AD404C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243388"/>
            <a:ext cx="2057400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8FF9AFED-2AA9-C616-262F-8BD41910D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Types of Assistance II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9D4E93D-D83E-D91C-CD77-9538D2A8E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229600" cy="48768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Both Professional and Personal Assistance: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“Psychoanalyzing” – 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Identify strengths.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>
                <a:effectLst/>
                <a:latin typeface="Arial" panose="020B0604020202020204" pitchFamily="34" charset="0"/>
              </a:rPr>
              <a:t>Identify problem mindsets/behavior that impede success.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Confronting- non-judgmentally discuss negative attitudes or behaviors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Refocusing- help mentee to see different future or outcome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Delegating- Provide mentee with increasing authority and permission to empower self-confidence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effectLst/>
                <a:latin typeface="Arial" panose="020B0604020202020204" pitchFamily="34" charset="0"/>
              </a:rPr>
              <a:t>Supporting- Stand by mentee in critical situations</a:t>
            </a:r>
          </a:p>
        </p:txBody>
      </p:sp>
      <p:pic>
        <p:nvPicPr>
          <p:cNvPr id="25604" name="Picture 6" descr="magnifying-glass">
            <a:extLst>
              <a:ext uri="{FF2B5EF4-FFF2-40B4-BE49-F238E27FC236}">
                <a16:creationId xmlns:a16="http://schemas.microsoft.com/office/drawing/2014/main" id="{BE49B7A0-766F-EA74-C576-3507FCF4D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1676400"/>
            <a:ext cx="175736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87464D9C-AEDE-8B52-480C-848838D56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Are you “Mentorable?”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99CF9B48-36B0-B037-BCB7-DB4E8D872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Willing to listen?</a:t>
            </a:r>
          </a:p>
          <a:p>
            <a:pPr eaLnBrk="1" hangingPunct="1">
              <a:defRPr/>
            </a:pPr>
            <a:r>
              <a:rPr lang="en-US" altLang="en-US"/>
              <a:t>Willing to take ownership of their wisdom?</a:t>
            </a:r>
          </a:p>
          <a:p>
            <a:pPr eaLnBrk="1" hangingPunct="1">
              <a:defRPr/>
            </a:pPr>
            <a:r>
              <a:rPr lang="en-US" altLang="en-US"/>
              <a:t>Will you examine yourself and trust?</a:t>
            </a:r>
          </a:p>
          <a:p>
            <a:pPr eaLnBrk="1" hangingPunct="1">
              <a:defRPr/>
            </a:pPr>
            <a:r>
              <a:rPr lang="en-US" altLang="en-US"/>
              <a:t>Willing to employ gained information appropriately?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3E214F04-AF88-0754-3025-B0C6922AC2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Mentor/Mentee Interactions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82DF115E-A7A8-8E79-1FED-17E6B805B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2800"/>
              <a:t>In the past, made protégés</a:t>
            </a:r>
          </a:p>
          <a:p>
            <a:pPr lvl="1" eaLnBrk="1" hangingPunct="1">
              <a:defRPr/>
            </a:pPr>
            <a:r>
              <a:rPr lang="en-US" altLang="en-US" sz="2400"/>
              <a:t>Favoritism</a:t>
            </a:r>
          </a:p>
          <a:p>
            <a:pPr lvl="1" eaLnBrk="1" hangingPunct="1">
              <a:defRPr/>
            </a:pPr>
            <a:r>
              <a:rPr lang="en-US" altLang="en-US" sz="2400"/>
              <a:t>Clones</a:t>
            </a:r>
          </a:p>
          <a:p>
            <a:pPr lvl="1" eaLnBrk="1" hangingPunct="1">
              <a:defRPr/>
            </a:pPr>
            <a:endParaRPr lang="en-US" altLang="en-US" sz="2400"/>
          </a:p>
          <a:p>
            <a:pPr eaLnBrk="1" hangingPunct="1">
              <a:defRPr/>
            </a:pPr>
            <a:r>
              <a:rPr lang="en-US" altLang="en-US" sz="2800"/>
              <a:t>Generally not one way</a:t>
            </a:r>
          </a:p>
          <a:p>
            <a:pPr lvl="1" eaLnBrk="1" hangingPunct="1">
              <a:defRPr/>
            </a:pPr>
            <a:r>
              <a:rPr lang="en-US" altLang="en-US" sz="2400"/>
              <a:t>Minimally, assistance for one, satisfaction for the other</a:t>
            </a:r>
          </a:p>
          <a:p>
            <a:pPr lvl="1" eaLnBrk="1" hangingPunct="1">
              <a:defRPr/>
            </a:pPr>
            <a:r>
              <a:rPr lang="en-US" altLang="en-US" sz="2400"/>
              <a:t>Commonly: Sharing happens in two directions</a:t>
            </a:r>
          </a:p>
          <a:p>
            <a:pPr lvl="1" eaLnBrk="1" hangingPunct="1">
              <a:defRPr/>
            </a:pPr>
            <a:r>
              <a:rPr lang="en-US" altLang="en-US" sz="2400"/>
              <a:t>The old dog can still learn new tricks or learn about a changed world…</a:t>
            </a:r>
          </a:p>
          <a:p>
            <a:pPr eaLnBrk="1" hangingPunct="1">
              <a:defRPr/>
            </a:pPr>
            <a:endParaRPr lang="en-US" altLang="en-US" sz="2800"/>
          </a:p>
        </p:txBody>
      </p:sp>
      <p:pic>
        <p:nvPicPr>
          <p:cNvPr id="27652" name="Picture 4" descr="mentor">
            <a:extLst>
              <a:ext uri="{FF2B5EF4-FFF2-40B4-BE49-F238E27FC236}">
                <a16:creationId xmlns:a16="http://schemas.microsoft.com/office/drawing/2014/main" id="{C69C961E-C57E-2440-6252-678A533FB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2366963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1" name="Rectangle 7">
            <a:extLst>
              <a:ext uri="{FF2B5EF4-FFF2-40B4-BE49-F238E27FC236}">
                <a16:creationId xmlns:a16="http://schemas.microsoft.com/office/drawing/2014/main" id="{C5187F8D-8B1C-39A9-4B86-6306BA354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/>
              <a:t>Progression of Formal Relationship</a:t>
            </a:r>
          </a:p>
        </p:txBody>
      </p:sp>
      <p:pic>
        <p:nvPicPr>
          <p:cNvPr id="28675" name="Picture 9" descr="mentoringnowoman">
            <a:extLst>
              <a:ext uri="{FF2B5EF4-FFF2-40B4-BE49-F238E27FC236}">
                <a16:creationId xmlns:a16="http://schemas.microsoft.com/office/drawing/2014/main" id="{6FB9EEFD-27B5-87D5-3D99-0C1B0E32F2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444625"/>
            <a:ext cx="52578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6" name="Text Box 10">
            <a:extLst>
              <a:ext uri="{FF2B5EF4-FFF2-40B4-BE49-F238E27FC236}">
                <a16:creationId xmlns:a16="http://schemas.microsoft.com/office/drawing/2014/main" id="{38687170-C8FE-77AC-D46C-EACE16984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295400"/>
            <a:ext cx="31242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3200">
                <a:solidFill>
                  <a:srgbClr val="CC0000"/>
                </a:solidFill>
              </a:rPr>
              <a:t>#3 and #4 determined when #2 is accomplished…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B83C539F-4A14-4EE5-AD05-E7516C9B5D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4000"/>
              <a:t>Beginning a Formal Relationship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973E75A-FD28-EC7E-DA7D-FFDA9AAC49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Either start or end with a request for mentoring…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Need to build comfort/trust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Initially small/talk - common Ground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Background, education, weather, traffic, family, travel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Begin with broad, open-ended questions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are things going?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 specific (vulnerability issues)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Eventual, personal revelation (often, Mentor reveals about him/herself…even some unfavorable)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029DACEB-C479-F3B5-6633-CF3546104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Negotiating/Clarifying Expectations</a:t>
            </a: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E8A5EA4D-79A7-4E21-95C3-BB8C0BE8CF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endParaRPr lang="en-US" altLang="en-US" sz="2800" b="1">
              <a:solidFill>
                <a:srgbClr val="000000"/>
              </a:solidFill>
              <a:effectLst/>
              <a:latin typeface="Arial" charset="0"/>
            </a:endParaRP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charset="0"/>
              </a:rPr>
              <a:t>Determine what expectations are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Essay about what prospective Mentee expects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Identify perceptions of roles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Identify needs of both people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Identify length of commitment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Developing an agreement</a:t>
            </a:r>
          </a:p>
          <a:p>
            <a:pPr lvl="1"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400">
                <a:solidFill>
                  <a:srgbClr val="000000"/>
                </a:solidFill>
                <a:effectLst/>
                <a:latin typeface="Arial" charset="0"/>
              </a:rPr>
              <a:t>May be written or not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solidFill>
                  <a:srgbClr val="000000"/>
                </a:solidFill>
                <a:effectLst/>
                <a:latin typeface="Arial" charset="0"/>
              </a:rPr>
              <a:t>Negotiate acceptable to both</a:t>
            </a:r>
            <a:endParaRPr lang="en-US" altLang="en-US" sz="2800"/>
          </a:p>
        </p:txBody>
      </p:sp>
      <p:pic>
        <p:nvPicPr>
          <p:cNvPr id="30724" name="Picture 4" descr="rules">
            <a:extLst>
              <a:ext uri="{FF2B5EF4-FFF2-40B4-BE49-F238E27FC236}">
                <a16:creationId xmlns:a16="http://schemas.microsoft.com/office/drawing/2014/main" id="{B985F697-F428-78F2-EC11-65B9A9C5B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7" b="19434"/>
          <a:stretch>
            <a:fillRect/>
          </a:stretch>
        </p:blipFill>
        <p:spPr bwMode="auto">
          <a:xfrm>
            <a:off x="6943725" y="4962525"/>
            <a:ext cx="22002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B0B380DB-B8F3-778E-8FD1-95CA04AEBE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Mentee Development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848F8081-EA80-B7A9-593E-4060E46B9D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Give Assistance as Described Above…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3EC9192C-EA51-6042-0E04-AEA427E22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Exercise: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23DB91E8-4944-4731-63C8-98063B9FE4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/>
              <a:t>Who helped you to have an Aha! Experience that give insight into yourself or a circumstance…?</a:t>
            </a:r>
          </a:p>
          <a:p>
            <a:pPr eaLnBrk="1" hangingPunct="1">
              <a:defRPr/>
            </a:pPr>
            <a:endParaRPr lang="en-US" altLang="en-US" sz="2800"/>
          </a:p>
          <a:p>
            <a:pPr eaLnBrk="1" hangingPunct="1">
              <a:defRPr/>
            </a:pPr>
            <a:r>
              <a:rPr lang="en-US" altLang="en-US" sz="2800"/>
              <a:t>Who said something or gave you a quote that continues to influence your thinking or behavior?</a:t>
            </a:r>
          </a:p>
          <a:p>
            <a:pPr eaLnBrk="1" hangingPunct="1">
              <a:defRPr/>
            </a:pPr>
            <a:endParaRPr lang="en-US" altLang="en-US" sz="2800"/>
          </a:p>
          <a:p>
            <a:pPr eaLnBrk="1" hangingPunct="1">
              <a:defRPr/>
            </a:pPr>
            <a:r>
              <a:rPr lang="en-US" altLang="en-US" sz="2800"/>
              <a:t>Who helped you to uncover a part of yourself that had lain dormant and unrecognized?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067337D2-CE85-5D32-F606-AE0593537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Ending the Relationship</a:t>
            </a: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295FCDB2-A022-3BB1-8FB4-34D7B934D56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53340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/>
              <a:t>Usually clearly negotiated and defined</a:t>
            </a:r>
          </a:p>
          <a:p>
            <a:pPr eaLnBrk="1" hangingPunct="1">
              <a:defRPr/>
            </a:pPr>
            <a:r>
              <a:rPr lang="en-US" altLang="en-US" sz="2800"/>
              <a:t>May be for period of time</a:t>
            </a:r>
          </a:p>
          <a:p>
            <a:pPr eaLnBrk="1" hangingPunct="1">
              <a:defRPr/>
            </a:pPr>
            <a:r>
              <a:rPr lang="en-US" altLang="en-US" sz="2800"/>
              <a:t>May be associated with transition in role- your mentee has “Grown up” into a Peer</a:t>
            </a:r>
          </a:p>
        </p:txBody>
      </p:sp>
      <p:pic>
        <p:nvPicPr>
          <p:cNvPr id="32772" name="Picture 7" descr="mentorend">
            <a:extLst>
              <a:ext uri="{FF2B5EF4-FFF2-40B4-BE49-F238E27FC236}">
                <a16:creationId xmlns:a16="http://schemas.microsoft.com/office/drawing/2014/main" id="{337B87B9-B4B3-3845-70BF-67AD27C9AE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981200"/>
            <a:ext cx="2819400" cy="281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B542E21-56E8-FFF9-F691-D563ABCB7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Are You Ready to Mentor?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3FDD93A9-10C4-3E35-3859-2269F0897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 b="1">
                <a:effectLst/>
                <a:latin typeface="Arial" panose="020B0604020202020204" pitchFamily="34" charset="0"/>
              </a:rPr>
              <a:t>Ready, willing and able to help another?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Have appropriate background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Credibility</a:t>
            </a:r>
          </a:p>
          <a:p>
            <a:pPr lvl="3" eaLnBrk="1" hangingPunct="1"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Solid, established background</a:t>
            </a:r>
          </a:p>
          <a:p>
            <a:pPr lvl="3" eaLnBrk="1" hangingPunct="1"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Required technical and skills</a:t>
            </a:r>
          </a:p>
          <a:p>
            <a:pPr lvl="3" eaLnBrk="1" hangingPunct="1"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Respected for standards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Emotional/psychological ready for responsibility?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Communicate high expectations/positive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Is a good listener</a:t>
            </a:r>
          </a:p>
          <a:p>
            <a:pPr lvl="2" eaLnBrk="1" hangingPunct="1"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Is empathetic</a:t>
            </a:r>
          </a:p>
          <a:p>
            <a:pPr lvl="1" eaLnBrk="1" hangingPunct="1"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Time, freedom to commit?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A24E235-BD88-CA57-D5B4-72040545E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4000"/>
              <a:t>Important Characteristics in a Mentor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2C5638C-966C-981A-7F31-6187EF952E8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705600" cy="4530725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Active listening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Coaching skills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Effective confrontation techniques</a:t>
            </a:r>
          </a:p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Conflict resolution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>
            <a:extLst>
              <a:ext uri="{FF2B5EF4-FFF2-40B4-BE49-F238E27FC236}">
                <a16:creationId xmlns:a16="http://schemas.microsoft.com/office/drawing/2014/main" id="{E2350BCA-D9DD-6419-481C-C4841D3504C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90600" y="1600200"/>
            <a:ext cx="7315200" cy="453072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Authority without Wisdom is like a heavy axe without an edge, fitter to bruise than polish…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Anne Bradstreet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64192F1-D301-AF51-D205-2906F70293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 sz="4000"/>
              <a:t>When a Performance Gap is Recognized…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C76B569-8A56-3733-D6E3-0F7EC19F4C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Should come up with positive, constructive strategies to overcome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Use wisdom and timing, to choose when to confront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800">
                <a:latin typeface="Arial" charset="0"/>
              </a:rPr>
              <a:t>A mentors should avoid: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400">
                <a:latin typeface="Arial" charset="0"/>
              </a:rPr>
              <a:t>Criticizing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400">
                <a:latin typeface="Arial" charset="0"/>
              </a:rPr>
              <a:t>Repetition of Shortcomings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400">
                <a:latin typeface="Arial" charset="0"/>
              </a:rPr>
              <a:t>“Absolute” statements - You are ‘always’ or ‘never’ something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400">
                <a:latin typeface="Arial" charset="0"/>
              </a:rPr>
              <a:t>Providing unsolicited advice</a:t>
            </a:r>
          </a:p>
          <a:p>
            <a:pPr lvl="1" eaLnBrk="1" hangingPunct="1">
              <a:lnSpc>
                <a:spcPct val="90000"/>
              </a:lnSpc>
              <a:buClr>
                <a:srgbClr val="009900"/>
              </a:buClr>
              <a:buSzPct val="70000"/>
              <a:defRPr/>
            </a:pPr>
            <a:r>
              <a:rPr lang="en-US" altLang="en-US" sz="2400">
                <a:latin typeface="Arial" charset="0"/>
              </a:rPr>
              <a:t>Rescuing people from problems they created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4EBC2C6-224D-E1A3-0439-FFC5924400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Special Relationships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CD0B9FE-CAFD-3F7D-9E54-0271212AC4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Cross-gender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Can be of great benefit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Very common in science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Problems include: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Gossip, envy, suspicion, speculation, sexual stereotypes, charges of sexual harassment</a:t>
            </a:r>
          </a:p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Cross-Cultural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Can arise from: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Economic class, race, religious background, regional allegiance, family tradition.</a:t>
            </a:r>
          </a:p>
          <a:p>
            <a:pPr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400" b="1">
                <a:effectLst/>
                <a:latin typeface="Arial" panose="020B0604020202020204" pitchFamily="34" charset="0"/>
              </a:rPr>
              <a:t>Mentoring by supervisor or manager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Can be very effective</a:t>
            </a:r>
          </a:p>
          <a:p>
            <a:pPr lvl="2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1800" b="1">
                <a:effectLst/>
                <a:latin typeface="Arial" panose="020B0604020202020204" pitchFamily="34" charset="0"/>
              </a:rPr>
              <a:t>Can see properly modeled behavior, including authority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Possible problems associated with authority/power imbalance</a:t>
            </a:r>
          </a:p>
          <a:p>
            <a:pPr lvl="1" eaLnBrk="1" hangingPunct="1">
              <a:lnSpc>
                <a:spcPct val="80000"/>
              </a:lnSpc>
              <a:buClr>
                <a:srgbClr val="009900"/>
              </a:buClr>
              <a:buSzPct val="70000"/>
            </a:pPr>
            <a:r>
              <a:rPr lang="en-US" altLang="en-US" sz="2000" b="1">
                <a:effectLst/>
                <a:latin typeface="Arial" panose="020B0604020202020204" pitchFamily="34" charset="0"/>
              </a:rPr>
              <a:t>Must be done “carefully, artfully, fairly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>
            <a:extLst>
              <a:ext uri="{FF2B5EF4-FFF2-40B4-BE49-F238E27FC236}">
                <a16:creationId xmlns:a16="http://schemas.microsoft.com/office/drawing/2014/main" id="{4B7869BF-33FF-C050-5D0A-2BF58CCDA6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800"/>
              <a:t>This person likely was a mentor to you!</a:t>
            </a:r>
          </a:p>
        </p:txBody>
      </p:sp>
      <p:pic>
        <p:nvPicPr>
          <p:cNvPr id="6147" name="Picture 6" descr="Listening">
            <a:extLst>
              <a:ext uri="{FF2B5EF4-FFF2-40B4-BE49-F238E27FC236}">
                <a16:creationId xmlns:a16="http://schemas.microsoft.com/office/drawing/2014/main" id="{B307411C-EE1D-04D4-7037-EDAD0262D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00400"/>
            <a:ext cx="39624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771E2FC-70B3-6535-885F-071DFDACB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  <a:defRPr/>
            </a:pPr>
            <a:r>
              <a:rPr lang="en-US" altLang="en-US"/>
              <a:t>What is a Mentor?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DACEE0B-52C7-8A7B-134F-242F04D01FF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562600" cy="4953000"/>
          </a:xfrm>
        </p:spPr>
        <p:txBody>
          <a:bodyPr/>
          <a:lstStyle/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From Homer’s Odyssey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Trusted friend of Odysseus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Was really disguised goddess Athena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Helped run Odysseus’ household </a:t>
            </a:r>
          </a:p>
          <a:p>
            <a:pPr eaLnBrk="1" hangingPunct="1">
              <a:buClr>
                <a:srgbClr val="009900"/>
              </a:buClr>
              <a:buSzPct val="70000"/>
            </a:pPr>
            <a:r>
              <a:rPr lang="en-US" altLang="en-US" sz="2800">
                <a:effectLst/>
                <a:latin typeface="Arial" panose="020B0604020202020204" pitchFamily="34" charset="0"/>
              </a:rPr>
              <a:t>Advised son Telemachus when Odysseus was wandering around on the Odyssey…</a:t>
            </a:r>
          </a:p>
          <a:p>
            <a:pPr eaLnBrk="1" hangingPunct="1">
              <a:buClr>
                <a:srgbClr val="009900"/>
              </a:buClr>
              <a:buSzPct val="70000"/>
            </a:pPr>
            <a:endParaRPr lang="en-US" altLang="en-US" sz="2800">
              <a:effectLst/>
              <a:latin typeface="Arial" panose="020B0604020202020204" pitchFamily="34" charset="0"/>
            </a:endParaRPr>
          </a:p>
        </p:txBody>
      </p:sp>
      <p:pic>
        <p:nvPicPr>
          <p:cNvPr id="7172" name="Picture 7" descr="180px-Telemachus_and_Mentor">
            <a:extLst>
              <a:ext uri="{FF2B5EF4-FFF2-40B4-BE49-F238E27FC236}">
                <a16:creationId xmlns:a16="http://schemas.microsoft.com/office/drawing/2014/main" id="{A78209B2-3B05-938E-E81B-0544B225638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9400" y="1219200"/>
            <a:ext cx="2286000" cy="2743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4F2B158C-D225-A581-AF4E-CA4974895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Definitions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89B8C65-07A7-9468-923A-119144D2CD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>
                <a:effectLst/>
              </a:rPr>
              <a:t>Mentor:</a:t>
            </a:r>
            <a:r>
              <a:rPr lang="en-US" altLang="en-US" sz="2800">
                <a:effectLst/>
              </a:rPr>
              <a:t> a wise and trusted advisor our counselor – encourages human growth</a:t>
            </a:r>
            <a:endParaRPr lang="en-US" altLang="en-US" sz="2800" b="1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b="1">
                <a:effectLst/>
              </a:rPr>
              <a:t>Mentoring:</a:t>
            </a:r>
            <a:r>
              <a:rPr lang="en-US" altLang="en-US" sz="2800">
                <a:effectLst/>
              </a:rPr>
              <a:t> the transfer and transmission of experience, viewpoints and expertise from one person to another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</a:rPr>
              <a:t>Generally touches personal and professional life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</a:rPr>
              <a:t>Helps the person to solve their problems or attain their goals</a:t>
            </a:r>
          </a:p>
          <a:p>
            <a:pPr eaLnBrk="1" hangingPunct="1">
              <a:lnSpc>
                <a:spcPct val="90000"/>
              </a:lnSpc>
              <a:buClr>
                <a:srgbClr val="009900"/>
              </a:buClr>
              <a:buSzPct val="70000"/>
            </a:pPr>
            <a:r>
              <a:rPr lang="en-US" altLang="en-US" sz="2800">
                <a:effectLst/>
              </a:rPr>
              <a:t>Can be one-time contact, or LT relationship, formal or informal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>
            <a:extLst>
              <a:ext uri="{FF2B5EF4-FFF2-40B4-BE49-F238E27FC236}">
                <a16:creationId xmlns:a16="http://schemas.microsoft.com/office/drawing/2014/main" id="{BF3AAF55-FFEE-E335-19E3-806019295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Where Mentoring is Important</a:t>
            </a:r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2F24D3EB-4CBD-CAE1-E235-9571277ED80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7086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/>
              <a:t>Traditionally, on the Job. </a:t>
            </a:r>
          </a:p>
          <a:p>
            <a:pPr eaLnBrk="1" hangingPunct="1">
              <a:defRPr/>
            </a:pPr>
            <a:r>
              <a:rPr lang="en-US" altLang="en-US" sz="2800"/>
              <a:t>It is also throughout education, sports, career and hobbies!</a:t>
            </a:r>
          </a:p>
          <a:p>
            <a:pPr eaLnBrk="1" hangingPunct="1">
              <a:defRPr/>
            </a:pPr>
            <a:r>
              <a:rPr lang="en-US" altLang="en-US" sz="2800"/>
              <a:t>Every major change in your life…</a:t>
            </a:r>
          </a:p>
          <a:p>
            <a:pPr eaLnBrk="1" hangingPunct="1">
              <a:defRPr/>
            </a:pPr>
            <a:r>
              <a:rPr lang="en-US" altLang="en-US" sz="2800"/>
              <a:t>Undergraduate/Graduate Students</a:t>
            </a:r>
          </a:p>
          <a:p>
            <a:pPr eaLnBrk="1" hangingPunct="1">
              <a:defRPr/>
            </a:pPr>
            <a:r>
              <a:rPr lang="en-US" altLang="en-US" sz="2800"/>
              <a:t>Post-doctoral</a:t>
            </a:r>
          </a:p>
          <a:p>
            <a:pPr eaLnBrk="1" hangingPunct="1">
              <a:defRPr/>
            </a:pPr>
            <a:r>
              <a:rPr lang="en-US" altLang="en-US" sz="2800"/>
              <a:t>Junior faculty</a:t>
            </a:r>
          </a:p>
          <a:p>
            <a:pPr eaLnBrk="1" hangingPunct="1">
              <a:defRPr/>
            </a:pPr>
            <a:r>
              <a:rPr lang="en-US" altLang="en-US" sz="2800"/>
              <a:t>Management</a:t>
            </a:r>
          </a:p>
        </p:txBody>
      </p:sp>
      <p:pic>
        <p:nvPicPr>
          <p:cNvPr id="9220" name="Picture 6" descr="02091410_0429">
            <a:extLst>
              <a:ext uri="{FF2B5EF4-FFF2-40B4-BE49-F238E27FC236}">
                <a16:creationId xmlns:a16="http://schemas.microsoft.com/office/drawing/2014/main" id="{44610544-2516-2084-E212-F6354BC4C71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97"/>
          <a:stretch>
            <a:fillRect/>
          </a:stretch>
        </p:blipFill>
        <p:spPr>
          <a:xfrm>
            <a:off x="5638800" y="4081463"/>
            <a:ext cx="3429000" cy="2700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6FCDA67F-1471-214F-0FFF-5F3479F6E3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Who Can Mentor You?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ACA312B0-C1FD-D440-0C6B-7C05C805D6F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Someone who has successfully been there, done that...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book1">
            <a:extLst>
              <a:ext uri="{FF2B5EF4-FFF2-40B4-BE49-F238E27FC236}">
                <a16:creationId xmlns:a16="http://schemas.microsoft.com/office/drawing/2014/main" id="{D1B958C1-E45D-DD64-1929-3F29681123DD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075" y="228600"/>
            <a:ext cx="4327525" cy="632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18" name="Text Box 6">
            <a:extLst>
              <a:ext uri="{FF2B5EF4-FFF2-40B4-BE49-F238E27FC236}">
                <a16:creationId xmlns:a16="http://schemas.microsoft.com/office/drawing/2014/main" id="{9D37C901-1471-0DE8-5C32-C8F8BCF117A9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5141913" y="508000"/>
            <a:ext cx="3532187" cy="10668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Can Sometimes be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“By the Book!”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/>
    </p:bldLst>
  </p:timing>
</p:sld>
</file>

<file path=ppt/theme/theme1.xml><?xml version="1.0" encoding="utf-8"?>
<a:theme xmlns:a="http://schemas.openxmlformats.org/drawingml/2006/main" name="Balance">
  <a:themeElements>
    <a:clrScheme name="Balance 10">
      <a:dk1>
        <a:srgbClr val="000000"/>
      </a:dk1>
      <a:lt1>
        <a:srgbClr val="C8C6A2"/>
      </a:lt1>
      <a:dk2>
        <a:srgbClr val="827F4C"/>
      </a:dk2>
      <a:lt2>
        <a:srgbClr val="B4AF80"/>
      </a:lt2>
      <a:accent1>
        <a:srgbClr val="7C784E"/>
      </a:accent1>
      <a:accent2>
        <a:srgbClr val="A2A4AC"/>
      </a:accent2>
      <a:accent3>
        <a:srgbClr val="E0DFCE"/>
      </a:accent3>
      <a:accent4>
        <a:srgbClr val="000000"/>
      </a:accent4>
      <a:accent5>
        <a:srgbClr val="BFBEB2"/>
      </a:accent5>
      <a:accent6>
        <a:srgbClr val="92949B"/>
      </a:accent6>
      <a:hlink>
        <a:srgbClr val="009900"/>
      </a:hlink>
      <a:folHlink>
        <a:srgbClr val="00990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10">
        <a:dk1>
          <a:srgbClr val="000000"/>
        </a:dk1>
        <a:lt1>
          <a:srgbClr val="C8C6A2"/>
        </a:lt1>
        <a:dk2>
          <a:srgbClr val="827F4C"/>
        </a:dk2>
        <a:lt2>
          <a:srgbClr val="B4AF80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000000"/>
        </a:accent4>
        <a:accent5>
          <a:srgbClr val="BFBEB2"/>
        </a:accent5>
        <a:accent6>
          <a:srgbClr val="92949B"/>
        </a:accent6>
        <a:hlink>
          <a:srgbClr val="0099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1790</TotalTime>
  <Words>1432</Words>
  <Application>Microsoft Office PowerPoint</Application>
  <PresentationFormat>On-screen Show (4:3)</PresentationFormat>
  <Paragraphs>245</Paragraphs>
  <Slides>35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Tahoma</vt:lpstr>
      <vt:lpstr>Wingdings</vt:lpstr>
      <vt:lpstr>Balance</vt:lpstr>
      <vt:lpstr>Bitmap Image</vt:lpstr>
      <vt:lpstr>Image</vt:lpstr>
      <vt:lpstr>Mentoring</vt:lpstr>
      <vt:lpstr>Acknowledgements</vt:lpstr>
      <vt:lpstr>Exercise:</vt:lpstr>
      <vt:lpstr>This person likely was a mentor to you!</vt:lpstr>
      <vt:lpstr>What is a Mentor?</vt:lpstr>
      <vt:lpstr>Definitions</vt:lpstr>
      <vt:lpstr>Where Mentoring is Important</vt:lpstr>
      <vt:lpstr>Who Can Mentor You?</vt:lpstr>
      <vt:lpstr>Can Sometimes be  “By the Book!”</vt:lpstr>
      <vt:lpstr>Or “Buy the CD….”</vt:lpstr>
      <vt:lpstr>Usually more personal, with someone who has  gone where you want to go…and wants to help you!</vt:lpstr>
      <vt:lpstr>In the RISE/MARC Programs?</vt:lpstr>
      <vt:lpstr>“Mentoring” in Academic Education</vt:lpstr>
      <vt:lpstr>A fundamental difference between a mentor and an adviser is that mentoring is more than advising; mentoring is a personal as well as a professional relationship. An adviser might or might not be a mentor, depending on the quality of the relationship. . . Everyone benefits from having multiple mentors of diverse talents, ages, and personalities.“</vt:lpstr>
      <vt:lpstr>Types of Mentoring Relationships</vt:lpstr>
      <vt:lpstr>Match Up RISE/MARC Mentoring Activities!</vt:lpstr>
      <vt:lpstr>So…what does mentoring accomplish?</vt:lpstr>
      <vt:lpstr>Thought Question:  Say that you were thrown into a completely new work environment.    What type of information do you need?</vt:lpstr>
      <vt:lpstr>Mentoring Activities</vt:lpstr>
      <vt:lpstr>By themselves, character and integrity do not accomplish anything.  But their absence faults everything else…  Peter Drucker</vt:lpstr>
      <vt:lpstr>How could a mentor do these things?</vt:lpstr>
      <vt:lpstr>Types of Assistance I</vt:lpstr>
      <vt:lpstr>Types of Assistance II</vt:lpstr>
      <vt:lpstr>Are you “Mentorable?”</vt:lpstr>
      <vt:lpstr>Mentor/Mentee Interactions</vt:lpstr>
      <vt:lpstr>Progression of Formal Relationship</vt:lpstr>
      <vt:lpstr>Beginning a Formal Relationship</vt:lpstr>
      <vt:lpstr>Negotiating/Clarifying Expectations</vt:lpstr>
      <vt:lpstr>Mentee Development</vt:lpstr>
      <vt:lpstr>Ending the Relationship</vt:lpstr>
      <vt:lpstr>Are You Ready to Mentor?</vt:lpstr>
      <vt:lpstr>Important Characteristics in a Mentor</vt:lpstr>
      <vt:lpstr>Authority without Wisdom is like a heavy axe without an edge, fitter to bruise than polish…  Anne Bradstreet</vt:lpstr>
      <vt:lpstr>When a Performance Gap is Recognized…</vt:lpstr>
      <vt:lpstr>Special Relationships</vt:lpstr>
    </vt:vector>
  </TitlesOfParts>
  <Company>The University of Texas at San Antonio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Mentoring and Being Mentored</dc:title>
  <dc:creator>GPTAYLOR</dc:creator>
  <cp:lastModifiedBy>Patty Ramirez</cp:lastModifiedBy>
  <cp:revision>141</cp:revision>
  <dcterms:created xsi:type="dcterms:W3CDTF">2004-10-25T19:08:17Z</dcterms:created>
  <dcterms:modified xsi:type="dcterms:W3CDTF">2026-07-29T21:55:29Z</dcterms:modified>
</cp:coreProperties>
</file>