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  <p:sldMasterId id="214748372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1" autoAdjust="0"/>
    <p:restoredTop sz="81281" autoAdjust="0"/>
  </p:normalViewPr>
  <p:slideViewPr>
    <p:cSldViewPr>
      <p:cViewPr varScale="1">
        <p:scale>
          <a:sx n="92" d="100"/>
          <a:sy n="92" d="100"/>
        </p:scale>
        <p:origin x="103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8318589B-B59B-9C5A-D138-090A7DD07C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FA356C10-15B6-51F1-35D4-1F0356BE067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D192756B-A531-B432-A96E-6BB4910F43A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8309" name="Rectangle 5">
            <a:extLst>
              <a:ext uri="{FF2B5EF4-FFF2-40B4-BE49-F238E27FC236}">
                <a16:creationId xmlns:a16="http://schemas.microsoft.com/office/drawing/2014/main" id="{F079CE2D-0231-B53A-BF7F-0CF928AF5E4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98310" name="Rectangle 6">
            <a:extLst>
              <a:ext uri="{FF2B5EF4-FFF2-40B4-BE49-F238E27FC236}">
                <a16:creationId xmlns:a16="http://schemas.microsoft.com/office/drawing/2014/main" id="{B3C4E89F-F3E4-F7F6-D618-58C8FE7DDD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8311" name="Rectangle 7">
            <a:extLst>
              <a:ext uri="{FF2B5EF4-FFF2-40B4-BE49-F238E27FC236}">
                <a16:creationId xmlns:a16="http://schemas.microsoft.com/office/drawing/2014/main" id="{97DDB350-6BBB-F224-16EC-F6E97FB333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F739284C-065C-4E6E-A8CF-F1E77B55E7A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3F857940-6071-F87D-1D94-F7DE5B5392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FD85FBD-C740-4C10-B8AF-F97F4124BD83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18AF1B0-10C6-81A8-BC56-EED1871D3F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16DB512-5D02-13ED-FC8C-3C28E2193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8712316A-7833-80E0-8693-27604D440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11ABCB7-61D4-4573-9970-72D0220F3975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D738FDC-35B2-3D73-AAF0-777F62D02D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29C69671-F546-AC73-36F9-4FA1F7B5E2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27C1874-167C-7643-F96B-2F83C1EC3B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48772DF-C995-4D61-A5FF-1627A9042630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37CC891-0BA5-3155-C4FB-5D143CA6E0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24481E05-AB42-CF01-060C-8F1EF37BE4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0B95D105-7C1B-65E7-8527-DE3FF73CB2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B1EC36B-A3A3-455D-8CAE-E8F655D894AE}" type="slidenum">
              <a:rPr lang="en-US" altLang="en-US">
                <a:latin typeface="Arial" panose="020B0604020202020204" pitchFamily="34" charset="0"/>
              </a:rPr>
              <a:pPr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E63FAB9D-40E8-6711-9F16-9CA3C959FD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EAFB2F83-B689-313A-9295-1BABFA2D1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A65D431E-A262-B14D-2E10-46D52933CEF9}"/>
              </a:ext>
            </a:extLst>
          </p:cNvPr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1298631-08B7-1D3C-AF2E-FE1E7F723CD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35189BF-2A41-086C-BDFA-B1F79EFCE2E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951822-3DED-466D-94D8-FACF3370827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33C9373-65CB-7D17-518E-5F1A729F04D9}"/>
              </a:ext>
            </a:extLst>
          </p:cNvPr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2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3B7EA6-CF6E-15D7-B5AC-33F628421D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49F2DA-DAA8-2E87-4607-A1B4649EBC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B9FF10-CDBE-0628-F54B-4FF29C55E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4D996-59A7-4051-900D-06C4AA8E5E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912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79C805-6D97-E345-7C0A-4EF7DB110F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435621-8A07-A5C6-8E5B-1FC7D39E6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48229B-328F-B72B-D814-103BD9543B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6B60A0-C12F-4328-8987-051B0CA140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771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B81CEA5-1182-EA35-6337-0BAB6248872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A94A392-DD98-22D8-3972-6204D76EBF1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1E59691D-01E3-E05A-C22C-61FAB0C700B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E493A008-6E48-0D37-336B-C9FB3F8020C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C5932830-B2BD-A904-342C-E24FEB1F22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70949957-66E2-5CDE-CB24-07DA8A8611F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CDD74BD3-7E15-DA7F-90CB-733A9748740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CA6C4279-B9E2-BCB6-A9D4-072B8FB6D0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F153F594-5B26-BB24-4D4C-CC1FDE1442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24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9524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27B230A6-CBEF-12AF-B6C0-CEE38C8BE5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EE269AAD-06BB-AFDB-CBFE-22ADCB3A0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C4FB4DD4-7B6E-80C5-7E69-5B58092EB9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851397F-89D8-437B-B751-887BB830FE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167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4D2A5DB-6422-BC26-ECA7-93BD352CEB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32F2430-B0F2-969B-127D-FBACE4B4491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89E452-BBAC-498F-8D6C-2D04CD7D4C2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BE1A3A7F-80FB-6B7E-6846-095187C289B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775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008D355-1547-BF4E-FF41-50183F0B3E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EC0195E-234A-12A3-3AEB-5E997B4DD4C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84B9D-8BA5-4406-AE8A-45FBDBD459D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D93A79C-3997-E8B9-1B6D-6E7354164F6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888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B75AED4-2EC6-1833-7336-07C73B95E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BD1062D-171B-FA18-2E3A-585BCD0872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7C49B5-5E42-4CB7-880C-6F2B004E4D1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3B2A09D-D5F7-7B67-33D9-6FA56AC5F35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969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4CFA601-4528-37A9-35B2-8B64D19F19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7A25B77-F452-88F4-25A9-714A1A34C31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9B6176-A2EA-4DFA-88B4-9CC8E6B4B03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89D47A3B-48B7-646B-1481-F52BC8A2BA4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705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CFC5CA-AAB6-9C88-8628-873A31C001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056607-6123-6211-6A84-BB338AC10E2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EB0462-BEAA-4305-A95F-7D6F8B2D98B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0E150DD-2AC0-5F5C-6D0D-D159452C20D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1504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91188B1-0ACB-1BB7-71BD-9F75BAEDAF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4EA543E-1D08-ACCC-AFB7-CE4CBF5FEF2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93B21-B1DB-4663-B64B-6B535D12EA9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F0BEB793-4ED7-9015-781C-FD92D51ADA7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330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F6B74C-AE8A-1CF6-545D-3F192417CE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A7F2EAB-D568-8A5D-E8D4-66ED07800F0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1E7453-2E86-49AD-9098-1206BCDEF9C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66ED87F-C763-7351-D694-4077731C4E6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098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5A1CA1-715F-7554-7711-11A46EFEF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C11948-9CAA-0ACA-39BD-A4250131B4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000AD09-6ED3-C3E1-A998-29B4B76F21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70BE15-A3B9-4031-BBA0-6A47421E1D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394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09BD54D-A117-0FD5-9580-7CF788858D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177E427-97D9-A36F-39BE-CFF433A5259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DE7E1-C64E-4D55-8FA9-FDB0230EA37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D1BD91C-E728-3DCA-6A2F-89B212414F6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5439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E57579E-7D75-000C-AC87-86D09D975E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100C11D-A898-B7D3-76F5-9E397C6075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285CC-0937-4620-AD45-20252740CEA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A6BEC1B-795D-6EEC-990C-892EC2E8262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40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2171B0E-C9F9-93DA-79CC-E22DC879AC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3EF8E5F-5F2A-8929-8B9A-3AD6AF3EA0C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7661FD-465E-4FA8-8878-437097736C5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6279038-6F06-E097-70B9-34E3465A047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0450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4435A2F-42A1-5552-0CA5-DECADE9A3F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F57ED37-7C40-D765-709E-989F798E40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677949-F24B-4386-917B-F6AE794B7C7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B0DF20C-0CC8-6E3A-9A0C-7C60C968F19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11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D0306C-A98C-C8E4-7C45-2F632CC5C0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919D67-F470-DE2C-7BFC-0B0BFD5FCE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EEB118-2BED-61AE-E440-D3424F3EFC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014DC4-5CE9-4402-8237-49752A7061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1515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6F66DA-5B55-4866-7F63-05E9928D0C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AD162-F81D-F331-2BE3-815376BF75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872742-4105-5A72-546D-2C35895952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7790BD-52E9-4700-B1B6-195678DA0B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33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2027D5-4AAA-ACAA-723D-91F22E4C93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883E23D-7369-2E85-51F9-9E2EA0C3B1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9D5DD75-2A5B-F649-A486-5282C3F9E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0A57A-0242-49BC-9F91-048049BE32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38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B44431-57F5-48B8-F643-86AB8A4A9C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6B2F720-FF44-F8ED-8A52-F30BEA28A0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B40431-109F-7DA1-F6BA-48FAE82D61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816540-75A6-4CF5-AD99-DB7434BF1F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59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A19C539-76F9-0754-A8BA-14A32CF2E9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53A44B-99A0-6F22-0A00-B6EDCE2F5F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F493BC-7502-7EE5-4B92-91407F56AA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0C588-7770-40F4-BE86-869ADD6FAE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70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88CB12-849D-07C2-2536-602B64C451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FAE76C-8ABF-2720-53D0-01FE8DC053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A87219-6418-56CC-0CCD-AD4EC7C14A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1E675-5CFA-472D-9B9C-D4EAEE8719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04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65D750-79D7-EAD0-4A2F-1477CA62C1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8468EA-C36B-7B05-A7FB-77ADD91576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69A634-D4AE-5E1A-D312-AD4EFCA26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E82E93-F4CC-4F75-80F2-DA565B6511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596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6CC50EF4-ABEE-9647-26BD-454A3DE076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4C98CA4C-8853-7005-C4B4-A3D242554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8852" name="Rectangle 4">
            <a:extLst>
              <a:ext uri="{FF2B5EF4-FFF2-40B4-BE49-F238E27FC236}">
                <a16:creationId xmlns:a16="http://schemas.microsoft.com/office/drawing/2014/main" id="{79E97BF2-EBF7-2DBB-D99D-BAC8DF06E4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8853" name="Rectangle 5">
            <a:extLst>
              <a:ext uri="{FF2B5EF4-FFF2-40B4-BE49-F238E27FC236}">
                <a16:creationId xmlns:a16="http://schemas.microsoft.com/office/drawing/2014/main" id="{224F8012-2233-0A0B-EF95-D02E01D2DE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9EFEB30E-4743-02F3-51D4-4A4CD4AF5D4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49468E0E-8FCB-475B-B823-C170627F22C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8B5D7C76-51E2-1778-8C22-17ADA61801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6F4321F8-32C0-5E4E-B213-67F5B772D0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0898CCF2-2B15-4E79-8CEF-B8DF693DF303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08F5FE70-8828-BFC9-6C74-C882B24BB85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A175504D-DE58-8674-4252-18445D1BEA1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4214" name="Freeform 6">
                <a:extLst>
                  <a:ext uri="{FF2B5EF4-FFF2-40B4-BE49-F238E27FC236}">
                    <a16:creationId xmlns:a16="http://schemas.microsoft.com/office/drawing/2014/main" id="{DBB79981-787A-3DB5-4FFF-D1777F564EC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4215" name="Freeform 7">
                <a:extLst>
                  <a:ext uri="{FF2B5EF4-FFF2-40B4-BE49-F238E27FC236}">
                    <a16:creationId xmlns:a16="http://schemas.microsoft.com/office/drawing/2014/main" id="{7FD15ECD-12DD-82C2-FB9D-B54A5F148F7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4216" name="Freeform 8">
                <a:extLst>
                  <a:ext uri="{FF2B5EF4-FFF2-40B4-BE49-F238E27FC236}">
                    <a16:creationId xmlns:a16="http://schemas.microsoft.com/office/drawing/2014/main" id="{680531AB-877D-1355-AA09-5662AE5FE78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FD38DA80-B1D0-67B3-1C9D-2959F476979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18" name="Freeform 10">
                <a:extLst>
                  <a:ext uri="{FF2B5EF4-FFF2-40B4-BE49-F238E27FC236}">
                    <a16:creationId xmlns:a16="http://schemas.microsoft.com/office/drawing/2014/main" id="{A289598E-10A1-27BF-91E8-AAE7966553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4219" name="Freeform 11">
              <a:extLst>
                <a:ext uri="{FF2B5EF4-FFF2-40B4-BE49-F238E27FC236}">
                  <a16:creationId xmlns:a16="http://schemas.microsoft.com/office/drawing/2014/main" id="{58A18DE5-7A6A-95D2-28BC-99BDCB75808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DBE3A44D-939D-D203-51A8-FCF63EEEF0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4221" name="Rectangle 13">
            <a:extLst>
              <a:ext uri="{FF2B5EF4-FFF2-40B4-BE49-F238E27FC236}">
                <a16:creationId xmlns:a16="http://schemas.microsoft.com/office/drawing/2014/main" id="{728D8B12-2D3A-0049-0814-6D6EB72CF77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4222" name="Rectangle 14">
            <a:extLst>
              <a:ext uri="{FF2B5EF4-FFF2-40B4-BE49-F238E27FC236}">
                <a16:creationId xmlns:a16="http://schemas.microsoft.com/office/drawing/2014/main" id="{1CD77804-C194-DDA6-963E-DA49B7DFB2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4223" name="Rectangle 15">
            <a:extLst>
              <a:ext uri="{FF2B5EF4-FFF2-40B4-BE49-F238E27FC236}">
                <a16:creationId xmlns:a16="http://schemas.microsoft.com/office/drawing/2014/main" id="{0F422D9D-DCC7-8B0F-21EF-030A3401C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8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tocol-online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cellbio.com/protocols.html" TargetMode="External"/><Relationship Id="rId4" Type="http://schemas.openxmlformats.org/officeDocument/2006/relationships/hyperlink" Target="http://www.bioexplorer.net/Methods%20and%20Protocol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library.com.libweb.lib.utsa.edu/Search/BasicSearch.aspx" TargetMode="External"/><Relationship Id="rId2" Type="http://schemas.openxmlformats.org/officeDocument/2006/relationships/hyperlink" Target="http://www.lib.utsa.edu/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D7651F2-D8FE-7B48-26AA-48E4B954419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997075"/>
            <a:ext cx="77724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Finding and Understanding Research Protocols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C3D2605-90DB-105F-2120-84A0AD50FAA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3886200"/>
            <a:ext cx="7315200" cy="2209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Angelina Hoefle</a:t>
            </a:r>
          </a:p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The University of Texas San Antonio</a:t>
            </a:r>
          </a:p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RISE &amp; MARC Programs</a:t>
            </a:r>
          </a:p>
        </p:txBody>
      </p:sp>
      <p:sp>
        <p:nvSpPr>
          <p:cNvPr id="5124" name="TextBox 2">
            <a:extLst>
              <a:ext uri="{FF2B5EF4-FFF2-40B4-BE49-F238E27FC236}">
                <a16:creationId xmlns:a16="http://schemas.microsoft.com/office/drawing/2014/main" id="{5A064054-D058-D7BD-ABFE-3C9BE4D69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</a:rPr>
              <a:t>08/2006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AC2E5DBA-CE37-8E8F-76FD-6AF11BED6C7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Questions???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668A02A6-3FB4-ED57-9A17-6A28B634D16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What is a protocol?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D4C931AA-E9AB-4498-777E-0D7D793AEB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A detailed plan of a scientific or medical experiment, treatment, or procedure </a:t>
            </a:r>
            <a:r>
              <a:rPr lang="en-US" altLang="en-US" sz="2000">
                <a:latin typeface="Arial" charset="0"/>
              </a:rPr>
              <a:t>(Merriam Webster Online)</a:t>
            </a:r>
          </a:p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Indicates specific conditions, such as weight, volume, concentration, temperature, and time</a:t>
            </a:r>
          </a:p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Similar to a recipe</a:t>
            </a:r>
            <a:endParaRPr lang="en-US" altLang="en-US" sz="2000"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4BDC7B9B-AB29-B886-6E57-3802DA22E3A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Understanding the theory behind it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94D56298-15BB-19F6-7322-1EC8BBB028D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133600"/>
            <a:ext cx="7467600" cy="3352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More efficient experiments</a:t>
            </a:r>
          </a:p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Makes troubleshooting easier</a:t>
            </a:r>
          </a:p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Helps you optimize conditions to test a different idea/set of samples</a:t>
            </a:r>
          </a:p>
        </p:txBody>
      </p:sp>
      <p:pic>
        <p:nvPicPr>
          <p:cNvPr id="7172" name="Picture 8" descr="j0406124[1]">
            <a:extLst>
              <a:ext uri="{FF2B5EF4-FFF2-40B4-BE49-F238E27FC236}">
                <a16:creationId xmlns:a16="http://schemas.microsoft.com/office/drawing/2014/main" id="{351421CD-D24B-BBE2-F0EE-E797229FC60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0400" y="4495800"/>
            <a:ext cx="1562100" cy="181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F7EB8E20-09F0-6AD3-3A16-F4F0E6C694B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>
                <a:latin typeface="Arial" charset="0"/>
              </a:rPr>
              <a:t>Where can you find protocol books?</a:t>
            </a:r>
          </a:p>
        </p:txBody>
      </p:sp>
      <p:pic>
        <p:nvPicPr>
          <p:cNvPr id="8194" name="Picture 4">
            <a:extLst>
              <a:ext uri="{FF2B5EF4-FFF2-40B4-BE49-F238E27FC236}">
                <a16:creationId xmlns:a16="http://schemas.microsoft.com/office/drawing/2014/main" id="{924ACC31-1D36-3E14-58FE-0BDA0FCBB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3052763"/>
            <a:ext cx="2057400" cy="1824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0355" name="Rectangle 3">
            <a:extLst>
              <a:ext uri="{FF2B5EF4-FFF2-40B4-BE49-F238E27FC236}">
                <a16:creationId xmlns:a16="http://schemas.microsoft.com/office/drawing/2014/main" id="{3E8920BD-0368-00E5-8263-337346912C6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83820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b="1" i="1">
                <a:latin typeface="Arial" charset="0"/>
              </a:rPr>
              <a:t>Current Protocols in Molecular Biology </a:t>
            </a:r>
            <a:r>
              <a:rPr lang="en-US" altLang="en-US" sz="2800">
                <a:latin typeface="Arial" charset="0"/>
              </a:rPr>
              <a:t> -reference section of John Peace Library (QH506.C87 1993)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>
                <a:latin typeface="Arial" charset="0"/>
              </a:rPr>
              <a:t>Other </a:t>
            </a:r>
            <a:r>
              <a:rPr lang="en-US" altLang="en-US" sz="2800" b="1" i="1">
                <a:latin typeface="Arial" charset="0"/>
              </a:rPr>
              <a:t>Current Protocols</a:t>
            </a:r>
            <a:r>
              <a:rPr lang="en-US" altLang="en-US" sz="2800">
                <a:latin typeface="Arial" charset="0"/>
              </a:rPr>
              <a:t> titles online (Cell Bio, Immuno, Neuro, Pharmacology, Protein Science) – accessible through UTHSC computers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8AB6F448-3671-FEF5-C9E9-BD3A3984B30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>
                <a:latin typeface="Arial" charset="0"/>
              </a:rPr>
              <a:t>Where can you find protocols online?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E47460D5-D831-41E6-E846-1721DC0BC9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>
                <a:latin typeface="Arial" charset="0"/>
              </a:rPr>
              <a:t> </a:t>
            </a:r>
            <a:r>
              <a:rPr lang="en-US" altLang="en-US">
                <a:latin typeface="Arial" charset="0"/>
                <a:hlinkClick r:id="rId3"/>
              </a:rPr>
              <a:t>www.protocol-online.org/</a:t>
            </a:r>
            <a:r>
              <a:rPr lang="en-US" altLang="en-US">
                <a:latin typeface="Arial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>
                <a:latin typeface="Arial" charset="0"/>
              </a:rPr>
              <a:t>The most comprehensive free online protocol website.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>
                <a:latin typeface="Arial" charset="0"/>
              </a:rPr>
              <a:t>Type the technique name + “theory,” “introduction,” or “background” to get more information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altLang="en-US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>
                <a:latin typeface="Arial" charset="0"/>
              </a:rPr>
              <a:t> </a:t>
            </a:r>
            <a:r>
              <a:rPr lang="en-US" altLang="en-US">
                <a:latin typeface="Arial" charset="0"/>
                <a:hlinkClick r:id="rId4"/>
              </a:rPr>
              <a:t>www.bioexplorer.net/Methods and Protocols/</a:t>
            </a:r>
            <a:endParaRPr lang="en-US" altLang="en-US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>
                <a:latin typeface="Arial" charset="0"/>
              </a:rPr>
              <a:t> </a:t>
            </a:r>
            <a:r>
              <a:rPr lang="en-US" altLang="en-US">
                <a:latin typeface="Arial" charset="0"/>
                <a:hlinkClick r:id="rId5"/>
              </a:rPr>
              <a:t>www.cellbio.com/protocols.html</a:t>
            </a:r>
            <a:endParaRPr lang="en-US" altLang="en-US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F9288590-58C2-DDDF-5DC1-0FE591C315A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>
                <a:latin typeface="Arial" charset="0"/>
              </a:rPr>
              <a:t>Where else can you find protocols online?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8B6C24AC-06DA-B02B-4DAA-DFF360F98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UTSA JPL </a:t>
            </a:r>
            <a:r>
              <a:rPr lang="en-US" altLang="en-US" b="1" i="1">
                <a:latin typeface="Arial" charset="0"/>
              </a:rPr>
              <a:t>netLibrary</a:t>
            </a:r>
          </a:p>
          <a:p>
            <a:pPr lvl="1" eaLnBrk="1" hangingPunct="1">
              <a:defRPr/>
            </a:pPr>
            <a:r>
              <a:rPr lang="en-US" altLang="en-US" b="1">
                <a:latin typeface="Arial" charset="0"/>
                <a:hlinkClick r:id="rId2"/>
              </a:rPr>
              <a:t>www.lib.utsa.edu</a:t>
            </a:r>
            <a:endParaRPr lang="en-US" altLang="en-US" b="1">
              <a:latin typeface="Arial" charset="0"/>
            </a:endParaRPr>
          </a:p>
          <a:p>
            <a:pPr lvl="1" eaLnBrk="1" hangingPunct="1">
              <a:defRPr/>
            </a:pPr>
            <a:r>
              <a:rPr lang="en-US" altLang="en-US">
                <a:latin typeface="Arial" charset="0"/>
              </a:rPr>
              <a:t>Click Databases A-Z</a:t>
            </a:r>
          </a:p>
          <a:p>
            <a:pPr lvl="1" eaLnBrk="1" hangingPunct="1">
              <a:defRPr/>
            </a:pPr>
            <a:r>
              <a:rPr lang="en-US" altLang="en-US">
                <a:latin typeface="Arial" charset="0"/>
              </a:rPr>
              <a:t>Click “n” – find and click on </a:t>
            </a:r>
            <a:r>
              <a:rPr lang="en-US" altLang="en-US" b="1" i="1">
                <a:latin typeface="Arial" charset="0"/>
              </a:rPr>
              <a:t>netLibrary </a:t>
            </a:r>
            <a:br>
              <a:rPr lang="en-US" altLang="en-US" b="1" i="1">
                <a:latin typeface="Arial" charset="0"/>
              </a:rPr>
            </a:br>
            <a:r>
              <a:rPr lang="en-US" altLang="en-US">
                <a:latin typeface="Arial" charset="0"/>
              </a:rPr>
              <a:t>(or go directly to  </a:t>
            </a:r>
            <a:r>
              <a:rPr lang="en-US" altLang="en-US">
                <a:solidFill>
                  <a:schemeClr val="hlink"/>
                </a:solidFill>
                <a:latin typeface="Arial" charset="0"/>
                <a:hlinkClick r:id="rId3"/>
              </a:rPr>
              <a:t>http://www.netlibrary.com.libweb.lib.utsa.edu/Search/BasicSearch.aspx</a:t>
            </a:r>
            <a:r>
              <a:rPr lang="en-US" altLang="en-US">
                <a:latin typeface="Arial" charset="0"/>
              </a:rPr>
              <a:t>)</a:t>
            </a:r>
          </a:p>
          <a:p>
            <a:pPr lvl="1" eaLnBrk="1" hangingPunct="1">
              <a:defRPr/>
            </a:pPr>
            <a:r>
              <a:rPr lang="en-US" altLang="en-US">
                <a:latin typeface="Arial" charset="0"/>
              </a:rPr>
              <a:t>Type the technique name and “method”</a:t>
            </a:r>
          </a:p>
          <a:p>
            <a:pPr lvl="2" eaLnBrk="1" hangingPunct="1">
              <a:defRPr/>
            </a:pPr>
            <a:r>
              <a:rPr lang="en-US" altLang="en-US">
                <a:latin typeface="Arial" charset="0"/>
              </a:rPr>
              <a:t>e.g. “immunohistochemistry method”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040B0258-618A-FB06-2050-6A1E8191501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 i="1">
                <a:latin typeface="Arial" charset="0"/>
              </a:rPr>
              <a:t>netLibrary </a:t>
            </a:r>
            <a:br>
              <a:rPr lang="en-US" altLang="en-US" sz="4000" i="1">
                <a:latin typeface="Arial" charset="0"/>
              </a:rPr>
            </a:br>
            <a:r>
              <a:rPr lang="en-US" altLang="en-US" sz="4000">
                <a:latin typeface="Arial" charset="0"/>
              </a:rPr>
              <a:t>Books of Interest to You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77912C9C-5F42-06F2-B529-F750B352CA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874838"/>
            <a:ext cx="9144000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b="1" i="1">
                <a:solidFill>
                  <a:schemeClr val="hlink"/>
                </a:solidFill>
                <a:latin typeface="Arial" charset="0"/>
              </a:rPr>
              <a:t>Molecular Biology Problem Solver – </a:t>
            </a:r>
            <a:br>
              <a:rPr lang="en-US" altLang="en-US" sz="2800" b="1" i="1">
                <a:solidFill>
                  <a:schemeClr val="hlink"/>
                </a:solidFill>
                <a:latin typeface="Arial" charset="0"/>
              </a:rPr>
            </a:br>
            <a:r>
              <a:rPr lang="en-US" altLang="en-US" sz="2800" b="1" i="1">
                <a:solidFill>
                  <a:schemeClr val="hlink"/>
                </a:solidFill>
                <a:latin typeface="Arial" charset="0"/>
              </a:rPr>
              <a:t>A Laboratory Guide</a:t>
            </a:r>
            <a:r>
              <a:rPr lang="en-US" altLang="en-US" sz="2800">
                <a:latin typeface="Arial" charset="0"/>
              </a:rPr>
              <a:t> by Gerstein, Alan S.</a:t>
            </a:r>
          </a:p>
          <a:p>
            <a:pPr eaLnBrk="1" hangingPunct="1">
              <a:defRPr/>
            </a:pPr>
            <a:r>
              <a:rPr lang="en-US" altLang="en-US" sz="2800" b="1" i="1">
                <a:solidFill>
                  <a:schemeClr val="hlink"/>
                </a:solidFill>
                <a:latin typeface="Arial" charset="0"/>
              </a:rPr>
              <a:t>Practical HPLC Method Development</a:t>
            </a:r>
            <a:r>
              <a:rPr lang="en-US" altLang="en-US" sz="2800">
                <a:latin typeface="Arial" charset="0"/>
              </a:rPr>
              <a:t> by </a:t>
            </a:r>
            <a:br>
              <a:rPr lang="en-US" altLang="en-US" sz="2800">
                <a:latin typeface="Arial" charset="0"/>
              </a:rPr>
            </a:br>
            <a:r>
              <a:rPr lang="en-US" altLang="en-US" sz="2800">
                <a:latin typeface="Arial" charset="0"/>
              </a:rPr>
              <a:t>Snyder, </a:t>
            </a:r>
            <a:r>
              <a:rPr lang="en-US" altLang="en-US" sz="2800" i="1">
                <a:latin typeface="Arial" charset="0"/>
              </a:rPr>
              <a:t>et. al.</a:t>
            </a:r>
          </a:p>
          <a:p>
            <a:pPr eaLnBrk="1" hangingPunct="1">
              <a:defRPr/>
            </a:pPr>
            <a:r>
              <a:rPr lang="en-US" altLang="en-US" sz="2800" b="1" i="1">
                <a:solidFill>
                  <a:schemeClr val="hlink"/>
                </a:solidFill>
                <a:latin typeface="Arial" charset="0"/>
              </a:rPr>
              <a:t>Microscopy, Immunohistochemistry, and Antigen Retrieval Methods: For Light and Electron Microscopy</a:t>
            </a:r>
            <a:r>
              <a:rPr lang="en-US" altLang="en-US" sz="2800">
                <a:latin typeface="Arial" charset="0"/>
              </a:rPr>
              <a:t> by Hayat, M.A.</a:t>
            </a:r>
          </a:p>
          <a:p>
            <a:pPr eaLnBrk="1" hangingPunct="1">
              <a:defRPr/>
            </a:pPr>
            <a:r>
              <a:rPr lang="en-US" altLang="en-US" sz="2800" b="1" i="1">
                <a:solidFill>
                  <a:schemeClr val="hlink"/>
                </a:solidFill>
                <a:latin typeface="Arial" charset="0"/>
              </a:rPr>
              <a:t>Electron Microscopy Methods and Protocols</a:t>
            </a:r>
            <a:r>
              <a:rPr lang="en-US" altLang="en-US" sz="2800">
                <a:latin typeface="Arial" charset="0"/>
              </a:rPr>
              <a:t>, by Hajibagheri, M.A.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E0E89FBB-A943-413C-C3E9-153432E61BE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Other Online Resources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6F94AFDF-E41B-04CB-978B-F54224D9A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9154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Online Books (for background information) </a:t>
            </a:r>
            <a:r>
              <a:rPr lang="en-US" altLang="en-US" dirty="0">
                <a:solidFill>
                  <a:srgbClr val="FFC000"/>
                </a:solidFill>
                <a:latin typeface="Arial" charset="0"/>
              </a:rPr>
              <a:t>http://www.ncbi.nlm.nih.gov/entrez/query.fcgi?db=Books</a:t>
            </a:r>
          </a:p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Helpful Tools</a:t>
            </a:r>
            <a:br>
              <a:rPr lang="en-US" altLang="en-US" dirty="0">
                <a:latin typeface="Arial" charset="0"/>
              </a:rPr>
            </a:br>
            <a:r>
              <a:rPr lang="en-US" altLang="en-US" dirty="0">
                <a:solidFill>
                  <a:srgbClr val="FFC000"/>
                </a:solidFill>
                <a:latin typeface="Arial" charset="0"/>
              </a:rPr>
              <a:t>http://www.mgb.pitt.edu/moleculartoolbox.htm</a:t>
            </a:r>
          </a:p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Computational Resources for molecular biology </a:t>
            </a:r>
            <a:r>
              <a:rPr lang="en-US" altLang="en-US" dirty="0">
                <a:solidFill>
                  <a:srgbClr val="FFC000"/>
                </a:solidFill>
                <a:latin typeface="Arial" charset="0"/>
              </a:rPr>
              <a:t>http://molbio.info.nih.gov/molbio/</a:t>
            </a:r>
          </a:p>
          <a:p>
            <a:pPr eaLnBrk="1" hangingPunct="1">
              <a:defRPr/>
            </a:pPr>
            <a:r>
              <a:rPr lang="en-US" altLang="en-US" dirty="0">
                <a:latin typeface="Arial" charset="0"/>
              </a:rPr>
              <a:t>Collections of books (must enter research field) </a:t>
            </a:r>
            <a:r>
              <a:rPr lang="en-US" altLang="en-US" dirty="0">
                <a:solidFill>
                  <a:srgbClr val="FFC000"/>
                </a:solidFill>
                <a:latin typeface="Arial" charset="0"/>
              </a:rPr>
              <a:t>http://crs.nsdl.org/collection/</a:t>
            </a:r>
          </a:p>
          <a:p>
            <a:pPr eaLnBrk="1" hangingPunct="1">
              <a:defRPr/>
            </a:pPr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274F4506-3A11-2A19-ABAD-10CBB405D0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Acknowledgements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0D108144-1ADE-B7C9-82F9-957ED6B1AE4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Dr. Gail P. Taylor</a:t>
            </a:r>
          </a:p>
          <a:p>
            <a:pPr eaLnBrk="1" hangingPunct="1">
              <a:defRPr/>
            </a:pPr>
            <a:r>
              <a:rPr lang="en-US" altLang="en-US">
                <a:latin typeface="Arial" charset="0"/>
              </a:rPr>
              <a:t>All of you!!!</a:t>
            </a:r>
          </a:p>
        </p:txBody>
      </p:sp>
      <p:pic>
        <p:nvPicPr>
          <p:cNvPr id="13316" name="Picture 4" descr="MCj01052200000[1]">
            <a:extLst>
              <a:ext uri="{FF2B5EF4-FFF2-40B4-BE49-F238E27FC236}">
                <a16:creationId xmlns:a16="http://schemas.microsoft.com/office/drawing/2014/main" id="{97A2C900-EC72-8127-085A-1C416CA743F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3200400"/>
            <a:ext cx="2347913" cy="187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559</TotalTime>
  <Words>439</Words>
  <Application>Microsoft Office PowerPoint</Application>
  <PresentationFormat>On-screen Show (4:3)</PresentationFormat>
  <Paragraphs>53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Garamond</vt:lpstr>
      <vt:lpstr>Tahoma</vt:lpstr>
      <vt:lpstr>Wingdings</vt:lpstr>
      <vt:lpstr>Ocean</vt:lpstr>
      <vt:lpstr>Stream</vt:lpstr>
      <vt:lpstr>Finding and Understanding Research Protocols</vt:lpstr>
      <vt:lpstr>What is a protocol?</vt:lpstr>
      <vt:lpstr>Understanding the theory behind it</vt:lpstr>
      <vt:lpstr>Where can you find protocol books?</vt:lpstr>
      <vt:lpstr>Where can you find protocols online?</vt:lpstr>
      <vt:lpstr>Where else can you find protocols online?</vt:lpstr>
      <vt:lpstr>netLibrary  Books of Interest to You</vt:lpstr>
      <vt:lpstr>Other Online Resources</vt:lpstr>
      <vt:lpstr>Acknowledgements</vt:lpstr>
      <vt:lpstr>Questions???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and Understanding Research Protocols</dc:title>
  <dc:creator>Angelina Hoefle</dc:creator>
  <cp:lastModifiedBy>Patty Ramirez</cp:lastModifiedBy>
  <cp:revision>51</cp:revision>
  <dcterms:created xsi:type="dcterms:W3CDTF">2004-10-20T03:38:36Z</dcterms:created>
  <dcterms:modified xsi:type="dcterms:W3CDTF">2026-07-29T21:45:37Z</dcterms:modified>
</cp:coreProperties>
</file>