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2" r:id="rId3"/>
    <p:sldId id="466" r:id="rId4"/>
    <p:sldId id="465" r:id="rId5"/>
    <p:sldId id="468" r:id="rId6"/>
    <p:sldId id="469" r:id="rId7"/>
    <p:sldId id="470" r:id="rId8"/>
    <p:sldId id="460" r:id="rId9"/>
    <p:sldId id="459" r:id="rId10"/>
    <p:sldId id="431" r:id="rId11"/>
    <p:sldId id="461" r:id="rId12"/>
    <p:sldId id="467" r:id="rId13"/>
    <p:sldId id="426" r:id="rId14"/>
    <p:sldId id="472" r:id="rId15"/>
    <p:sldId id="474" r:id="rId16"/>
    <p:sldId id="475" r:id="rId17"/>
    <p:sldId id="484" r:id="rId18"/>
    <p:sldId id="485" r:id="rId19"/>
    <p:sldId id="483" r:id="rId20"/>
    <p:sldId id="480" r:id="rId21"/>
    <p:sldId id="481" r:id="rId22"/>
    <p:sldId id="482" r:id="rId23"/>
    <p:sldId id="486" r:id="rId24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90" autoAdjust="0"/>
  </p:normalViewPr>
  <p:slideViewPr>
    <p:cSldViewPr>
      <p:cViewPr varScale="1">
        <p:scale>
          <a:sx n="87" d="100"/>
          <a:sy n="87" d="100"/>
        </p:scale>
        <p:origin x="2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2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536" y="-11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93FABE3-FF2A-4B4F-AE29-EE59F7775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05DA66-4403-43F2-BEAC-A65AD3D4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2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1D51F-0939-4D02-ACB8-C1D9E28E6A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696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A083C-EF08-4C85-B4CB-2E6FD159875C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5386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1D51F-0939-4D02-ACB8-C1D9E28E6AA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1347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99270-4D9F-4FBE-BAA2-F8B1BB3832B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3174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4C4C4-4724-4999-AD60-C79E1830DDD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051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FCFB-3310-4A74-A674-00551E2A376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676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52CF0-5489-411E-96ED-5AA5D77D402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4340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AFB93-0B98-4D9B-9788-9650C3E9D52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7944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28CF-F5D6-4ADB-B532-F2091528FC7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6329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5D948-72BE-4176-8E04-A262CCB2ED3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6129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1774D-5A7B-4324-9D54-FF4F36C85B8F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10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8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2C431-6050-436D-8961-AA781DD6EB3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630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BC218-D6F3-486C-95F4-E55FC8A28E6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110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21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8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0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227B8-387C-4E04-9AE5-7A391214D84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0814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5DA66-4403-43F2-BEAC-A65AD3D466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4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99DA4-B988-479E-A605-0577B57C0D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2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79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7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04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0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6BCD2-11D5-4C07-B7A8-A8D8EB89BB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9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8980-48EE-4F7D-9651-A94373FDAA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2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64C0F-E2C2-49AB-8D74-6674F3A5B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0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E52B5-D0F2-4EBF-AD7C-C225A8B14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B6542-DBA9-46A4-B34B-8F6D3C6E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9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8177E-0DBA-4AAF-BB88-3C32B77C2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B8FA7-B719-4F02-A933-BBA4A30806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7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1CFC8-AB25-444C-90B1-CD0877085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E24B2-7E89-416F-9F5B-F303B9A22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0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911FC-1794-420C-B62B-738A9B6A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7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34B2F26-F988-46B1-A525-5776B3182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  <p:sldLayoutId id="21474838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vanderbilt.edu/2014/06/grit-better-than-g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nature.com/nature/journal/v510/n7504/full/nj7504-303a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sa.edu/graduate/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ining.nih.gov/programs/gpp" TargetMode="External"/><Relationship Id="rId5" Type="http://schemas.openxmlformats.org/officeDocument/2006/relationships/hyperlink" Target="http://www.hhmi.org/janelia/grad.html" TargetMode="External"/><Relationship Id="rId4" Type="http://schemas.openxmlformats.org/officeDocument/2006/relationships/hyperlink" Target="http://gsbs.uthscsa.edu/main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r01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nationalacademies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hyperlink" Target="http://www.petersons.com/graduate-schools.aspx" TargetMode="External"/><Relationship Id="rId7" Type="http://schemas.openxmlformats.org/officeDocument/2006/relationships/hyperlink" Target="http://www.phds.org/ranking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duateguide.com/" TargetMode="External"/><Relationship Id="rId5" Type="http://schemas.openxmlformats.org/officeDocument/2006/relationships/hyperlink" Target="http://www.cgsnet.org/" TargetMode="External"/><Relationship Id="rId4" Type="http://schemas.openxmlformats.org/officeDocument/2006/relationships/hyperlink" Target="http://www.gradschools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rad-schools.usnews.rankingsandreviews.com/best-graduate-schools/top-science-schoo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hyperlink" Target="https://www.timeshighereducation.co.uk/world-university-rankings/2015/world-university-rankings#/sort/0/direction/asc" TargetMode="External"/><Relationship Id="rId4" Type="http://schemas.openxmlformats.org/officeDocument/2006/relationships/hyperlink" Target="http://graduate-school.phds.org/ranking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>Research Career Development</a:t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/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</a:rPr>
              <a:t>Part I - Preparing for Doctoral Education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Dr. Gail P. Taylor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Asst. PD </a:t>
            </a:r>
            <a:r>
              <a:rPr lang="en-US" dirty="0" smtClean="0">
                <a:latin typeface="Calibri" pitchFamily="34" charset="0"/>
              </a:rPr>
              <a:t>RISE </a:t>
            </a:r>
            <a:r>
              <a:rPr lang="en-US" dirty="0" smtClean="0">
                <a:latin typeface="Calibri" pitchFamily="34" charset="0"/>
              </a:rPr>
              <a:t>&amp; MARC U*STAR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Fall 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3644">
            <a:off x="276665" y="4060150"/>
            <a:ext cx="3810000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PREPARE - GRE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066800"/>
            <a:ext cx="854075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Required by nearly all schools (some ignore)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Will also count on some grants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PREP is possible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pitchFamily="34" charset="0"/>
              </a:rPr>
              <a:t>Vocab, Practice tests, nail math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Try to get ~300 combined (don’t despair)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Take spring or summer prior to applying, if possible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Can retake</a:t>
            </a:r>
            <a:endParaRPr lang="en-US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Overcome by letters, pubs, interviews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 smtClean="0">
                <a:latin typeface="Calibri" pitchFamily="34" charset="0"/>
                <a:hlinkClick r:id="rId3"/>
              </a:rPr>
              <a:t>http</a:t>
            </a:r>
            <a:r>
              <a:rPr lang="en-US" sz="2300" dirty="0">
                <a:latin typeface="Calibri" pitchFamily="34" charset="0"/>
                <a:hlinkClick r:id="rId3"/>
              </a:rPr>
              <a:t>://news.vanderbilt.edu/2014/06/grit-better-than-gre</a:t>
            </a:r>
            <a:r>
              <a:rPr lang="en-US" sz="2300" dirty="0" smtClean="0">
                <a:latin typeface="Calibri" pitchFamily="34" charset="0"/>
                <a:hlinkClick r:id="rId3"/>
              </a:rPr>
              <a:t>/</a:t>
            </a:r>
            <a:r>
              <a:rPr lang="en-US" sz="2300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latin typeface="Calibri" pitchFamily="34" charset="0"/>
                <a:hlinkClick r:id="rId4"/>
              </a:rPr>
              <a:t>http://</a:t>
            </a:r>
            <a:r>
              <a:rPr lang="en-US" sz="2300" dirty="0" smtClean="0">
                <a:latin typeface="Calibri" pitchFamily="34" charset="0"/>
                <a:hlinkClick r:id="rId4"/>
              </a:rPr>
              <a:t>www.nature.com/nature/journal/v510/n7504/full/nj7504-303a.html</a:t>
            </a:r>
            <a:r>
              <a:rPr lang="en-US" sz="2300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81000"/>
            <a:ext cx="198120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PREPARE - 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467601" cy="388077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Testimony</a:t>
            </a:r>
            <a:r>
              <a:rPr lang="en-US" sz="2400" dirty="0"/>
              <a:t> on your </a:t>
            </a:r>
            <a:r>
              <a:rPr lang="en-US" sz="2400" dirty="0" smtClean="0"/>
              <a:t>skills and suitability</a:t>
            </a:r>
            <a:endParaRPr lang="en-US" sz="2400" dirty="0"/>
          </a:p>
          <a:p>
            <a:r>
              <a:rPr lang="en-US" sz="2400" dirty="0" smtClean="0"/>
              <a:t>Research Best.  </a:t>
            </a:r>
          </a:p>
          <a:p>
            <a:pPr lvl="1"/>
            <a:r>
              <a:rPr lang="en-US" sz="2200" dirty="0" smtClean="0"/>
              <a:t>PI!  Summer.  Postdoc</a:t>
            </a:r>
            <a:endParaRPr lang="en-US" sz="2200" dirty="0"/>
          </a:p>
          <a:p>
            <a:r>
              <a:rPr lang="en-US" sz="2400" dirty="0" smtClean="0"/>
              <a:t>Character (</a:t>
            </a:r>
            <a:r>
              <a:rPr lang="en-US" sz="2400" dirty="0" err="1" smtClean="0"/>
              <a:t>tho</a:t>
            </a:r>
            <a:r>
              <a:rPr lang="en-US" sz="2400" dirty="0" smtClean="0"/>
              <a:t> in Chem Instructors better)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267200"/>
            <a:ext cx="22764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Act Together on Applications!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summer programs</a:t>
            </a:r>
          </a:p>
          <a:p>
            <a:r>
              <a:rPr lang="en-US" dirty="0" smtClean="0"/>
              <a:t>Research due dates</a:t>
            </a:r>
          </a:p>
          <a:p>
            <a:r>
              <a:rPr lang="en-US" dirty="0" smtClean="0"/>
              <a:t>Create planning worksheet</a:t>
            </a:r>
          </a:p>
          <a:p>
            <a:r>
              <a:rPr lang="en-US" dirty="0" smtClean="0"/>
              <a:t>Coordinate recommenders</a:t>
            </a:r>
          </a:p>
          <a:p>
            <a:r>
              <a:rPr lang="en-US" dirty="0" smtClean="0"/>
              <a:t>Investigate schools and possible PIs</a:t>
            </a:r>
          </a:p>
          <a:p>
            <a:r>
              <a:rPr lang="en-US" dirty="0" smtClean="0"/>
              <a:t>Plan Statement(s)</a:t>
            </a:r>
          </a:p>
          <a:p>
            <a:r>
              <a:rPr lang="en-US" dirty="0" smtClean="0"/>
              <a:t>Plan schedule (Final Summer, Fall, Spring)</a:t>
            </a:r>
          </a:p>
        </p:txBody>
      </p:sp>
    </p:spTree>
    <p:extLst>
      <p:ext uri="{BB962C8B-B14F-4D97-AF65-F5344CB8AC3E}">
        <p14:creationId xmlns:p14="http://schemas.microsoft.com/office/powerpoint/2010/main" val="372471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Strengthening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GRE:  Study for and retake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Grades:  </a:t>
            </a:r>
          </a:p>
          <a:p>
            <a:pPr lvl="1">
              <a:defRPr/>
            </a:pPr>
            <a:r>
              <a:rPr lang="en-US" sz="2400" dirty="0" smtClean="0">
                <a:latin typeface="Calibri" pitchFamily="34" charset="0"/>
              </a:rPr>
              <a:t>Possibly begin M.S. training and get “A”s</a:t>
            </a:r>
          </a:p>
          <a:p>
            <a:pPr lvl="1">
              <a:defRPr/>
            </a:pPr>
            <a:r>
              <a:rPr lang="en-US" sz="2400" dirty="0" smtClean="0">
                <a:latin typeface="Calibri" pitchFamily="34" charset="0"/>
              </a:rPr>
              <a:t>Postbacc with Academic Prep</a:t>
            </a:r>
          </a:p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More Research/Preparation//Better letters</a:t>
            </a:r>
          </a:p>
          <a:p>
            <a:pPr lvl="1">
              <a:defRPr/>
            </a:pPr>
            <a:r>
              <a:rPr lang="en-US" sz="2400" dirty="0" smtClean="0">
                <a:latin typeface="Calibri" pitchFamily="34" charset="0"/>
              </a:rPr>
              <a:t>Job as Research Asst.</a:t>
            </a:r>
          </a:p>
          <a:p>
            <a:pPr lvl="1">
              <a:defRPr/>
            </a:pPr>
            <a:r>
              <a:rPr lang="en-US" sz="2400" dirty="0" err="1" smtClean="0">
                <a:latin typeface="Calibri" pitchFamily="34" charset="0"/>
              </a:rPr>
              <a:t>Postbacc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>Research Career Development</a:t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  <a:t/>
            </a:r>
            <a:br>
              <a:rPr lang="en-US" sz="36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</a:rPr>
              <a:t>Part II Choosing a Doctoral Program</a:t>
            </a:r>
            <a:endParaRPr lang="en-US" sz="53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5826719" cy="109689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Dr. Gail P. Taylor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Asst. PD MBRS-RISE &amp; MARC U*STAR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Spring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2927707" cy="233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001001" cy="132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Calibri" pitchFamily="34" charset="0"/>
              </a:rPr>
              <a:t>Doctoral (PhD) Training Takes Place</a:t>
            </a:r>
          </a:p>
        </p:txBody>
      </p:sp>
      <p:sp>
        <p:nvSpPr>
          <p:cNvPr id="2037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600200"/>
            <a:ext cx="854075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“Graduate Programs” or Graduate School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At “Universities”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  <a:hlinkClick r:id="rId3"/>
              </a:rPr>
              <a:t>http://www.utsa.edu/graduate/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Academic Medical Centers &amp; Vet Schools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  <a:hlinkClick r:id="rId4"/>
              </a:rPr>
              <a:t>http://gsbs.uthscsa.edu/main/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Special Partnerships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HHMI </a:t>
            </a:r>
            <a:r>
              <a:rPr lang="en-US" sz="2400" dirty="0" err="1" smtClean="0">
                <a:latin typeface="Calibri" pitchFamily="34" charset="0"/>
              </a:rPr>
              <a:t>Janelia</a:t>
            </a:r>
            <a:r>
              <a:rPr lang="en-US" sz="2400" dirty="0" smtClean="0">
                <a:latin typeface="Calibri" pitchFamily="34" charset="0"/>
              </a:rPr>
              <a:t> Farms Research Campus </a:t>
            </a:r>
            <a:r>
              <a:rPr lang="en-US" sz="2400" dirty="0" smtClean="0">
                <a:latin typeface="Calibri" pitchFamily="34" charset="0"/>
                <a:hlinkClick r:id="rId5"/>
              </a:rPr>
              <a:t>http://www.hhmi.org/janelia/grad.html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NIH Graduate Partners  </a:t>
            </a:r>
            <a:r>
              <a:rPr lang="en-US" sz="2400" dirty="0" smtClean="0">
                <a:latin typeface="Calibri" pitchFamily="34" charset="0"/>
                <a:hlinkClick r:id="rId6"/>
              </a:rPr>
              <a:t>https://www.training.nih.gov/programs/gpp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600" dirty="0" smtClean="0">
                <a:latin typeface="Calibri" pitchFamily="34" charset="0"/>
              </a:rPr>
              <a:t>Avoid online or unfunded programs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581400"/>
            <a:ext cx="2323093" cy="145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MANY </a:t>
            </a:r>
            <a:r>
              <a:rPr lang="en-US" dirty="0" err="1" smtClean="0">
                <a:latin typeface="Calibri" pitchFamily="34" charset="0"/>
              </a:rPr>
              <a:t>MANY</a:t>
            </a:r>
            <a:r>
              <a:rPr lang="en-US" dirty="0" smtClean="0">
                <a:latin typeface="Calibri" pitchFamily="34" charset="0"/>
              </a:rPr>
              <a:t> FIELDS</a:t>
            </a:r>
          </a:p>
        </p:txBody>
      </p:sp>
      <p:sp>
        <p:nvSpPr>
          <p:cNvPr id="2385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4800" y="1295400"/>
            <a:ext cx="4194175" cy="4953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Neurobiology/Neuroscience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Physiology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Microbiology/Immunology/Endocrinology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Cell/Molec./Dev.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Biochemistry/Biological chemistry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Biomedical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Chemistry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Green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Organic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Manufacturing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Pathology/Molecular Toxicology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Pharmacology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Program in Integrated Sciences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Radiological Sciences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Biostatistics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Electrical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Ecology and Evolutionary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Environmental Health Sciences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38596" name="Rectangle 4"/>
          <p:cNvSpPr>
            <a:spLocks noGrp="1" noRot="1" noChangeArrowheads="1"/>
          </p:cNvSpPr>
          <p:nvPr>
            <p:ph sz="quarter" idx="2"/>
          </p:nvPr>
        </p:nvSpPr>
        <p:spPr>
          <a:xfrm>
            <a:off x="4419600" y="1600200"/>
            <a:ext cx="4422775" cy="44989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Epidemiology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Oral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Biological and Medical Informatics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Biophysics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Civil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Genetics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Computational Biology/Bioinformatics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 smtClean="0">
                <a:latin typeface="Calibri" pitchFamily="34" charset="0"/>
              </a:rPr>
              <a:t>Pharmacogenomics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Forestry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Integrative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Translational Research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Molecular and Biochemical Nutrition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Plant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Vision Science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Etc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., etc…</a:t>
            </a:r>
            <a:endParaRPr lang="en-US" sz="1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609599" y="228600"/>
            <a:ext cx="6347713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Program/School Metrics</a:t>
            </a:r>
            <a:endParaRPr lang="en-US" sz="3200" b="1" dirty="0" smtClean="0">
              <a:latin typeface="Calibri" pitchFamily="34" charset="0"/>
            </a:endParaRP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01650" y="1143000"/>
            <a:ext cx="8229600" cy="5375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100" dirty="0" smtClean="0">
                <a:latin typeface="Calibri" pitchFamily="34" charset="0"/>
              </a:rPr>
              <a:t>Time to Degree</a:t>
            </a:r>
          </a:p>
          <a:p>
            <a:pPr>
              <a:defRPr/>
            </a:pPr>
            <a:r>
              <a:rPr lang="en-US" sz="2100" dirty="0" smtClean="0">
                <a:latin typeface="Calibri" pitchFamily="34" charset="0"/>
              </a:rPr>
              <a:t>Degree Completion</a:t>
            </a:r>
          </a:p>
          <a:p>
            <a:pPr>
              <a:defRPr/>
            </a:pPr>
            <a:r>
              <a:rPr lang="en-US" sz="2100" dirty="0">
                <a:latin typeface="Calibri" pitchFamily="34" charset="0"/>
              </a:rPr>
              <a:t>Degree requirements Courses, research rotations, </a:t>
            </a:r>
            <a:r>
              <a:rPr lang="en-US" sz="2100" dirty="0" err="1" smtClean="0">
                <a:latin typeface="Calibri" pitchFamily="34" charset="0"/>
              </a:rPr>
              <a:t>Qual</a:t>
            </a:r>
            <a:r>
              <a:rPr lang="en-US" sz="2100" dirty="0" smtClean="0">
                <a:latin typeface="Calibri" pitchFamily="34" charset="0"/>
              </a:rPr>
              <a:t> exams</a:t>
            </a:r>
            <a:endParaRPr lang="en-US" sz="21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Location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Size, schools, culture, job for spouse, cost of living, transportation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Size of School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Total size, # Doctoral students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Campus environment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Academic  (courses, library, </a:t>
            </a:r>
            <a:r>
              <a:rPr lang="en-US" sz="1800" dirty="0" err="1" smtClean="0">
                <a:latin typeface="Calibri" pitchFamily="34" charset="0"/>
              </a:rPr>
              <a:t>etc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Retention programs and GS training (grant writing??)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Cultural and social activities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Diversity of student population?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464820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31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Program Metrics II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14363" y="1295400"/>
            <a:ext cx="7881937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Financial Considerations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Funded?  Stipend &amp; Tuition?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pitchFamily="34" charset="0"/>
              </a:rPr>
              <a:t>Fellowships and Traineeships – payment for study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pitchFamily="34" charset="0"/>
              </a:rPr>
              <a:t>Research Assistantship – Payment for work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pitchFamily="34" charset="0"/>
              </a:rPr>
              <a:t>Teaching assistantships – Payment for </a:t>
            </a:r>
            <a:r>
              <a:rPr lang="en-US" sz="1800" dirty="0" smtClean="0">
                <a:latin typeface="Calibri" pitchFamily="34" charset="0"/>
              </a:rPr>
              <a:t>teaching</a:t>
            </a:r>
            <a:endParaRPr lang="en-US" sz="1800" dirty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Med Insurance?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191000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54075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Even more Important -Focus on Faculty</a:t>
            </a:r>
          </a:p>
        </p:txBody>
      </p:sp>
      <p:sp>
        <p:nvSpPr>
          <p:cNvPr id="3502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066800"/>
            <a:ext cx="8540750" cy="5032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School should have several of interest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Performing research that inspires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Ability as educators and mentors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Ability as scientists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Grants</a:t>
            </a:r>
          </a:p>
          <a:p>
            <a:pPr lvl="3" eaLnBrk="1" hangingPunct="1">
              <a:defRPr/>
            </a:pPr>
            <a:r>
              <a:rPr lang="en-US" dirty="0" smtClean="0">
                <a:latin typeface="Calibri" pitchFamily="34" charset="0"/>
              </a:rPr>
              <a:t>RO1 </a:t>
            </a:r>
            <a:r>
              <a:rPr lang="en-US" dirty="0" smtClean="0">
                <a:latin typeface="Calibri" pitchFamily="34" charset="0"/>
                <a:hlinkClick r:id="rId3"/>
              </a:rPr>
              <a:t>http://grants.nih.gov/grants/funding/r01.htm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Publications</a:t>
            </a:r>
          </a:p>
          <a:p>
            <a:pPr lvl="3" eaLnBrk="1" hangingPunct="1">
              <a:defRPr/>
            </a:pPr>
            <a:r>
              <a:rPr lang="en-US" dirty="0" smtClean="0">
                <a:latin typeface="Calibri" pitchFamily="34" charset="0"/>
              </a:rPr>
              <a:t>Nature, Science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Awards</a:t>
            </a:r>
          </a:p>
          <a:p>
            <a:pPr lvl="3" eaLnBrk="1" hangingPunct="1">
              <a:defRPr/>
            </a:pPr>
            <a:r>
              <a:rPr lang="en-US" dirty="0" smtClean="0">
                <a:latin typeface="Calibri" pitchFamily="34" charset="0"/>
              </a:rPr>
              <a:t>Nobel Prizes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National Academy of Sciences Members</a:t>
            </a:r>
          </a:p>
          <a:p>
            <a:pPr lvl="3" eaLnBrk="1" hangingPunct="1">
              <a:defRPr/>
            </a:pPr>
            <a:r>
              <a:rPr lang="en-US" dirty="0" smtClean="0">
                <a:latin typeface="Calibri" pitchFamily="34" charset="0"/>
                <a:hlinkClick r:id="rId4"/>
              </a:rPr>
              <a:t>http://www.nationalacademies.org/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Know how to “Play the game” of science…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Mentoring </a:t>
            </a:r>
            <a:r>
              <a:rPr lang="en-US" sz="2400" dirty="0" err="1" smtClean="0">
                <a:latin typeface="Calibri" pitchFamily="34" charset="0"/>
              </a:rPr>
              <a:t>vs</a:t>
            </a:r>
            <a:r>
              <a:rPr lang="en-US" sz="2400" dirty="0" smtClean="0">
                <a:latin typeface="Calibri" pitchFamily="34" charset="0"/>
              </a:rPr>
              <a:t> Reputation…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76400"/>
            <a:ext cx="3774560" cy="252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Confirm and Commit!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>
            <a:normAutofit/>
          </a:bodyPr>
          <a:lstStyle/>
          <a:p>
            <a:r>
              <a:rPr lang="en-US" dirty="0" smtClean="0"/>
              <a:t>Graduate School is Challenging</a:t>
            </a:r>
          </a:p>
          <a:p>
            <a:r>
              <a:rPr lang="en-US" dirty="0" smtClean="0"/>
              <a:t>Clarify to YOURSELF on why you want to go</a:t>
            </a:r>
          </a:p>
          <a:p>
            <a:r>
              <a:rPr lang="en-US" dirty="0" smtClean="0"/>
              <a:t>Understand motivations</a:t>
            </a:r>
          </a:p>
          <a:p>
            <a:r>
              <a:rPr lang="en-US" dirty="0" smtClean="0"/>
              <a:t>Become a Scientist</a:t>
            </a:r>
          </a:p>
          <a:p>
            <a:pPr lvl="1"/>
            <a:r>
              <a:rPr lang="en-US" dirty="0" smtClean="0"/>
              <a:t>Science culture</a:t>
            </a:r>
          </a:p>
          <a:p>
            <a:pPr lvl="1"/>
            <a:r>
              <a:rPr lang="en-US" dirty="0" smtClean="0"/>
              <a:t>See yourself as a researcher – Develop Identity</a:t>
            </a:r>
          </a:p>
          <a:p>
            <a:pPr lvl="1"/>
            <a:r>
              <a:rPr lang="en-US" dirty="0" smtClean="0"/>
              <a:t>Mature into next stages</a:t>
            </a:r>
          </a:p>
          <a:p>
            <a:r>
              <a:rPr lang="en-US" dirty="0" smtClean="0"/>
              <a:t>Talk and </a:t>
            </a:r>
            <a:r>
              <a:rPr lang="en-US" dirty="0" err="1" smtClean="0"/>
              <a:t>and</a:t>
            </a:r>
            <a:r>
              <a:rPr lang="en-US" dirty="0" smtClean="0"/>
              <a:t> act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0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Programs Vary</a:t>
            </a:r>
          </a:p>
        </p:txBody>
      </p:sp>
      <p:sp>
        <p:nvSpPr>
          <p:cNvPr id="12390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1219200"/>
            <a:ext cx="7848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Quality of 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Launch of graduates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Treatment of UR students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Talk to professors/Your Mentor!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Professional Societies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Talk to students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Investigate/meet faculty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Talk to recruiters (grain of salt)</a:t>
            </a:r>
            <a:endParaRPr lang="en-US" sz="2400" b="1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Go to Summer Program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Graduate Fairs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latin typeface="Calibri" pitchFamily="34" charset="0"/>
              </a:rPr>
              <a:t>Online (societies, ratings)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400" dirty="0" smtClean="0">
              <a:effectLst/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85800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Program Descriptions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Descriptions of Schools (take with grain of salt):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  <a:latin typeface="Calibri" pitchFamily="34" charset="0"/>
                <a:hlinkClick r:id="rId3"/>
              </a:rPr>
              <a:t>http://www.petersons.com/graduate-schools.aspx</a:t>
            </a:r>
            <a:r>
              <a:rPr lang="en-US" sz="2400" dirty="0" smtClean="0">
                <a:effectLst/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  <a:latin typeface="Calibri" pitchFamily="34" charset="0"/>
                <a:hlinkClick r:id="rId4"/>
              </a:rPr>
              <a:t>http://www.gradschools.com</a:t>
            </a:r>
            <a:endParaRPr lang="en-US" sz="24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  <a:latin typeface="Calibri" pitchFamily="34" charset="0"/>
                <a:hlinkClick r:id="rId5"/>
              </a:rPr>
              <a:t>http://www.cgsnet.org/</a:t>
            </a:r>
            <a:endParaRPr lang="en-US" sz="2400" dirty="0" smtClean="0">
              <a:effectLst/>
              <a:latin typeface="Calibri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latin typeface="Calibri" pitchFamily="34" charset="0"/>
                <a:hlinkClick r:id="rId6"/>
              </a:rPr>
              <a:t>http://www.graduateguide.com/ </a:t>
            </a:r>
            <a:endParaRPr lang="en-US" sz="2400" dirty="0" smtClean="0">
              <a:latin typeface="Calibri" pitchFamily="34" charset="0"/>
              <a:hlinkClick r:id="rId7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  <a:latin typeface="Calibri" pitchFamily="34" charset="0"/>
                <a:hlinkClick r:id="rId7"/>
              </a:rPr>
              <a:t>http://www.phds.org/rankings/</a:t>
            </a:r>
            <a:endParaRPr lang="en-US" sz="24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ffectLst/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endParaRPr lang="en-US" sz="2000" dirty="0" smtClean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14800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Program Rankings (PI Better)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Calibri" pitchFamily="34" charset="0"/>
              </a:rPr>
              <a:t>Rankings!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US News Grad School Rankings</a:t>
            </a:r>
          </a:p>
          <a:p>
            <a:pPr lvl="2" eaLnBrk="1" hangingPunct="1">
              <a:defRPr/>
            </a:pPr>
            <a:r>
              <a:rPr lang="en-US" sz="1800" dirty="0" smtClean="0">
                <a:latin typeface="Calibri" pitchFamily="34" charset="0"/>
                <a:hlinkClick r:id="rId3"/>
              </a:rPr>
              <a:t>http://grad-schools.usnews.rankingsandreviews.com/best-graduate-schools/top-science-schools</a:t>
            </a:r>
            <a:r>
              <a:rPr lang="en-US" sz="1800" dirty="0" smtClean="0">
                <a:latin typeface="Calibri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PhDs.org</a:t>
            </a:r>
          </a:p>
          <a:p>
            <a:pPr lvl="2" eaLnBrk="1" hangingPunct="1">
              <a:defRPr/>
            </a:pPr>
            <a:r>
              <a:rPr lang="en-US" sz="1800" dirty="0" smtClean="0">
                <a:latin typeface="Calibri" pitchFamily="34" charset="0"/>
                <a:hlinkClick r:id="rId4"/>
              </a:rPr>
              <a:t>http://graduate-school.phds.org/rankings</a:t>
            </a:r>
            <a:r>
              <a:rPr lang="en-US" sz="1800" dirty="0" smtClean="0">
                <a:latin typeface="Calibri" pitchFamily="34" charset="0"/>
              </a:rPr>
              <a:t> </a:t>
            </a:r>
          </a:p>
          <a:p>
            <a:pPr marL="914400" lvl="2" indent="0" eaLnBrk="1" hangingPunct="1">
              <a:buNone/>
              <a:defRPr/>
            </a:pPr>
            <a:endParaRPr lang="en-US" sz="180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400" dirty="0" smtClean="0">
                <a:latin typeface="Calibri" pitchFamily="34" charset="0"/>
              </a:rPr>
              <a:t>Times Higher Education University Rankings</a:t>
            </a:r>
          </a:p>
          <a:p>
            <a:pPr lvl="2">
              <a:defRPr/>
            </a:pPr>
            <a:r>
              <a:rPr lang="en-US" sz="1800" dirty="0">
                <a:latin typeface="Calibri" pitchFamily="34" charset="0"/>
                <a:hlinkClick r:id="rId5"/>
              </a:rPr>
              <a:t>https://www.timeshighereducation.co.uk/world-university-rankings/2015/world-university-rankings#/</a:t>
            </a:r>
            <a:r>
              <a:rPr lang="en-US" sz="1800" dirty="0" smtClean="0">
                <a:latin typeface="Calibri" pitchFamily="34" charset="0"/>
                <a:hlinkClick r:id="rId5"/>
              </a:rPr>
              <a:t>sort/0/direction/asc</a:t>
            </a:r>
            <a:r>
              <a:rPr lang="en-US" sz="1800" dirty="0" smtClean="0">
                <a:latin typeface="Calibri" pitchFamily="34" charset="0"/>
              </a:rPr>
              <a:t> 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1000"/>
            <a:ext cx="271517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/>
          <a:lstStyle/>
          <a:p>
            <a:r>
              <a:rPr lang="en-US" dirty="0" smtClean="0"/>
              <a:t>Often comes down to PI…</a:t>
            </a:r>
          </a:p>
          <a:p>
            <a:r>
              <a:rPr lang="en-US" dirty="0" smtClean="0"/>
              <a:t>Are they supportive to URM students?</a:t>
            </a:r>
          </a:p>
          <a:p>
            <a:r>
              <a:rPr lang="en-US" dirty="0" smtClean="0"/>
              <a:t>Funding?</a:t>
            </a:r>
          </a:p>
          <a:p>
            <a:r>
              <a:rPr lang="en-US" dirty="0" smtClean="0"/>
              <a:t>This is a big decision that you must make on your own….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38600"/>
            <a:ext cx="3327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What are your thoughts on the prior slide?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0386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grad schools look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and we will discuss…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95600"/>
            <a:ext cx="2971800" cy="360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9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6347713" cy="132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latin typeface="Calibri" pitchFamily="34" charset="0"/>
              </a:rPr>
              <a:t>What Doctoral Programs Want</a:t>
            </a:r>
            <a:br>
              <a:rPr lang="en-US" sz="2800" b="1" dirty="0" smtClean="0">
                <a:latin typeface="Calibri" pitchFamily="34" charset="0"/>
              </a:rPr>
            </a:br>
            <a:r>
              <a:rPr lang="en-US" sz="2400" b="1" dirty="0" smtClean="0">
                <a:solidFill>
                  <a:srgbClr val="FF3300"/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rgbClr val="FF3300"/>
                </a:solidFill>
                <a:latin typeface="Calibri" pitchFamily="34" charset="0"/>
              </a:rPr>
            </a:br>
            <a:endParaRPr lang="en-US" sz="2400" b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56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914400"/>
            <a:ext cx="8001000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SOMEONE WHO WILL SUCCEED!!!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Has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background</a:t>
            </a:r>
            <a:r>
              <a:rPr lang="en-US" sz="2400" dirty="0" smtClean="0">
                <a:latin typeface="Calibri" pitchFamily="34" charset="0"/>
              </a:rPr>
              <a:t> required for success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Coursework (strong performance)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Knows culture of science (frustration?)</a:t>
            </a:r>
            <a:endParaRPr lang="en-US" sz="2000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Knows research (pubs, presentations, </a:t>
            </a:r>
            <a:r>
              <a:rPr lang="en-US" sz="2000" dirty="0" err="1" smtClean="0">
                <a:latin typeface="Calibri" pitchFamily="34" charset="0"/>
              </a:rPr>
              <a:t>etc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Has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motivation</a:t>
            </a:r>
            <a:r>
              <a:rPr lang="en-US" sz="2400" dirty="0" smtClean="0">
                <a:latin typeface="Calibri" pitchFamily="34" charset="0"/>
              </a:rPr>
              <a:t> required for success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Programs, summers, internship, presentations,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alibri" pitchFamily="34" charset="0"/>
              </a:rPr>
              <a:t>Has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skill</a:t>
            </a:r>
            <a:r>
              <a:rPr lang="en-US" sz="2400" dirty="0" smtClean="0">
                <a:latin typeface="Calibri" pitchFamily="34" charset="0"/>
              </a:rPr>
              <a:t> or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potential</a:t>
            </a:r>
            <a:r>
              <a:rPr lang="en-US" sz="2400" dirty="0" smtClean="0">
                <a:latin typeface="Calibri" pitchFamily="34" charset="0"/>
              </a:rPr>
              <a:t> to perform activities of science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Performed research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Thinks like a scientist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Communication (oral and written)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</a:rPr>
              <a:t>Potential for Creative independent thinking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0"/>
            <a:ext cx="2876296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latin typeface="Calibri" pitchFamily="34" charset="0"/>
              </a:rPr>
              <a:t>Con’t</a:t>
            </a:r>
            <a:r>
              <a:rPr lang="en-US" sz="2800" b="1" dirty="0" smtClean="0">
                <a:latin typeface="Calibri" pitchFamily="34" charset="0"/>
              </a:rPr>
              <a:t> - What Doctoral Programs Want</a:t>
            </a:r>
            <a:endParaRPr lang="en-US" sz="2400" b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066800"/>
            <a:ext cx="8001000" cy="5638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Maturity</a:t>
            </a:r>
            <a:r>
              <a:rPr lang="en-US" sz="2800" dirty="0" smtClean="0">
                <a:latin typeface="Calibri" pitchFamily="34" charset="0"/>
              </a:rPr>
              <a:t>…will grow, but need basics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Reliable, independent, takes instruction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Thinks like scientist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Fits well</a:t>
            </a:r>
            <a:r>
              <a:rPr lang="en-US" sz="2800" dirty="0" smtClean="0">
                <a:latin typeface="Calibri" pitchFamily="34" charset="0"/>
              </a:rPr>
              <a:t> with their program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Compatible research interests with faculty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Potential for independent investigator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Impact “energy” of school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Good representative forever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Increase diversity?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66800"/>
            <a:ext cx="3352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04800"/>
            <a:ext cx="6705600" cy="1320800"/>
          </a:xfrm>
        </p:spPr>
        <p:txBody>
          <a:bodyPr/>
          <a:lstStyle/>
          <a:p>
            <a:r>
              <a:rPr lang="en-US" dirty="0" smtClean="0"/>
              <a:t>PREPARE - Make Clear to Others That you want PhD Program!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6347714" cy="48983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Set vision early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Self (I am a scientist)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PI (advice, strategize for App)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Become what you want to be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Have Grit!</a:t>
            </a:r>
          </a:p>
          <a:p>
            <a:pPr marL="342900" lvl="1" indent="-342900">
              <a:spcBef>
                <a:spcPts val="0"/>
              </a:spcBef>
            </a:pPr>
            <a:r>
              <a:rPr lang="en-US" sz="2400" dirty="0"/>
              <a:t>Become what GS want to induct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PREPARE</a:t>
            </a:r>
          </a:p>
          <a:p>
            <a:pPr lvl="1">
              <a:spcBef>
                <a:spcPts val="0"/>
              </a:spcBef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0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4771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PREPARE - Build CV – Research and Related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For GS and Grants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Research Experience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Depth (start early; dig in; literature)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Quality (where and who)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Quantity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Responsibility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THINK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Pubs/Conferences/Presentations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Positive – shows you know culture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Oral Presentations &gt; Poster, but both good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>
                <a:latin typeface="Calibri" pitchFamily="34" charset="0"/>
              </a:rPr>
              <a:t>Authorship highly regarded (but not necessary)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Teaching 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Meaningful volunteer/science promotion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dirty="0" smtClean="0">
                <a:latin typeface="Calibri" pitchFamily="34" charset="0"/>
              </a:rPr>
              <a:t>eadership</a:t>
            </a:r>
            <a:endParaRPr lang="en-US" sz="2000" dirty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90600"/>
            <a:ext cx="298652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347713" cy="1320800"/>
          </a:xfrm>
        </p:spPr>
        <p:txBody>
          <a:bodyPr/>
          <a:lstStyle/>
          <a:p>
            <a:r>
              <a:rPr lang="en-US" dirty="0" smtClean="0"/>
              <a:t>PREPARE -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3152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Grades are a student’s job.</a:t>
            </a:r>
            <a:endParaRPr lang="en-US" sz="2400" dirty="0">
              <a:latin typeface="Calibri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GPA (UD most important)</a:t>
            </a:r>
            <a:endParaRPr lang="en-US" sz="2400" dirty="0">
              <a:latin typeface="Calibri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400" dirty="0">
                <a:latin typeface="Calibri" pitchFamily="34" charset="0"/>
              </a:rPr>
              <a:t>3.7 very </a:t>
            </a:r>
            <a:r>
              <a:rPr lang="en-US" sz="2400" dirty="0" smtClean="0">
                <a:latin typeface="Calibri" pitchFamily="34" charset="0"/>
              </a:rPr>
              <a:t>good (but better for Harvard…)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3.5 solid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3.0- </a:t>
            </a:r>
            <a:r>
              <a:rPr lang="en-US" sz="2400" dirty="0">
                <a:latin typeface="Calibri" pitchFamily="34" charset="0"/>
              </a:rPr>
              <a:t>Some schools will </a:t>
            </a:r>
            <a:r>
              <a:rPr lang="en-US" sz="2400" dirty="0" smtClean="0">
                <a:latin typeface="Calibri" pitchFamily="34" charset="0"/>
              </a:rPr>
              <a:t>admit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Sub-3.0  Rare and exceptional cases.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C’s are failing.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Courses/Electives </a:t>
            </a:r>
            <a:r>
              <a:rPr lang="en-US" sz="2400" dirty="0">
                <a:latin typeface="Calibri" pitchFamily="34" charset="0"/>
              </a:rPr>
              <a:t>(choose challenging and for field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Don’t take courses for the first time in GS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CAN make up undergrad courses in GS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Grades are balanced with letters, pubs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</a:rPr>
              <a:t>interview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Scientists </a:t>
            </a:r>
            <a:r>
              <a:rPr lang="en-US" sz="2400" dirty="0">
                <a:latin typeface="Calibri" pitchFamily="34" charset="0"/>
              </a:rPr>
              <a:t>usually weren’t 4.0 in biosciences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526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4192</TotalTime>
  <Words>1008</Words>
  <Application>Microsoft Office PowerPoint</Application>
  <PresentationFormat>On-screen Show (4:3)</PresentationFormat>
  <Paragraphs>248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Trebuchet MS</vt:lpstr>
      <vt:lpstr>Wingdings 3</vt:lpstr>
      <vt:lpstr>Facet</vt:lpstr>
      <vt:lpstr>Research Career Development  Part I - Preparing for Doctoral Education</vt:lpstr>
      <vt:lpstr>Confirm and Commit!</vt:lpstr>
      <vt:lpstr>What are your thoughts on the prior slide?</vt:lpstr>
      <vt:lpstr>What do grad schools look for?</vt:lpstr>
      <vt:lpstr>What Doctoral Programs Want  </vt:lpstr>
      <vt:lpstr>Con’t - What Doctoral Programs Want</vt:lpstr>
      <vt:lpstr>PREPARE - Make Clear to Others That you want PhD Program!</vt:lpstr>
      <vt:lpstr>PREPARE - Build CV – Research and Related Activities</vt:lpstr>
      <vt:lpstr>PREPARE - Academics</vt:lpstr>
      <vt:lpstr>PREPARE - GRE</vt:lpstr>
      <vt:lpstr>PREPARE - Letters of Recommendation</vt:lpstr>
      <vt:lpstr>Get your Act Together on Applications!</vt:lpstr>
      <vt:lpstr>Strengthening Credentials</vt:lpstr>
      <vt:lpstr>Research Career Development  Part II Choosing a Doctoral Program</vt:lpstr>
      <vt:lpstr>Doctoral (PhD) Training Takes Place</vt:lpstr>
      <vt:lpstr>MANY MANY FIELDS</vt:lpstr>
      <vt:lpstr>Program/School Metrics</vt:lpstr>
      <vt:lpstr>Program Metrics II</vt:lpstr>
      <vt:lpstr>Even more Important -Focus on Faculty</vt:lpstr>
      <vt:lpstr>Programs Vary</vt:lpstr>
      <vt:lpstr>Program Descriptions</vt:lpstr>
      <vt:lpstr>Program Rankings (PI Better)</vt:lpstr>
      <vt:lpstr>Final Decisions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Career Developments</dc:title>
  <dc:creator>ATSIN</dc:creator>
  <cp:lastModifiedBy>Patricia Ramirez</cp:lastModifiedBy>
  <cp:revision>588</cp:revision>
  <cp:lastPrinted>2013-06-04T20:16:41Z</cp:lastPrinted>
  <dcterms:created xsi:type="dcterms:W3CDTF">2003-01-27T18:17:53Z</dcterms:created>
  <dcterms:modified xsi:type="dcterms:W3CDTF">2016-04-18T21:43:52Z</dcterms:modified>
</cp:coreProperties>
</file>