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42"/>
  </p:notesMasterIdLst>
  <p:handoutMasterIdLst>
    <p:handoutMasterId r:id="rId43"/>
  </p:handoutMasterIdLst>
  <p:sldIdLst>
    <p:sldId id="256" r:id="rId2"/>
    <p:sldId id="345" r:id="rId3"/>
    <p:sldId id="348" r:id="rId4"/>
    <p:sldId id="390" r:id="rId5"/>
    <p:sldId id="397" r:id="rId6"/>
    <p:sldId id="392" r:id="rId7"/>
    <p:sldId id="400" r:id="rId8"/>
    <p:sldId id="398" r:id="rId9"/>
    <p:sldId id="399" r:id="rId10"/>
    <p:sldId id="381" r:id="rId11"/>
    <p:sldId id="391" r:id="rId12"/>
    <p:sldId id="396" r:id="rId13"/>
    <p:sldId id="353" r:id="rId14"/>
    <p:sldId id="294" r:id="rId15"/>
    <p:sldId id="388" r:id="rId16"/>
    <p:sldId id="357" r:id="rId17"/>
    <p:sldId id="389" r:id="rId18"/>
    <p:sldId id="356" r:id="rId19"/>
    <p:sldId id="383" r:id="rId20"/>
    <p:sldId id="401" r:id="rId21"/>
    <p:sldId id="402" r:id="rId22"/>
    <p:sldId id="403" r:id="rId23"/>
    <p:sldId id="404" r:id="rId24"/>
    <p:sldId id="305" r:id="rId25"/>
    <p:sldId id="306" r:id="rId26"/>
    <p:sldId id="360" r:id="rId27"/>
    <p:sldId id="394" r:id="rId28"/>
    <p:sldId id="393" r:id="rId29"/>
    <p:sldId id="355" r:id="rId30"/>
    <p:sldId id="354" r:id="rId31"/>
    <p:sldId id="363" r:id="rId32"/>
    <p:sldId id="361" r:id="rId33"/>
    <p:sldId id="359" r:id="rId34"/>
    <p:sldId id="308" r:id="rId35"/>
    <p:sldId id="364" r:id="rId36"/>
    <p:sldId id="304" r:id="rId37"/>
    <p:sldId id="384" r:id="rId38"/>
    <p:sldId id="385" r:id="rId39"/>
    <p:sldId id="386" r:id="rId40"/>
    <p:sldId id="387" r:id="rId4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8" autoAdjust="0"/>
    <p:restoredTop sz="86351" autoAdjust="0"/>
  </p:normalViewPr>
  <p:slideViewPr>
    <p:cSldViewPr>
      <p:cViewPr varScale="1">
        <p:scale>
          <a:sx n="79" d="100"/>
          <a:sy n="79" d="100"/>
        </p:scale>
        <p:origin x="51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00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536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29469467-7DB8-C267-864F-EE4D4C5A4C7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8FE2AFE2-C7F9-D307-305C-EA8DA38E814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5515204D-24A8-16AB-114D-0A1F8D46D6CC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C2BBA8A2-6940-0853-4097-2289F6F4B30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9A81DA6-3253-46A7-B98C-A270D4200B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>
            <a:extLst>
              <a:ext uri="{FF2B5EF4-FFF2-40B4-BE49-F238E27FC236}">
                <a16:creationId xmlns:a16="http://schemas.microsoft.com/office/drawing/2014/main" id="{98E34DAE-268C-6731-E7B2-2EA6C0502AD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43" name="Rectangle 3">
            <a:extLst>
              <a:ext uri="{FF2B5EF4-FFF2-40B4-BE49-F238E27FC236}">
                <a16:creationId xmlns:a16="http://schemas.microsoft.com/office/drawing/2014/main" id="{94D45998-AC1A-41A6-6FB3-B666FAAA324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C818C4EF-3CA7-2A7B-F9FD-BB99B37B3B2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45" name="Rectangle 5">
            <a:extLst>
              <a:ext uri="{FF2B5EF4-FFF2-40B4-BE49-F238E27FC236}">
                <a16:creationId xmlns:a16="http://schemas.microsoft.com/office/drawing/2014/main" id="{E050E8D5-8048-CEE8-3FB9-02EFCF43D7F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63846" name="Rectangle 6">
            <a:extLst>
              <a:ext uri="{FF2B5EF4-FFF2-40B4-BE49-F238E27FC236}">
                <a16:creationId xmlns:a16="http://schemas.microsoft.com/office/drawing/2014/main" id="{D88010B9-D6D4-B2C5-05BA-F1D3E219A76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47" name="Rectangle 7">
            <a:extLst>
              <a:ext uri="{FF2B5EF4-FFF2-40B4-BE49-F238E27FC236}">
                <a16:creationId xmlns:a16="http://schemas.microsoft.com/office/drawing/2014/main" id="{91AE0D65-04F8-ED80-2DCB-6B16A3A90E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17BE2405-67B1-46D7-8923-AE0EFE08E28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0FCB312D-7F0A-1F42-5378-5844BF7B63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B425720-8B59-4611-A69D-C07302BF15A0}" type="slidenum">
              <a:rPr lang="en-US" altLang="en-US">
                <a:latin typeface="Times New Roman" panose="02020603050405020304" pitchFamily="18" charset="0"/>
              </a:rPr>
              <a:pPr/>
              <a:t>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98C2B98C-722A-69D5-E488-63C1AE8BC0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FBAE6F61-FF13-46EC-26D3-D91B7D68FF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A553E07F-2011-F1B8-35E2-CB2A94DA13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9DC9E2A-4C23-44CD-A200-F78442DA3528}" type="slidenum">
              <a:rPr lang="en-US" altLang="en-US">
                <a:latin typeface="Times New Roman" panose="02020603050405020304" pitchFamily="18" charset="0"/>
              </a:rPr>
              <a:pPr/>
              <a:t>10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FA445801-8ACE-F773-D7D3-D0C1455803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46BF2FCC-631B-D751-899A-DED3F4CF6B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695911B8-4831-A7D8-0B97-B182A886BA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725CDFF-2933-48F7-92E4-CED00A7D7E0E}" type="slidenum">
              <a:rPr lang="en-US" altLang="en-US">
                <a:latin typeface="Times New Roman" panose="02020603050405020304" pitchFamily="18" charset="0"/>
              </a:rPr>
              <a:pPr/>
              <a:t>11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609CD19D-66CA-9FC0-5FB0-C694616E57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0F88EB17-3A08-1CF9-1381-C13BE40E87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DAE35A07-BCF4-68D7-F55F-303AE52AA7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CCD517C-EB2E-45AE-BF85-2F9926D7D89C}" type="slidenum">
              <a:rPr lang="en-US" altLang="en-US">
                <a:latin typeface="Times New Roman" panose="02020603050405020304" pitchFamily="18" charset="0"/>
              </a:rPr>
              <a:pPr/>
              <a:t>12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5B3AB4AC-5F21-AEE7-679E-9B1FAF5549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A00D68B1-BE63-7EDF-FF0E-AD3AB79D2F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D1137753-001C-CD77-AD8A-A4F01ACCAB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AC21B29-28F0-4D2C-A5DE-D445ECC7A213}" type="slidenum">
              <a:rPr lang="en-US" altLang="en-US">
                <a:latin typeface="Times New Roman" panose="02020603050405020304" pitchFamily="18" charset="0"/>
              </a:rPr>
              <a:pPr/>
              <a:t>13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0F16116A-1EDD-3AF0-7F1C-EAEB508415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CA4CA9F4-3BC1-0F3C-FC99-9CD920BA4C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68BF8C63-CEBC-A429-E2F9-3C0B59D13A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9A5F098-7009-4723-91C4-462D86F23F33}" type="slidenum">
              <a:rPr lang="en-US" altLang="en-US">
                <a:latin typeface="Times New Roman" panose="02020603050405020304" pitchFamily="18" charset="0"/>
              </a:rPr>
              <a:pPr/>
              <a:t>14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A23CF001-3588-8DA9-F62C-29F1BB308B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AFB5AB5A-772E-4673-23EA-FDF79F538A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23CA352C-6E05-F7A9-C42E-51F4F3103D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79C53D2-173F-4E23-A183-DC924202F8C2}" type="slidenum">
              <a:rPr lang="en-US" altLang="en-US">
                <a:latin typeface="Times New Roman" panose="02020603050405020304" pitchFamily="18" charset="0"/>
              </a:rPr>
              <a:pPr/>
              <a:t>15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DF8E46EB-E94C-F1F4-D837-71E6D8CD6D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4FB8A506-5636-F5A2-6ADA-44DC973E96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DAB371B0-6E55-123D-3EBE-FE2C2FF4BA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5DE9C78-0174-40FC-85D2-A28AFF0FD534}" type="slidenum">
              <a:rPr lang="en-US" altLang="en-US">
                <a:latin typeface="Times New Roman" panose="02020603050405020304" pitchFamily="18" charset="0"/>
              </a:rPr>
              <a:pPr/>
              <a:t>16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06EF47F7-36BB-87E0-2A17-4F19648096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C0FA6E60-5641-98B6-10C8-16718748D6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C6485A1F-BDEA-E71B-0593-7E732CA7F3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4964807-2D93-4875-95F4-58B59B8B906A}" type="slidenum">
              <a:rPr lang="en-US" altLang="en-US">
                <a:latin typeface="Times New Roman" panose="02020603050405020304" pitchFamily="18" charset="0"/>
              </a:rPr>
              <a:pPr/>
              <a:t>17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1A8B96D4-B4D0-06EE-8355-90147797C6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25CB6612-2C4E-5E33-FA51-B0E7CD1AD6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13850271-E50A-AA18-9F77-2499038B90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A89316A-C846-4347-B378-8C701149F73D}" type="slidenum">
              <a:rPr lang="en-US" altLang="en-US">
                <a:latin typeface="Times New Roman" panose="02020603050405020304" pitchFamily="18" charset="0"/>
              </a:rPr>
              <a:pPr/>
              <a:t>18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9DC5B7A-C78A-78DB-0A37-DD0202B67A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19F14AAD-495F-7C31-5037-B58B67CE58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983AEF69-B344-A8FA-C028-93FEBEC240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5C98A37-46DD-46ED-8986-4E5A3B068F42}" type="slidenum">
              <a:rPr lang="en-US" altLang="en-US">
                <a:latin typeface="Times New Roman" panose="02020603050405020304" pitchFamily="18" charset="0"/>
              </a:rPr>
              <a:pPr/>
              <a:t>19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2EBBA1BF-71FF-6BEE-D500-7696772FFC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C52F2720-0AA7-FED2-CEFE-61ADF2788B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2D7E6049-28EA-6A5E-059F-C1BDEF292D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ADB953C-A0A8-4D16-95E0-F133A1AD40FA}" type="slidenum">
              <a:rPr lang="en-US" altLang="en-US">
                <a:latin typeface="Times New Roman" panose="02020603050405020304" pitchFamily="18" charset="0"/>
              </a:rPr>
              <a:pPr/>
              <a:t>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88B02D3A-77FE-D55D-2781-F1EEF47EB9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1AA67308-2C3F-BD66-334A-F4D27753D6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931A9280-1B27-2058-AD42-AC1F03A628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E03B4D76-7111-1EB0-1ED9-0393D268D9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CACB9E7D-D75C-AF6D-0B66-020B114F5A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147327C-5D13-4191-BD6D-D71B6A36D2C8}" type="slidenum">
              <a:rPr lang="en-US" altLang="en-US">
                <a:latin typeface="Times New Roman" panose="02020603050405020304" pitchFamily="18" charset="0"/>
              </a:rPr>
              <a:pPr/>
              <a:t>20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E85C9413-15BB-5755-C3F1-13BF345567D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1D5E5675-650A-CFF1-52C4-69FE7AEE3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2AE6A76E-1726-9564-96F8-D376A79D86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54246ED-9FBB-4BD8-99CE-D4F75875B2A0}" type="slidenum">
              <a:rPr lang="en-US" altLang="en-US">
                <a:latin typeface="Times New Roman" panose="02020603050405020304" pitchFamily="18" charset="0"/>
              </a:rPr>
              <a:pPr/>
              <a:t>21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0EFA9B6D-B764-5306-1C0C-635387D2A0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76BC4210-6CCA-7488-F8F3-3A7A553D5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6564" name="Slide Number Placeholder 3">
            <a:extLst>
              <a:ext uri="{FF2B5EF4-FFF2-40B4-BE49-F238E27FC236}">
                <a16:creationId xmlns:a16="http://schemas.microsoft.com/office/drawing/2014/main" id="{8BC9BC5F-E91D-337D-B340-20F13E30BB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C0D6844-190F-4EB6-93B4-33F7E987C41D}" type="slidenum">
              <a:rPr lang="en-US" altLang="en-US">
                <a:latin typeface="Times New Roman" panose="02020603050405020304" pitchFamily="18" charset="0"/>
              </a:rPr>
              <a:pPr/>
              <a:t>22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010B4B0A-B5D4-9706-4492-E4FACDF04F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0128B5BE-E243-F337-2723-EA0AB0E5B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49BD3899-5425-3CF9-1C3B-53F6F591B1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85DC8AD-F6C6-4B9E-B2A4-DAD5F97A429C}" type="slidenum">
              <a:rPr lang="en-US" altLang="en-US">
                <a:latin typeface="Times New Roman" panose="02020603050405020304" pitchFamily="18" charset="0"/>
              </a:rPr>
              <a:pPr/>
              <a:t>23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DCDE27BA-4B87-31BF-C1EC-5FFB3AF459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D2920E2-C563-405D-B413-C12FC7B6DD59}" type="slidenum">
              <a:rPr lang="en-US" altLang="en-US">
                <a:latin typeface="Times New Roman" panose="02020603050405020304" pitchFamily="18" charset="0"/>
              </a:rPr>
              <a:pPr/>
              <a:t>24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49244DAD-03B0-65B6-8AE5-68C080A780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C8158A4C-205E-5BD4-F984-B2A938AF4C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A1707AA4-D8F3-DF1A-DB31-1DCA009E1D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02BAEEC-0B48-42DB-AEAF-19D1DCA09264}" type="slidenum">
              <a:rPr lang="en-US" altLang="en-US">
                <a:latin typeface="Times New Roman" panose="02020603050405020304" pitchFamily="18" charset="0"/>
              </a:rPr>
              <a:pPr/>
              <a:t>25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AA59A3BC-11EF-6FC0-2FA6-64E3F55321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E2A29082-96C2-6E52-67B3-5DD31FB113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3335DB3E-FDAC-68E5-1E4B-F334EF4B5D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144C1C1-D189-42A4-A5D7-08AD936A0AFD}" type="slidenum">
              <a:rPr lang="en-US" altLang="en-US">
                <a:latin typeface="Times New Roman" panose="02020603050405020304" pitchFamily="18" charset="0"/>
              </a:rPr>
              <a:pPr/>
              <a:t>26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9113BCA1-21EE-CFDD-66F4-D21D4BF2CF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863C3DFA-DBD2-A901-88D2-7C7DC4347E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FF37EC21-9186-1C6B-34CB-B050C117B0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6DB5D95-4F6B-4197-980F-14BAEFD0990F}" type="slidenum">
              <a:rPr lang="en-US" altLang="en-US">
                <a:latin typeface="Times New Roman" panose="02020603050405020304" pitchFamily="18" charset="0"/>
              </a:rPr>
              <a:pPr/>
              <a:t>27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A80F5DBC-CB44-CF53-01DE-F17E76DFEA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61007A52-9977-125A-69BC-B970FFB33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512A98E5-88E9-1E72-05E1-BBD6242DB0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E083726-2F0D-4E11-8CA5-3F57E556080D}" type="slidenum">
              <a:rPr lang="en-US" altLang="en-US">
                <a:latin typeface="Times New Roman" panose="02020603050405020304" pitchFamily="18" charset="0"/>
              </a:rPr>
              <a:pPr/>
              <a:t>28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85C89615-CB69-BE1A-7C89-FD82CB3690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9419AB0A-9D60-20C4-CD16-A812753705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85FDDFFE-03A6-5F09-8FF5-2BB664134A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5F8CCA8-4516-4CBA-AE9C-7760F31AEE04}" type="slidenum">
              <a:rPr lang="en-US" altLang="en-US">
                <a:latin typeface="Times New Roman" panose="02020603050405020304" pitchFamily="18" charset="0"/>
              </a:rPr>
              <a:pPr/>
              <a:t>29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EFCF2FCA-6FD5-935A-8DB4-827CB70653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2F140D7D-3E3D-8439-53E1-46795FAEE1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316F50FB-62CB-6546-CE80-5910603579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381129D-4095-43AD-AEC2-A51F091D5803}" type="slidenum">
              <a:rPr lang="en-US" altLang="en-US">
                <a:latin typeface="Times New Roman" panose="02020603050405020304" pitchFamily="18" charset="0"/>
              </a:rPr>
              <a:pPr/>
              <a:t>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1A299C67-438D-DA2C-0E07-65D9A7F3B1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3C7E8899-6D14-770E-5FEE-7B40627C2C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7444B9DB-5B6F-C27F-74E0-C26345B703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7D174DC-4C6C-450A-8845-3F932FBE8330}" type="slidenum">
              <a:rPr lang="en-US" altLang="en-US">
                <a:latin typeface="Times New Roman" panose="02020603050405020304" pitchFamily="18" charset="0"/>
              </a:rPr>
              <a:pPr/>
              <a:t>30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3762B50C-C515-0AFA-9608-840A1B0F66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73119FCF-4B9D-38DB-3DE6-CE9E368BF6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3C906CF1-6EC0-8E5E-1D10-2CDB98E72A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35BA4E4-876E-47A9-A17B-4AF92023E5B1}" type="slidenum">
              <a:rPr lang="en-US" altLang="en-US">
                <a:latin typeface="Times New Roman" panose="02020603050405020304" pitchFamily="18" charset="0"/>
              </a:rPr>
              <a:pPr/>
              <a:t>31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BB5CFC1B-C768-0809-1FD0-701FFA9771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805B1472-E385-14BE-206C-BDA7E4E547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1FCE76A0-31A7-4CED-0B61-45D9812EE87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AA7BD49-C98D-4E2E-9435-DAFBCABA44E2}" type="slidenum">
              <a:rPr lang="en-US" altLang="en-US">
                <a:latin typeface="Times New Roman" panose="02020603050405020304" pitchFamily="18" charset="0"/>
              </a:rPr>
              <a:pPr/>
              <a:t>32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AEB3248F-5C77-BEBF-F9E2-8FA23B365F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2DEC0B6F-CC25-BC04-BA2E-D5B6725E10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D2C35194-C396-F9D0-85CF-7D3760F4E3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1AD7749-C674-4EC6-B6EA-CC186BF4F7F8}" type="slidenum">
              <a:rPr lang="en-US" altLang="en-US">
                <a:latin typeface="Times New Roman" panose="02020603050405020304" pitchFamily="18" charset="0"/>
              </a:rPr>
              <a:pPr/>
              <a:t>33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84F934AA-243A-1FCB-85E9-B13DD4F543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1AE4ACD5-6ACD-AC5E-4C12-FBDF2FBC5C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5ADA0C16-36CD-D009-5FF8-BFA8A5A501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AA2F6F9-CD9C-4000-B222-9C05EF643FBA}" type="slidenum">
              <a:rPr lang="en-US" altLang="en-US">
                <a:latin typeface="Times New Roman" panose="02020603050405020304" pitchFamily="18" charset="0"/>
              </a:rPr>
              <a:pPr/>
              <a:t>34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41367D61-6E69-D7AE-A925-8B397C4468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597E01E7-3FA6-8D73-78F6-4DD5443021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C7A4024F-7683-5205-DC81-2F75361727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127E564-E16E-4F07-9194-BF2D28400A4A}" type="slidenum">
              <a:rPr lang="en-US" altLang="en-US">
                <a:latin typeface="Times New Roman" panose="02020603050405020304" pitchFamily="18" charset="0"/>
              </a:rPr>
              <a:pPr/>
              <a:t>35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49DC8E2F-7527-8CB4-7EAE-6F6A984165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2F7BE464-7606-4EA7-0467-431B71962F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5A8784F9-E009-75CC-5717-374A5B4B00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FB6DBC2-3558-459C-B93D-D60B8391DBEF}" type="slidenum">
              <a:rPr lang="en-US" altLang="en-US">
                <a:latin typeface="Times New Roman" panose="02020603050405020304" pitchFamily="18" charset="0"/>
              </a:rPr>
              <a:pPr/>
              <a:t>36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AEB1D9C9-1C90-BD45-B024-E729484E98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E338CC59-2920-5CFF-2977-A9914CB359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B0C02F16-1CD3-FB3D-BD21-352CD29E7F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7621E38-6AA1-4C36-84F5-0D11E61A48B1}" type="slidenum">
              <a:rPr lang="en-US" altLang="en-US">
                <a:latin typeface="Times New Roman" panose="02020603050405020304" pitchFamily="18" charset="0"/>
              </a:rPr>
              <a:pPr/>
              <a:t>37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A9EB4DF4-642A-ECD0-0A97-07E88BFA13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322955F5-FC9E-34CB-3800-2BBE9E2613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2968B8FB-779A-DF31-DDEB-CE7CF66441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70AA560-D0C8-4E9C-B84A-D4033E41A9E2}" type="slidenum">
              <a:rPr lang="en-US" altLang="en-US">
                <a:latin typeface="Times New Roman" panose="02020603050405020304" pitchFamily="18" charset="0"/>
              </a:rPr>
              <a:pPr/>
              <a:t>38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3CE5586C-3227-AF9E-675D-54300439E2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489AED99-CED0-EB1E-A06E-6C246F7306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0FC8DA37-4A7A-BBB5-BFB2-D1EECC0BC0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F9EEF5E-E80E-43E8-AE1D-CB772046B8E1}" type="slidenum">
              <a:rPr lang="en-US" altLang="en-US">
                <a:latin typeface="Times New Roman" panose="02020603050405020304" pitchFamily="18" charset="0"/>
              </a:rPr>
              <a:pPr/>
              <a:t>39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550C23EC-9F93-06AC-2B9E-D0154AD4C6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6BC1A1A3-A27A-85A5-BEE5-A162A5026A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BAE08514-CFDA-C92D-6C7E-750F2A66A1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1FB042F-7D97-4903-9BF3-C4312C56E5C7}" type="slidenum">
              <a:rPr lang="en-US" altLang="en-US">
                <a:latin typeface="Times New Roman" panose="02020603050405020304" pitchFamily="18" charset="0"/>
              </a:rPr>
              <a:pPr/>
              <a:t>4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97F071EE-7115-4AB4-60FE-F7F3A188145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3783DBC1-04EF-8FDD-68E7-AFA5D92523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E941DE19-DDE3-F608-CC4E-A030890764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C5BD529-5240-4BAD-B67B-8548C70F4A3E}" type="slidenum">
              <a:rPr lang="en-US" altLang="en-US">
                <a:latin typeface="Times New Roman" panose="02020603050405020304" pitchFamily="18" charset="0"/>
              </a:rPr>
              <a:pPr/>
              <a:t>40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DB1FBFE8-3E5E-609D-2EBC-63903DCC5F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FB350A25-D2F7-8DF1-9B06-20C7403C61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CA5C8306-B6A1-6316-FF8B-7A7C155A70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805916D8-821D-1352-E237-CC3AEA133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3149D7D9-1DF4-E6D6-EE3B-444E8F4E66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AB14A96-7303-4A05-9762-E275DB95CB69}" type="slidenum">
              <a:rPr lang="en-US" altLang="en-US">
                <a:latin typeface="Times New Roman" panose="02020603050405020304" pitchFamily="18" charset="0"/>
              </a:rPr>
              <a:pPr/>
              <a:t>5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C724DA7C-4102-8096-E4AC-1ACE483C3B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060953D-1BE3-4FA7-B2CB-8B78EEFF3E94}" type="slidenum">
              <a:rPr lang="en-US" altLang="en-US">
                <a:latin typeface="Times New Roman" panose="02020603050405020304" pitchFamily="18" charset="0"/>
              </a:rPr>
              <a:pPr/>
              <a:t>6</a:t>
            </a:fld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2BABA218-2F34-A41C-15B2-582DA9C388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3738"/>
            <a:ext cx="4556125" cy="3416300"/>
          </a:xfrm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1025BF4D-9486-1ACA-41C3-261715F532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>
            <a:extLst>
              <a:ext uri="{FF2B5EF4-FFF2-40B4-BE49-F238E27FC236}">
                <a16:creationId xmlns:a16="http://schemas.microsoft.com/office/drawing/2014/main" id="{7076B73B-1442-CB08-42BA-7779DC37C0B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>
            <a:extLst>
              <a:ext uri="{FF2B5EF4-FFF2-40B4-BE49-F238E27FC236}">
                <a16:creationId xmlns:a16="http://schemas.microsoft.com/office/drawing/2014/main" id="{E61C6301-81BD-7342-B785-732D05595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1204" name="Slide Number Placeholder 3">
            <a:extLst>
              <a:ext uri="{FF2B5EF4-FFF2-40B4-BE49-F238E27FC236}">
                <a16:creationId xmlns:a16="http://schemas.microsoft.com/office/drawing/2014/main" id="{D85BF4D9-B100-7797-5CF2-C83B8C1057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1C93285-E5B2-445D-9A60-F5EAA5B5D5E6}" type="slidenum">
              <a:rPr lang="en-US" altLang="en-US">
                <a:latin typeface="Times New Roman" panose="02020603050405020304" pitchFamily="18" charset="0"/>
              </a:rPr>
              <a:pPr/>
              <a:t>7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>
            <a:extLst>
              <a:ext uri="{FF2B5EF4-FFF2-40B4-BE49-F238E27FC236}">
                <a16:creationId xmlns:a16="http://schemas.microsoft.com/office/drawing/2014/main" id="{A1B84F7F-6EB6-03F3-F4AE-063CD48430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>
            <a:extLst>
              <a:ext uri="{FF2B5EF4-FFF2-40B4-BE49-F238E27FC236}">
                <a16:creationId xmlns:a16="http://schemas.microsoft.com/office/drawing/2014/main" id="{0908BC79-0E00-25A1-CBDA-FAF3B3865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2228" name="Slide Number Placeholder 3">
            <a:extLst>
              <a:ext uri="{FF2B5EF4-FFF2-40B4-BE49-F238E27FC236}">
                <a16:creationId xmlns:a16="http://schemas.microsoft.com/office/drawing/2014/main" id="{76920F82-730D-47CA-AB0C-D25F626A21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CDDB602-9931-4B86-932B-574A7F86503A}" type="slidenum">
              <a:rPr lang="en-US" altLang="en-US">
                <a:latin typeface="Times New Roman" panose="02020603050405020304" pitchFamily="18" charset="0"/>
              </a:rPr>
              <a:pPr/>
              <a:t>8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>
            <a:extLst>
              <a:ext uri="{FF2B5EF4-FFF2-40B4-BE49-F238E27FC236}">
                <a16:creationId xmlns:a16="http://schemas.microsoft.com/office/drawing/2014/main" id="{D396B97C-11B3-304B-CEBC-5282E7DF0F2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>
            <a:extLst>
              <a:ext uri="{FF2B5EF4-FFF2-40B4-BE49-F238E27FC236}">
                <a16:creationId xmlns:a16="http://schemas.microsoft.com/office/drawing/2014/main" id="{8BE38B4A-73C9-B932-778C-C0EF03DAA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3252" name="Slide Number Placeholder 3">
            <a:extLst>
              <a:ext uri="{FF2B5EF4-FFF2-40B4-BE49-F238E27FC236}">
                <a16:creationId xmlns:a16="http://schemas.microsoft.com/office/drawing/2014/main" id="{953F657D-2E56-8EF1-E741-4886EE453E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91B183D-BEB7-46E3-A7E8-4409BC2169C5}" type="slidenum">
              <a:rPr lang="en-US" altLang="en-US">
                <a:latin typeface="Times New Roman" panose="02020603050405020304" pitchFamily="18" charset="0"/>
              </a:rPr>
              <a:pPr/>
              <a:t>9</a:t>
            </a:fld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275F5BD-FD94-67E2-1979-793826731974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7913E9F0-D46B-8311-9A8D-91A4F100F00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45262" name="Freeform 4">
                <a:extLst>
                  <a:ext uri="{FF2B5EF4-FFF2-40B4-BE49-F238E27FC236}">
                    <a16:creationId xmlns:a16="http://schemas.microsoft.com/office/drawing/2014/main" id="{41AA4EDD-3CAF-7BA9-E6A2-9819769A79D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3" name="Freeform 5">
                <a:extLst>
                  <a:ext uri="{FF2B5EF4-FFF2-40B4-BE49-F238E27FC236}">
                    <a16:creationId xmlns:a16="http://schemas.microsoft.com/office/drawing/2014/main" id="{A33EE46A-80F2-AD96-598B-32397FE8EFA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4" name="Freeform 6">
                <a:extLst>
                  <a:ext uri="{FF2B5EF4-FFF2-40B4-BE49-F238E27FC236}">
                    <a16:creationId xmlns:a16="http://schemas.microsoft.com/office/drawing/2014/main" id="{4265EF56-B704-3238-4C61-20A5B7EE3A4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5" name="Freeform 7">
                <a:extLst>
                  <a:ext uri="{FF2B5EF4-FFF2-40B4-BE49-F238E27FC236}">
                    <a16:creationId xmlns:a16="http://schemas.microsoft.com/office/drawing/2014/main" id="{0E87E95A-3AC1-B3A4-21A6-7A7900D299C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6" name="Freeform 8">
                <a:extLst>
                  <a:ext uri="{FF2B5EF4-FFF2-40B4-BE49-F238E27FC236}">
                    <a16:creationId xmlns:a16="http://schemas.microsoft.com/office/drawing/2014/main" id="{D0921E81-1A32-D520-6A77-555E49F099E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7" name="Freeform 9">
                <a:extLst>
                  <a:ext uri="{FF2B5EF4-FFF2-40B4-BE49-F238E27FC236}">
                    <a16:creationId xmlns:a16="http://schemas.microsoft.com/office/drawing/2014/main" id="{B32C6D3E-233D-38CE-73BD-C03E6004C30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8" name="Freeform 10">
                <a:extLst>
                  <a:ext uri="{FF2B5EF4-FFF2-40B4-BE49-F238E27FC236}">
                    <a16:creationId xmlns:a16="http://schemas.microsoft.com/office/drawing/2014/main" id="{64C8AB27-C009-436B-70CF-372AAF9AC0C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9" name="Freeform 11">
                <a:extLst>
                  <a:ext uri="{FF2B5EF4-FFF2-40B4-BE49-F238E27FC236}">
                    <a16:creationId xmlns:a16="http://schemas.microsoft.com/office/drawing/2014/main" id="{56A28DDF-0B2D-7000-9982-57E35085556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0" name="Freeform 12">
                <a:extLst>
                  <a:ext uri="{FF2B5EF4-FFF2-40B4-BE49-F238E27FC236}">
                    <a16:creationId xmlns:a16="http://schemas.microsoft.com/office/drawing/2014/main" id="{120C0D8B-65D0-0817-BD3A-B37C721662F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1" name="Freeform 13">
                <a:extLst>
                  <a:ext uri="{FF2B5EF4-FFF2-40B4-BE49-F238E27FC236}">
                    <a16:creationId xmlns:a16="http://schemas.microsoft.com/office/drawing/2014/main" id="{F49A5D50-86F3-A473-F803-82BD8A36425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2" name="Freeform 14">
                <a:extLst>
                  <a:ext uri="{FF2B5EF4-FFF2-40B4-BE49-F238E27FC236}">
                    <a16:creationId xmlns:a16="http://schemas.microsoft.com/office/drawing/2014/main" id="{2B85A387-03A3-D3E9-96BD-CF096D6963F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3" name="Freeform 15">
                <a:extLst>
                  <a:ext uri="{FF2B5EF4-FFF2-40B4-BE49-F238E27FC236}">
                    <a16:creationId xmlns:a16="http://schemas.microsoft.com/office/drawing/2014/main" id="{1777ACEA-7C39-86A2-E580-C8333ADAE52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74" name="Freeform 16">
                <a:extLst>
                  <a:ext uri="{FF2B5EF4-FFF2-40B4-BE49-F238E27FC236}">
                    <a16:creationId xmlns:a16="http://schemas.microsoft.com/office/drawing/2014/main" id="{9DEE6CF9-2BE0-D5C0-0B09-A16AAC7AE6C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BFA75E4B-C408-F65E-9C90-6BBECB494CA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5" name="Rectangle 18">
                <a:extLst>
                  <a:ext uri="{FF2B5EF4-FFF2-40B4-BE49-F238E27FC236}">
                    <a16:creationId xmlns:a16="http://schemas.microsoft.com/office/drawing/2014/main" id="{660D615B-D87D-A0D9-96A4-73054FB7A8E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6" name="Rectangle 19">
                <a:extLst>
                  <a:ext uri="{FF2B5EF4-FFF2-40B4-BE49-F238E27FC236}">
                    <a16:creationId xmlns:a16="http://schemas.microsoft.com/office/drawing/2014/main" id="{3FD9E354-474C-39BD-B24A-5FB93465CCF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7" name="Rectangle 20">
                <a:extLst>
                  <a:ext uri="{FF2B5EF4-FFF2-40B4-BE49-F238E27FC236}">
                    <a16:creationId xmlns:a16="http://schemas.microsoft.com/office/drawing/2014/main" id="{D1B7C2FE-5B9F-2236-CB4C-7760B33370D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8" name="Rectangle 21">
                <a:extLst>
                  <a:ext uri="{FF2B5EF4-FFF2-40B4-BE49-F238E27FC236}">
                    <a16:creationId xmlns:a16="http://schemas.microsoft.com/office/drawing/2014/main" id="{3CD32A22-74D6-8E7E-C546-85E0C5A434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9" name="Rectangle 22">
                <a:extLst>
                  <a:ext uri="{FF2B5EF4-FFF2-40B4-BE49-F238E27FC236}">
                    <a16:creationId xmlns:a16="http://schemas.microsoft.com/office/drawing/2014/main" id="{14DF0843-1EF0-F6CA-E1CB-99E46803153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" name="Rectangle 23">
                <a:extLst>
                  <a:ext uri="{FF2B5EF4-FFF2-40B4-BE49-F238E27FC236}">
                    <a16:creationId xmlns:a16="http://schemas.microsoft.com/office/drawing/2014/main" id="{34076C58-E1CE-DB64-724C-E8A8D303957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79481C13-F74E-2551-D3C0-B38F2D9328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2" name="Rectangle 25">
                <a:extLst>
                  <a:ext uri="{FF2B5EF4-FFF2-40B4-BE49-F238E27FC236}">
                    <a16:creationId xmlns:a16="http://schemas.microsoft.com/office/drawing/2014/main" id="{C2C2312F-8CC4-33D3-510D-E7CA919E8D5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3" name="Rectangle 26">
                <a:extLst>
                  <a:ext uri="{FF2B5EF4-FFF2-40B4-BE49-F238E27FC236}">
                    <a16:creationId xmlns:a16="http://schemas.microsoft.com/office/drawing/2014/main" id="{F57D8EE8-91B2-74BC-8213-BE32F5B9E4B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4" name="Rectangle 27">
                <a:extLst>
                  <a:ext uri="{FF2B5EF4-FFF2-40B4-BE49-F238E27FC236}">
                    <a16:creationId xmlns:a16="http://schemas.microsoft.com/office/drawing/2014/main" id="{2683BA7F-4DF6-D10B-9CA6-942547502B8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5" name="Rectangle 28">
                <a:extLst>
                  <a:ext uri="{FF2B5EF4-FFF2-40B4-BE49-F238E27FC236}">
                    <a16:creationId xmlns:a16="http://schemas.microsoft.com/office/drawing/2014/main" id="{EC3988CC-D23F-F5C5-EDD8-43766DF826A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6" name="Rectangle 29">
                <a:extLst>
                  <a:ext uri="{FF2B5EF4-FFF2-40B4-BE49-F238E27FC236}">
                    <a16:creationId xmlns:a16="http://schemas.microsoft.com/office/drawing/2014/main" id="{F2320CA2-B8DE-C3AC-E48C-EEF22475524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B90C665A-64F0-5039-6627-5CBAE8E9EC5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8" name="Rectangle 31">
                <a:extLst>
                  <a:ext uri="{FF2B5EF4-FFF2-40B4-BE49-F238E27FC236}">
                    <a16:creationId xmlns:a16="http://schemas.microsoft.com/office/drawing/2014/main" id="{DEBA43C6-2365-09E3-D8B1-6D0E817722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9" name="Rectangle 32">
                <a:extLst>
                  <a:ext uri="{FF2B5EF4-FFF2-40B4-BE49-F238E27FC236}">
                    <a16:creationId xmlns:a16="http://schemas.microsoft.com/office/drawing/2014/main" id="{6EFCD20F-1F95-40F2-1D82-ECEED68772D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0" name="Rectangle 33">
                <a:extLst>
                  <a:ext uri="{FF2B5EF4-FFF2-40B4-BE49-F238E27FC236}">
                    <a16:creationId xmlns:a16="http://schemas.microsoft.com/office/drawing/2014/main" id="{3094CB35-75A9-B462-7A78-68F1B811FE5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1" name="Rectangle 34">
                <a:extLst>
                  <a:ext uri="{FF2B5EF4-FFF2-40B4-BE49-F238E27FC236}">
                    <a16:creationId xmlns:a16="http://schemas.microsoft.com/office/drawing/2014/main" id="{F4F2F842-140A-F1D4-8416-C942E7DA1BC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2" name="Rectangle 35">
                <a:extLst>
                  <a:ext uri="{FF2B5EF4-FFF2-40B4-BE49-F238E27FC236}">
                    <a16:creationId xmlns:a16="http://schemas.microsoft.com/office/drawing/2014/main" id="{D5EBA84C-0A23-70C7-AB14-1D43ACB2F3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3" name="Rectangle 36">
                <a:extLst>
                  <a:ext uri="{FF2B5EF4-FFF2-40B4-BE49-F238E27FC236}">
                    <a16:creationId xmlns:a16="http://schemas.microsoft.com/office/drawing/2014/main" id="{4EDB7308-7B4D-2C2E-0DAD-FF58625830A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4" name="Rectangle 37">
                <a:extLst>
                  <a:ext uri="{FF2B5EF4-FFF2-40B4-BE49-F238E27FC236}">
                    <a16:creationId xmlns:a16="http://schemas.microsoft.com/office/drawing/2014/main" id="{93058EE0-0C39-B4A3-19C4-977C55ADEEF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5" name="Rectangle 38">
                <a:extLst>
                  <a:ext uri="{FF2B5EF4-FFF2-40B4-BE49-F238E27FC236}">
                    <a16:creationId xmlns:a16="http://schemas.microsoft.com/office/drawing/2014/main" id="{6885F319-81C2-46A1-2A61-8B38CAC8CB8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6" name="Rectangle 39">
                <a:extLst>
                  <a:ext uri="{FF2B5EF4-FFF2-40B4-BE49-F238E27FC236}">
                    <a16:creationId xmlns:a16="http://schemas.microsoft.com/office/drawing/2014/main" id="{71C22934-E842-B8AE-6DFF-34AAA4A2F8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7" name="Rectangle 40">
                <a:extLst>
                  <a:ext uri="{FF2B5EF4-FFF2-40B4-BE49-F238E27FC236}">
                    <a16:creationId xmlns:a16="http://schemas.microsoft.com/office/drawing/2014/main" id="{2FA71245-D687-EE20-7462-DDDE70CC72E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8" name="Rectangle 41">
                <a:extLst>
                  <a:ext uri="{FF2B5EF4-FFF2-40B4-BE49-F238E27FC236}">
                    <a16:creationId xmlns:a16="http://schemas.microsoft.com/office/drawing/2014/main" id="{73151B51-06EE-527E-B420-0571203C095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29" name="Rectangle 42">
                <a:extLst>
                  <a:ext uri="{FF2B5EF4-FFF2-40B4-BE49-F238E27FC236}">
                    <a16:creationId xmlns:a16="http://schemas.microsoft.com/office/drawing/2014/main" id="{C410FBC1-316A-4A17-C066-68808744ED1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0" name="Rectangle 43">
                <a:extLst>
                  <a:ext uri="{FF2B5EF4-FFF2-40B4-BE49-F238E27FC236}">
                    <a16:creationId xmlns:a16="http://schemas.microsoft.com/office/drawing/2014/main" id="{07A92311-DDC4-2CAD-8830-4F2450E1602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1" name="Rectangle 44">
                <a:extLst>
                  <a:ext uri="{FF2B5EF4-FFF2-40B4-BE49-F238E27FC236}">
                    <a16:creationId xmlns:a16="http://schemas.microsoft.com/office/drawing/2014/main" id="{EF8A17A4-BBBE-6F31-8455-C08B6BC302E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2" name="Rectangle 45">
                <a:extLst>
                  <a:ext uri="{FF2B5EF4-FFF2-40B4-BE49-F238E27FC236}">
                    <a16:creationId xmlns:a16="http://schemas.microsoft.com/office/drawing/2014/main" id="{9FE613EB-0A27-AE91-CFEF-B951CF61DD5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3" name="Rectangle 46">
                <a:extLst>
                  <a:ext uri="{FF2B5EF4-FFF2-40B4-BE49-F238E27FC236}">
                    <a16:creationId xmlns:a16="http://schemas.microsoft.com/office/drawing/2014/main" id="{D90B373A-1FDC-C76F-D063-CC2418F74BB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4" name="Rectangle 47">
                <a:extLst>
                  <a:ext uri="{FF2B5EF4-FFF2-40B4-BE49-F238E27FC236}">
                    <a16:creationId xmlns:a16="http://schemas.microsoft.com/office/drawing/2014/main" id="{69EB45EA-36CB-E8D6-0B66-FBCF540CDBE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5" name="Rectangle 48">
                <a:extLst>
                  <a:ext uri="{FF2B5EF4-FFF2-40B4-BE49-F238E27FC236}">
                    <a16:creationId xmlns:a16="http://schemas.microsoft.com/office/drawing/2014/main" id="{9DB6219F-808D-4365-139B-90D6EC09B22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6" name="Rectangle 49">
                <a:extLst>
                  <a:ext uri="{FF2B5EF4-FFF2-40B4-BE49-F238E27FC236}">
                    <a16:creationId xmlns:a16="http://schemas.microsoft.com/office/drawing/2014/main" id="{1B4C0F50-7393-3D96-578D-FE259288F4D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7" name="Rectangle 50">
                <a:extLst>
                  <a:ext uri="{FF2B5EF4-FFF2-40B4-BE49-F238E27FC236}">
                    <a16:creationId xmlns:a16="http://schemas.microsoft.com/office/drawing/2014/main" id="{C11DB1C6-A266-9FF3-FB19-4A377D42740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8" name="Rectangle 51">
                <a:extLst>
                  <a:ext uri="{FF2B5EF4-FFF2-40B4-BE49-F238E27FC236}">
                    <a16:creationId xmlns:a16="http://schemas.microsoft.com/office/drawing/2014/main" id="{F493FB05-4ACE-219F-BD3C-870B9A2E72B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39" name="Rectangle 52">
                <a:extLst>
                  <a:ext uri="{FF2B5EF4-FFF2-40B4-BE49-F238E27FC236}">
                    <a16:creationId xmlns:a16="http://schemas.microsoft.com/office/drawing/2014/main" id="{EE5D457A-519C-1AF7-A3C7-D08CED94A66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0" name="Rectangle 53">
                <a:extLst>
                  <a:ext uri="{FF2B5EF4-FFF2-40B4-BE49-F238E27FC236}">
                    <a16:creationId xmlns:a16="http://schemas.microsoft.com/office/drawing/2014/main" id="{EF3A9E6A-B034-B318-D62F-4E6FE4BFBC1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1" name="Rectangle 54">
                <a:extLst>
                  <a:ext uri="{FF2B5EF4-FFF2-40B4-BE49-F238E27FC236}">
                    <a16:creationId xmlns:a16="http://schemas.microsoft.com/office/drawing/2014/main" id="{BB4644E7-2F95-FD07-4150-B8663652ADA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2" name="Rectangle 55">
                <a:extLst>
                  <a:ext uri="{FF2B5EF4-FFF2-40B4-BE49-F238E27FC236}">
                    <a16:creationId xmlns:a16="http://schemas.microsoft.com/office/drawing/2014/main" id="{9A15ED59-15BD-FA6B-C84E-20059FBC3F0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3" name="Rectangle 56">
                <a:extLst>
                  <a:ext uri="{FF2B5EF4-FFF2-40B4-BE49-F238E27FC236}">
                    <a16:creationId xmlns:a16="http://schemas.microsoft.com/office/drawing/2014/main" id="{D02A2DF0-14A0-5C40-31EF-186EC82ED3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4" name="Rectangle 57">
                <a:extLst>
                  <a:ext uri="{FF2B5EF4-FFF2-40B4-BE49-F238E27FC236}">
                    <a16:creationId xmlns:a16="http://schemas.microsoft.com/office/drawing/2014/main" id="{28CEB7DA-631A-CB09-4E27-B69A1BF0F9E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" name="Rectangle 58">
                <a:extLst>
                  <a:ext uri="{FF2B5EF4-FFF2-40B4-BE49-F238E27FC236}">
                    <a16:creationId xmlns:a16="http://schemas.microsoft.com/office/drawing/2014/main" id="{313DDEF9-3259-EC89-B671-61A509F46B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6" name="Rectangle 59">
                <a:extLst>
                  <a:ext uri="{FF2B5EF4-FFF2-40B4-BE49-F238E27FC236}">
                    <a16:creationId xmlns:a16="http://schemas.microsoft.com/office/drawing/2014/main" id="{CA5D8CBF-6308-65B6-7BA0-EB6AB098767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7" name="Rectangle 60">
                <a:extLst>
                  <a:ext uri="{FF2B5EF4-FFF2-40B4-BE49-F238E27FC236}">
                    <a16:creationId xmlns:a16="http://schemas.microsoft.com/office/drawing/2014/main" id="{2101514A-84FF-E90D-700A-A3780B0C8B7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8" name="Rectangle 61">
                <a:extLst>
                  <a:ext uri="{FF2B5EF4-FFF2-40B4-BE49-F238E27FC236}">
                    <a16:creationId xmlns:a16="http://schemas.microsoft.com/office/drawing/2014/main" id="{96FC8E8D-51E9-DAF7-C1EB-A8913E8B3C1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9" name="Rectangle 62">
                <a:extLst>
                  <a:ext uri="{FF2B5EF4-FFF2-40B4-BE49-F238E27FC236}">
                    <a16:creationId xmlns:a16="http://schemas.microsoft.com/office/drawing/2014/main" id="{72C380B8-23B8-E1E0-464E-FA4701B88AB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0" name="Rectangle 63">
                <a:extLst>
                  <a:ext uri="{FF2B5EF4-FFF2-40B4-BE49-F238E27FC236}">
                    <a16:creationId xmlns:a16="http://schemas.microsoft.com/office/drawing/2014/main" id="{3695E488-50B8-EB93-53C0-394CD539495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1" name="Rectangle 64">
                <a:extLst>
                  <a:ext uri="{FF2B5EF4-FFF2-40B4-BE49-F238E27FC236}">
                    <a16:creationId xmlns:a16="http://schemas.microsoft.com/office/drawing/2014/main" id="{F7067C2D-F4F1-68CE-DCEB-7B999053B82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2" name="Rectangle 65">
                <a:extLst>
                  <a:ext uri="{FF2B5EF4-FFF2-40B4-BE49-F238E27FC236}">
                    <a16:creationId xmlns:a16="http://schemas.microsoft.com/office/drawing/2014/main" id="{253BFD08-C950-AD49-FB6A-F4377D8C6B7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3" name="Rectangle 66">
                <a:extLst>
                  <a:ext uri="{FF2B5EF4-FFF2-40B4-BE49-F238E27FC236}">
                    <a16:creationId xmlns:a16="http://schemas.microsoft.com/office/drawing/2014/main" id="{DCC75207-42AE-126D-2481-E28330F2F1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4" name="Rectangle 67">
                <a:extLst>
                  <a:ext uri="{FF2B5EF4-FFF2-40B4-BE49-F238E27FC236}">
                    <a16:creationId xmlns:a16="http://schemas.microsoft.com/office/drawing/2014/main" id="{DAD02446-2F4C-8CDA-12B5-F562CC9B3C1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5" name="Rectangle 68">
                <a:extLst>
                  <a:ext uri="{FF2B5EF4-FFF2-40B4-BE49-F238E27FC236}">
                    <a16:creationId xmlns:a16="http://schemas.microsoft.com/office/drawing/2014/main" id="{1C659611-5028-1359-43FF-731B42DFDD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6" name="Rectangle 69">
                <a:extLst>
                  <a:ext uri="{FF2B5EF4-FFF2-40B4-BE49-F238E27FC236}">
                    <a16:creationId xmlns:a16="http://schemas.microsoft.com/office/drawing/2014/main" id="{71FCE04C-B9D1-4433-31A7-83BF1173C0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7" name="Rectangle 70">
                <a:extLst>
                  <a:ext uri="{FF2B5EF4-FFF2-40B4-BE49-F238E27FC236}">
                    <a16:creationId xmlns:a16="http://schemas.microsoft.com/office/drawing/2014/main" id="{5E0C1592-3D46-289B-27AB-6EB08473575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8" name="Rectangle 71">
                <a:extLst>
                  <a:ext uri="{FF2B5EF4-FFF2-40B4-BE49-F238E27FC236}">
                    <a16:creationId xmlns:a16="http://schemas.microsoft.com/office/drawing/2014/main" id="{16E91EF3-B2EB-9087-F879-66A8D304A2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59" name="Rectangle 72">
                <a:extLst>
                  <a:ext uri="{FF2B5EF4-FFF2-40B4-BE49-F238E27FC236}">
                    <a16:creationId xmlns:a16="http://schemas.microsoft.com/office/drawing/2014/main" id="{B8DCE746-30F0-C61F-1B17-B8D38D11073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60" name="Rectangle 73">
                <a:extLst>
                  <a:ext uri="{FF2B5EF4-FFF2-40B4-BE49-F238E27FC236}">
                    <a16:creationId xmlns:a16="http://schemas.microsoft.com/office/drawing/2014/main" id="{36DE0474-F959-053A-D1A3-DF2CB298ECB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61" name="Rectangle 74">
                <a:extLst>
                  <a:ext uri="{FF2B5EF4-FFF2-40B4-BE49-F238E27FC236}">
                    <a16:creationId xmlns:a16="http://schemas.microsoft.com/office/drawing/2014/main" id="{1A97FE56-0AFD-A81D-4828-503F52DD48B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62" name="Rectangle 75">
                <a:extLst>
                  <a:ext uri="{FF2B5EF4-FFF2-40B4-BE49-F238E27FC236}">
                    <a16:creationId xmlns:a16="http://schemas.microsoft.com/office/drawing/2014/main" id="{67CA0D22-7D29-364E-2789-941EEAE620F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63" name="Rectangle 76">
                <a:extLst>
                  <a:ext uri="{FF2B5EF4-FFF2-40B4-BE49-F238E27FC236}">
                    <a16:creationId xmlns:a16="http://schemas.microsoft.com/office/drawing/2014/main" id="{B1635467-1D51-6494-D4F1-ACD861159EB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84" name="Rectangle 77">
                <a:extLst>
                  <a:ext uri="{FF2B5EF4-FFF2-40B4-BE49-F238E27FC236}">
                    <a16:creationId xmlns:a16="http://schemas.microsoft.com/office/drawing/2014/main" id="{48A0B767-A71D-A111-B9CC-AA1D3D048DD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85" name="Rectangle 78">
                <a:extLst>
                  <a:ext uri="{FF2B5EF4-FFF2-40B4-BE49-F238E27FC236}">
                    <a16:creationId xmlns:a16="http://schemas.microsoft.com/office/drawing/2014/main" id="{C8A0A5A6-FF94-DC7A-6E41-4CE52335B12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86" name="Rectangle 79">
                <a:extLst>
                  <a:ext uri="{FF2B5EF4-FFF2-40B4-BE49-F238E27FC236}">
                    <a16:creationId xmlns:a16="http://schemas.microsoft.com/office/drawing/2014/main" id="{DE7106D0-614E-E699-A89C-6BB0A5EEE4F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87" name="Rectangle 80">
                <a:extLst>
                  <a:ext uri="{FF2B5EF4-FFF2-40B4-BE49-F238E27FC236}">
                    <a16:creationId xmlns:a16="http://schemas.microsoft.com/office/drawing/2014/main" id="{5C4028B8-A340-0CAA-B536-68BCD1F1DC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88" name="Freeform 81">
                <a:extLst>
                  <a:ext uri="{FF2B5EF4-FFF2-40B4-BE49-F238E27FC236}">
                    <a16:creationId xmlns:a16="http://schemas.microsoft.com/office/drawing/2014/main" id="{CAE6F7BC-75C4-2121-FD49-19D2D8A2AB9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89" name="Rectangle 82">
                <a:extLst>
                  <a:ext uri="{FF2B5EF4-FFF2-40B4-BE49-F238E27FC236}">
                    <a16:creationId xmlns:a16="http://schemas.microsoft.com/office/drawing/2014/main" id="{8FB37D16-77B9-CDAD-5558-29D3FEDADE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0" name="Rectangle 83">
                <a:extLst>
                  <a:ext uri="{FF2B5EF4-FFF2-40B4-BE49-F238E27FC236}">
                    <a16:creationId xmlns:a16="http://schemas.microsoft.com/office/drawing/2014/main" id="{1F0CDB29-CDFC-8487-8458-C2B208FC520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1" name="Rectangle 84">
                <a:extLst>
                  <a:ext uri="{FF2B5EF4-FFF2-40B4-BE49-F238E27FC236}">
                    <a16:creationId xmlns:a16="http://schemas.microsoft.com/office/drawing/2014/main" id="{7A71519A-37E7-6BC4-510B-DC4D3A8A466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2" name="Rectangle 85">
                <a:extLst>
                  <a:ext uri="{FF2B5EF4-FFF2-40B4-BE49-F238E27FC236}">
                    <a16:creationId xmlns:a16="http://schemas.microsoft.com/office/drawing/2014/main" id="{F3D989D7-547E-3596-EA34-FB4DE9979DE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3" name="Rectangle 86">
                <a:extLst>
                  <a:ext uri="{FF2B5EF4-FFF2-40B4-BE49-F238E27FC236}">
                    <a16:creationId xmlns:a16="http://schemas.microsoft.com/office/drawing/2014/main" id="{A1199144-634B-0C44-8052-13308475EA9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4" name="Rectangle 87">
                <a:extLst>
                  <a:ext uri="{FF2B5EF4-FFF2-40B4-BE49-F238E27FC236}">
                    <a16:creationId xmlns:a16="http://schemas.microsoft.com/office/drawing/2014/main" id="{49464D62-4FBC-D35B-3420-FFDF6D93612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5" name="Rectangle 88">
                <a:extLst>
                  <a:ext uri="{FF2B5EF4-FFF2-40B4-BE49-F238E27FC236}">
                    <a16:creationId xmlns:a16="http://schemas.microsoft.com/office/drawing/2014/main" id="{A1AE4412-887E-F1B2-4E2B-85BC16A493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6" name="Rectangle 89">
                <a:extLst>
                  <a:ext uri="{FF2B5EF4-FFF2-40B4-BE49-F238E27FC236}">
                    <a16:creationId xmlns:a16="http://schemas.microsoft.com/office/drawing/2014/main" id="{1EF339E4-D125-387A-5D69-BC2BDC82769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7" name="Rectangle 90">
                <a:extLst>
                  <a:ext uri="{FF2B5EF4-FFF2-40B4-BE49-F238E27FC236}">
                    <a16:creationId xmlns:a16="http://schemas.microsoft.com/office/drawing/2014/main" id="{3098B698-1822-1E37-E8F4-1BD727178C1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8" name="Rectangle 91">
                <a:extLst>
                  <a:ext uri="{FF2B5EF4-FFF2-40B4-BE49-F238E27FC236}">
                    <a16:creationId xmlns:a16="http://schemas.microsoft.com/office/drawing/2014/main" id="{20C14B8B-B266-042D-1573-7BE2383B9BC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199" name="Rectangle 92">
                <a:extLst>
                  <a:ext uri="{FF2B5EF4-FFF2-40B4-BE49-F238E27FC236}">
                    <a16:creationId xmlns:a16="http://schemas.microsoft.com/office/drawing/2014/main" id="{8967AB9C-70F0-1160-0E0D-CFFA6B2001C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0" name="Rectangle 93">
                <a:extLst>
                  <a:ext uri="{FF2B5EF4-FFF2-40B4-BE49-F238E27FC236}">
                    <a16:creationId xmlns:a16="http://schemas.microsoft.com/office/drawing/2014/main" id="{DD65BBF9-5615-E9BC-AA84-E8F1277975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1" name="Rectangle 94">
                <a:extLst>
                  <a:ext uri="{FF2B5EF4-FFF2-40B4-BE49-F238E27FC236}">
                    <a16:creationId xmlns:a16="http://schemas.microsoft.com/office/drawing/2014/main" id="{380E94F9-946A-77CE-0659-175DFFC0DEA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2" name="Rectangle 95">
                <a:extLst>
                  <a:ext uri="{FF2B5EF4-FFF2-40B4-BE49-F238E27FC236}">
                    <a16:creationId xmlns:a16="http://schemas.microsoft.com/office/drawing/2014/main" id="{343D63F5-080F-AA22-D0E8-92AEC5CCF96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3" name="Rectangle 96">
                <a:extLst>
                  <a:ext uri="{FF2B5EF4-FFF2-40B4-BE49-F238E27FC236}">
                    <a16:creationId xmlns:a16="http://schemas.microsoft.com/office/drawing/2014/main" id="{0D2510B3-31ED-3337-0A20-7C7977044DB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4" name="Rectangle 97">
                <a:extLst>
                  <a:ext uri="{FF2B5EF4-FFF2-40B4-BE49-F238E27FC236}">
                    <a16:creationId xmlns:a16="http://schemas.microsoft.com/office/drawing/2014/main" id="{99CA4E54-97EC-CF4B-ECFA-65D4D8C7D29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5" name="Rectangle 98">
                <a:extLst>
                  <a:ext uri="{FF2B5EF4-FFF2-40B4-BE49-F238E27FC236}">
                    <a16:creationId xmlns:a16="http://schemas.microsoft.com/office/drawing/2014/main" id="{F9187DC0-0028-EEA8-4393-59BAB60C7D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6" name="Rectangle 99">
                <a:extLst>
                  <a:ext uri="{FF2B5EF4-FFF2-40B4-BE49-F238E27FC236}">
                    <a16:creationId xmlns:a16="http://schemas.microsoft.com/office/drawing/2014/main" id="{86BEF66C-1960-6A85-F9B2-2A9A25294BE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7" name="Rectangle 100">
                <a:extLst>
                  <a:ext uri="{FF2B5EF4-FFF2-40B4-BE49-F238E27FC236}">
                    <a16:creationId xmlns:a16="http://schemas.microsoft.com/office/drawing/2014/main" id="{2E4F84CC-E367-6ADE-6056-0BE6875581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08" name="Rectangle 101">
                <a:extLst>
                  <a:ext uri="{FF2B5EF4-FFF2-40B4-BE49-F238E27FC236}">
                    <a16:creationId xmlns:a16="http://schemas.microsoft.com/office/drawing/2014/main" id="{8A3801E9-7012-742C-F809-A30825DC27E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1" name="Rectangle 102">
                <a:extLst>
                  <a:ext uri="{FF2B5EF4-FFF2-40B4-BE49-F238E27FC236}">
                    <a16:creationId xmlns:a16="http://schemas.microsoft.com/office/drawing/2014/main" id="{B72FB2F0-8FF8-816E-A980-10CCD6ADA63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2" name="Rectangle 103">
                <a:extLst>
                  <a:ext uri="{FF2B5EF4-FFF2-40B4-BE49-F238E27FC236}">
                    <a16:creationId xmlns:a16="http://schemas.microsoft.com/office/drawing/2014/main" id="{010A1DEA-FC0E-4B16-68CF-6A89EFBF39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3" name="Rectangle 104">
                <a:extLst>
                  <a:ext uri="{FF2B5EF4-FFF2-40B4-BE49-F238E27FC236}">
                    <a16:creationId xmlns:a16="http://schemas.microsoft.com/office/drawing/2014/main" id="{93CB0636-B96A-D397-1543-6C4D106349F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4" name="Rectangle 105">
                <a:extLst>
                  <a:ext uri="{FF2B5EF4-FFF2-40B4-BE49-F238E27FC236}">
                    <a16:creationId xmlns:a16="http://schemas.microsoft.com/office/drawing/2014/main" id="{56F942DC-1F66-260E-D0EF-A53EC1993D7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5" name="Rectangle 106">
                <a:extLst>
                  <a:ext uri="{FF2B5EF4-FFF2-40B4-BE49-F238E27FC236}">
                    <a16:creationId xmlns:a16="http://schemas.microsoft.com/office/drawing/2014/main" id="{8B53A981-FB1C-4F08-2BE3-C86A5BCAE3A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6" name="Rectangle 107">
                <a:extLst>
                  <a:ext uri="{FF2B5EF4-FFF2-40B4-BE49-F238E27FC236}">
                    <a16:creationId xmlns:a16="http://schemas.microsoft.com/office/drawing/2014/main" id="{6E315FA4-8162-ACD0-EB45-9F3E25E32D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7" name="Rectangle 108">
                <a:extLst>
                  <a:ext uri="{FF2B5EF4-FFF2-40B4-BE49-F238E27FC236}">
                    <a16:creationId xmlns:a16="http://schemas.microsoft.com/office/drawing/2014/main" id="{954B5199-7DDF-858D-7D2D-48737CFC4DF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8" name="Rectangle 109">
                <a:extLst>
                  <a:ext uri="{FF2B5EF4-FFF2-40B4-BE49-F238E27FC236}">
                    <a16:creationId xmlns:a16="http://schemas.microsoft.com/office/drawing/2014/main" id="{ED688320-6E5C-35B3-8C16-4E3EEDBB71C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19" name="Rectangle 110">
                <a:extLst>
                  <a:ext uri="{FF2B5EF4-FFF2-40B4-BE49-F238E27FC236}">
                    <a16:creationId xmlns:a16="http://schemas.microsoft.com/office/drawing/2014/main" id="{D01E40A1-277B-93B2-9FA8-D0E633161A2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0" name="Rectangle 111">
                <a:extLst>
                  <a:ext uri="{FF2B5EF4-FFF2-40B4-BE49-F238E27FC236}">
                    <a16:creationId xmlns:a16="http://schemas.microsoft.com/office/drawing/2014/main" id="{23D053D4-B6C7-CD36-E772-C54EA7726F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1" name="Rectangle 112">
                <a:extLst>
                  <a:ext uri="{FF2B5EF4-FFF2-40B4-BE49-F238E27FC236}">
                    <a16:creationId xmlns:a16="http://schemas.microsoft.com/office/drawing/2014/main" id="{C21F2D29-3593-D756-BE6E-4C4B6CD29D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2" name="Rectangle 113">
                <a:extLst>
                  <a:ext uri="{FF2B5EF4-FFF2-40B4-BE49-F238E27FC236}">
                    <a16:creationId xmlns:a16="http://schemas.microsoft.com/office/drawing/2014/main" id="{2835B82A-2B5F-6E7C-E4E6-71F8A632C00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3" name="Rectangle 114">
                <a:extLst>
                  <a:ext uri="{FF2B5EF4-FFF2-40B4-BE49-F238E27FC236}">
                    <a16:creationId xmlns:a16="http://schemas.microsoft.com/office/drawing/2014/main" id="{F6A885EE-3DE6-464D-8837-0646AC9240F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4" name="Rectangle 115">
                <a:extLst>
                  <a:ext uri="{FF2B5EF4-FFF2-40B4-BE49-F238E27FC236}">
                    <a16:creationId xmlns:a16="http://schemas.microsoft.com/office/drawing/2014/main" id="{AB794822-B520-6B73-C8A9-7F3B87E1C1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5" name="Rectangle 116">
                <a:extLst>
                  <a:ext uri="{FF2B5EF4-FFF2-40B4-BE49-F238E27FC236}">
                    <a16:creationId xmlns:a16="http://schemas.microsoft.com/office/drawing/2014/main" id="{89142A7D-F9AD-E2B2-4390-B81B8DBF40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6" name="Rectangle 117">
                <a:extLst>
                  <a:ext uri="{FF2B5EF4-FFF2-40B4-BE49-F238E27FC236}">
                    <a16:creationId xmlns:a16="http://schemas.microsoft.com/office/drawing/2014/main" id="{6D3B7D79-A1E8-CB3A-73FE-10EA30B035E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7" name="Rectangle 118">
                <a:extLst>
                  <a:ext uri="{FF2B5EF4-FFF2-40B4-BE49-F238E27FC236}">
                    <a16:creationId xmlns:a16="http://schemas.microsoft.com/office/drawing/2014/main" id="{2AB15F54-8E95-147C-A460-6B677904E58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8" name="Rectangle 119">
                <a:extLst>
                  <a:ext uri="{FF2B5EF4-FFF2-40B4-BE49-F238E27FC236}">
                    <a16:creationId xmlns:a16="http://schemas.microsoft.com/office/drawing/2014/main" id="{12615008-3267-8E78-CB8B-71BB4BA7DF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29" name="Rectangle 120">
                <a:extLst>
                  <a:ext uri="{FF2B5EF4-FFF2-40B4-BE49-F238E27FC236}">
                    <a16:creationId xmlns:a16="http://schemas.microsoft.com/office/drawing/2014/main" id="{D2AB2F91-45C7-6EAB-AA57-CF756DC84EC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0" name="Rectangle 121">
                <a:extLst>
                  <a:ext uri="{FF2B5EF4-FFF2-40B4-BE49-F238E27FC236}">
                    <a16:creationId xmlns:a16="http://schemas.microsoft.com/office/drawing/2014/main" id="{BB666CBC-05A3-73F0-F398-C1D82D2485E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1" name="Rectangle 122">
                <a:extLst>
                  <a:ext uri="{FF2B5EF4-FFF2-40B4-BE49-F238E27FC236}">
                    <a16:creationId xmlns:a16="http://schemas.microsoft.com/office/drawing/2014/main" id="{707F2789-422D-B940-9F3A-C6DF730F56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2" name="Rectangle 123">
                <a:extLst>
                  <a:ext uri="{FF2B5EF4-FFF2-40B4-BE49-F238E27FC236}">
                    <a16:creationId xmlns:a16="http://schemas.microsoft.com/office/drawing/2014/main" id="{C07F348D-43EC-9858-34EC-75CBE716FA8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3" name="Rectangle 124">
                <a:extLst>
                  <a:ext uri="{FF2B5EF4-FFF2-40B4-BE49-F238E27FC236}">
                    <a16:creationId xmlns:a16="http://schemas.microsoft.com/office/drawing/2014/main" id="{E7EBC95C-8BF6-1B81-B439-32B8C06C37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4" name="Rectangle 125">
                <a:extLst>
                  <a:ext uri="{FF2B5EF4-FFF2-40B4-BE49-F238E27FC236}">
                    <a16:creationId xmlns:a16="http://schemas.microsoft.com/office/drawing/2014/main" id="{B0989541-57D4-F1C2-37E8-F5CD64BF53B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5" name="Rectangle 126">
                <a:extLst>
                  <a:ext uri="{FF2B5EF4-FFF2-40B4-BE49-F238E27FC236}">
                    <a16:creationId xmlns:a16="http://schemas.microsoft.com/office/drawing/2014/main" id="{7C9F0D5A-250E-01F2-7EC8-BA519B9338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6" name="Rectangle 127">
                <a:extLst>
                  <a:ext uri="{FF2B5EF4-FFF2-40B4-BE49-F238E27FC236}">
                    <a16:creationId xmlns:a16="http://schemas.microsoft.com/office/drawing/2014/main" id="{6D293454-25C3-48A6-AAA3-A803263B99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7" name="Rectangle 128">
                <a:extLst>
                  <a:ext uri="{FF2B5EF4-FFF2-40B4-BE49-F238E27FC236}">
                    <a16:creationId xmlns:a16="http://schemas.microsoft.com/office/drawing/2014/main" id="{700F7091-4D86-99C4-3044-2F7FCB6CE16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8" name="Rectangle 129">
                <a:extLst>
                  <a:ext uri="{FF2B5EF4-FFF2-40B4-BE49-F238E27FC236}">
                    <a16:creationId xmlns:a16="http://schemas.microsoft.com/office/drawing/2014/main" id="{2D29C39B-3828-0C94-EF34-77EDD7C797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39" name="Rectangle 130">
                <a:extLst>
                  <a:ext uri="{FF2B5EF4-FFF2-40B4-BE49-F238E27FC236}">
                    <a16:creationId xmlns:a16="http://schemas.microsoft.com/office/drawing/2014/main" id="{EC515B5A-2803-C8A0-D398-152573DD43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0" name="Rectangle 131">
                <a:extLst>
                  <a:ext uri="{FF2B5EF4-FFF2-40B4-BE49-F238E27FC236}">
                    <a16:creationId xmlns:a16="http://schemas.microsoft.com/office/drawing/2014/main" id="{5FDA4A51-DBF2-92EE-69FB-957BE6B331D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1" name="Rectangle 132">
                <a:extLst>
                  <a:ext uri="{FF2B5EF4-FFF2-40B4-BE49-F238E27FC236}">
                    <a16:creationId xmlns:a16="http://schemas.microsoft.com/office/drawing/2014/main" id="{87422904-B669-8A2C-56D4-C5B02227F43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2" name="Rectangle 133">
                <a:extLst>
                  <a:ext uri="{FF2B5EF4-FFF2-40B4-BE49-F238E27FC236}">
                    <a16:creationId xmlns:a16="http://schemas.microsoft.com/office/drawing/2014/main" id="{4292533C-B214-65DB-8D4D-BE939F5F25F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3" name="Rectangle 134">
                <a:extLst>
                  <a:ext uri="{FF2B5EF4-FFF2-40B4-BE49-F238E27FC236}">
                    <a16:creationId xmlns:a16="http://schemas.microsoft.com/office/drawing/2014/main" id="{A7839DFA-92F0-3BB7-426F-68AF9A009F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4" name="Rectangle 135">
                <a:extLst>
                  <a:ext uri="{FF2B5EF4-FFF2-40B4-BE49-F238E27FC236}">
                    <a16:creationId xmlns:a16="http://schemas.microsoft.com/office/drawing/2014/main" id="{36442667-188E-AC27-7A16-03CE1F006F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5" name="Rectangle 136">
                <a:extLst>
                  <a:ext uri="{FF2B5EF4-FFF2-40B4-BE49-F238E27FC236}">
                    <a16:creationId xmlns:a16="http://schemas.microsoft.com/office/drawing/2014/main" id="{ADD63FB8-01EF-998A-C8EC-A6B4EA25E04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6" name="Rectangle 137">
                <a:extLst>
                  <a:ext uri="{FF2B5EF4-FFF2-40B4-BE49-F238E27FC236}">
                    <a16:creationId xmlns:a16="http://schemas.microsoft.com/office/drawing/2014/main" id="{512ED44B-4058-0003-CBFE-91388E2E3BB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47" name="Freeform 138">
                <a:extLst>
                  <a:ext uri="{FF2B5EF4-FFF2-40B4-BE49-F238E27FC236}">
                    <a16:creationId xmlns:a16="http://schemas.microsoft.com/office/drawing/2014/main" id="{4BD21CDE-15ED-8573-E8E1-C33506E8C65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8" name="Freeform 139">
                <a:extLst>
                  <a:ext uri="{FF2B5EF4-FFF2-40B4-BE49-F238E27FC236}">
                    <a16:creationId xmlns:a16="http://schemas.microsoft.com/office/drawing/2014/main" id="{073C9EC6-CD4F-F143-F8A9-599F1D8E1D5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49" name="Freeform 140">
                <a:extLst>
                  <a:ext uri="{FF2B5EF4-FFF2-40B4-BE49-F238E27FC236}">
                    <a16:creationId xmlns:a16="http://schemas.microsoft.com/office/drawing/2014/main" id="{58DCDEA5-7DD9-0E99-BE0E-8A8FE2955E9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0" name="Freeform 141">
                <a:extLst>
                  <a:ext uri="{FF2B5EF4-FFF2-40B4-BE49-F238E27FC236}">
                    <a16:creationId xmlns:a16="http://schemas.microsoft.com/office/drawing/2014/main" id="{4BA6D647-8F93-DA45-C28C-2C0B7ECF55D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1" name="Freeform 142">
                <a:extLst>
                  <a:ext uri="{FF2B5EF4-FFF2-40B4-BE49-F238E27FC236}">
                    <a16:creationId xmlns:a16="http://schemas.microsoft.com/office/drawing/2014/main" id="{3A8C665A-FEFC-B919-E599-1C38180F1F0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2" name="Freeform 143">
                <a:extLst>
                  <a:ext uri="{FF2B5EF4-FFF2-40B4-BE49-F238E27FC236}">
                    <a16:creationId xmlns:a16="http://schemas.microsoft.com/office/drawing/2014/main" id="{7E0583B0-6AB8-A8FC-9F40-84129C746379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3" name="Freeform 144">
                <a:extLst>
                  <a:ext uri="{FF2B5EF4-FFF2-40B4-BE49-F238E27FC236}">
                    <a16:creationId xmlns:a16="http://schemas.microsoft.com/office/drawing/2014/main" id="{474092DD-BF55-88D1-9B1C-E2F43BAE7B6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4" name="Freeform 145">
                <a:extLst>
                  <a:ext uri="{FF2B5EF4-FFF2-40B4-BE49-F238E27FC236}">
                    <a16:creationId xmlns:a16="http://schemas.microsoft.com/office/drawing/2014/main" id="{465E5113-D9F9-6B41-60A6-C45A7E3BF0D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5" name="Freeform 146">
                <a:extLst>
                  <a:ext uri="{FF2B5EF4-FFF2-40B4-BE49-F238E27FC236}">
                    <a16:creationId xmlns:a16="http://schemas.microsoft.com/office/drawing/2014/main" id="{253BDE88-97F9-A3BD-A278-6D3A601EF2D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6" name="Rectangle 147">
                <a:extLst>
                  <a:ext uri="{FF2B5EF4-FFF2-40B4-BE49-F238E27FC236}">
                    <a16:creationId xmlns:a16="http://schemas.microsoft.com/office/drawing/2014/main" id="{76C39DBD-B33C-EF3A-9EF7-F5B95DA4ED5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57" name="Rectangle 148">
                <a:extLst>
                  <a:ext uri="{FF2B5EF4-FFF2-40B4-BE49-F238E27FC236}">
                    <a16:creationId xmlns:a16="http://schemas.microsoft.com/office/drawing/2014/main" id="{B1219ADA-3ABB-E481-8FED-7686F1623E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45258" name="Freeform 149">
                <a:extLst>
                  <a:ext uri="{FF2B5EF4-FFF2-40B4-BE49-F238E27FC236}">
                    <a16:creationId xmlns:a16="http://schemas.microsoft.com/office/drawing/2014/main" id="{8DA3B892-4F12-196A-E81C-49C0070ADC6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59" name="Freeform 150">
                <a:extLst>
                  <a:ext uri="{FF2B5EF4-FFF2-40B4-BE49-F238E27FC236}">
                    <a16:creationId xmlns:a16="http://schemas.microsoft.com/office/drawing/2014/main" id="{E29C55F7-1779-031D-FEF6-31EB6BC5277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260" name="Freeform 151">
                <a:extLst>
                  <a:ext uri="{FF2B5EF4-FFF2-40B4-BE49-F238E27FC236}">
                    <a16:creationId xmlns:a16="http://schemas.microsoft.com/office/drawing/2014/main" id="{271488CE-70F9-E3F6-A4C1-F69F5A88C73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45261" name="Oval 152">
                <a:extLst>
                  <a:ext uri="{FF2B5EF4-FFF2-40B4-BE49-F238E27FC236}">
                    <a16:creationId xmlns:a16="http://schemas.microsoft.com/office/drawing/2014/main" id="{2795687B-93FE-3B26-632E-0005217EB89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</p:grpSp>
      </p:grpSp>
      <p:sp>
        <p:nvSpPr>
          <p:cNvPr id="4520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21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5275" name="Rectangle 155">
            <a:extLst>
              <a:ext uri="{FF2B5EF4-FFF2-40B4-BE49-F238E27FC236}">
                <a16:creationId xmlns:a16="http://schemas.microsoft.com/office/drawing/2014/main" id="{041A5A7E-E852-92B3-2377-08C158CF66C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276" name="Rectangle 156">
            <a:extLst>
              <a:ext uri="{FF2B5EF4-FFF2-40B4-BE49-F238E27FC236}">
                <a16:creationId xmlns:a16="http://schemas.microsoft.com/office/drawing/2014/main" id="{F2AE813D-C1AD-9BAF-1AD7-9661C0BE53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277" name="Rectangle 157">
            <a:extLst>
              <a:ext uri="{FF2B5EF4-FFF2-40B4-BE49-F238E27FC236}">
                <a16:creationId xmlns:a16="http://schemas.microsoft.com/office/drawing/2014/main" id="{E077B582-57BF-6D62-5266-CE480DF523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FFFFFF"/>
                  </a:outerShdw>
                </a:effectLst>
                <a:latin typeface="Tahoma" panose="020B0604030504040204" pitchFamily="34" charset="0"/>
              </a:defRPr>
            </a:lvl1pPr>
          </a:lstStyle>
          <a:p>
            <a:fld id="{E4110896-5262-4A8D-8C0C-36E5E945B0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70768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E5C207BD-097F-30E1-4DCB-131E7A4606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640DB1AA-BA24-8B32-D8ED-37D2F0135A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55B3DE10-72D2-8C9A-E083-AF49356098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8F0DA3-47C7-4D14-B0E3-5BE2213173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736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11F9FC03-17FD-36DB-D388-55254CD5C3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375368E2-798E-A35F-3096-4C42EAE3B3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D97DD5E2-F0C3-4C99-4E93-E4788BA34B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61A239-FB83-436A-A77A-7B7CD2D1A4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8194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FD524A4F-FE26-112D-AEFC-4877F677D9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666AB351-8794-C5C4-4C55-8C45E4B621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101C224A-2CCE-94B9-D026-3945823ED3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032686-57A2-4B74-B8EF-F590B15605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938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4">
            <a:extLst>
              <a:ext uri="{FF2B5EF4-FFF2-40B4-BE49-F238E27FC236}">
                <a16:creationId xmlns:a16="http://schemas.microsoft.com/office/drawing/2014/main" id="{59AE8ABF-4F53-DD58-57D8-2FCE85BF26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5">
            <a:extLst>
              <a:ext uri="{FF2B5EF4-FFF2-40B4-BE49-F238E27FC236}">
                <a16:creationId xmlns:a16="http://schemas.microsoft.com/office/drawing/2014/main" id="{F1CD0EB5-A51D-C088-D159-645427941D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6">
            <a:extLst>
              <a:ext uri="{FF2B5EF4-FFF2-40B4-BE49-F238E27FC236}">
                <a16:creationId xmlns:a16="http://schemas.microsoft.com/office/drawing/2014/main" id="{661028B1-5FDE-A2E4-446D-9AECF3139F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647B74-9A80-401A-80CF-6BADB652AF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412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D55E2441-1719-BEB7-7166-D0F0FA609E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01B85349-74E7-E904-8AAD-FDF987A9A7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94995AD4-85AD-42CC-E1F4-B777800FF0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CC3147-D1B9-43BE-8DBC-69E41A7335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5060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54">
            <a:extLst>
              <a:ext uri="{FF2B5EF4-FFF2-40B4-BE49-F238E27FC236}">
                <a16:creationId xmlns:a16="http://schemas.microsoft.com/office/drawing/2014/main" id="{4DA3AC35-406B-26FB-03F6-3E17D7B10E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5">
            <a:extLst>
              <a:ext uri="{FF2B5EF4-FFF2-40B4-BE49-F238E27FC236}">
                <a16:creationId xmlns:a16="http://schemas.microsoft.com/office/drawing/2014/main" id="{FA36A4D7-23AC-1503-E903-967356FB6F7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56">
            <a:extLst>
              <a:ext uri="{FF2B5EF4-FFF2-40B4-BE49-F238E27FC236}">
                <a16:creationId xmlns:a16="http://schemas.microsoft.com/office/drawing/2014/main" id="{450EADE0-9EA4-25F1-C74A-6F32357F2C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FD64D8-E421-4474-9CE6-07911D80C3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7994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54">
            <a:extLst>
              <a:ext uri="{FF2B5EF4-FFF2-40B4-BE49-F238E27FC236}">
                <a16:creationId xmlns:a16="http://schemas.microsoft.com/office/drawing/2014/main" id="{0AC196BF-0C4D-9810-0DD1-1FEEF026F6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5">
            <a:extLst>
              <a:ext uri="{FF2B5EF4-FFF2-40B4-BE49-F238E27FC236}">
                <a16:creationId xmlns:a16="http://schemas.microsoft.com/office/drawing/2014/main" id="{E68E8BB6-3A8B-96D4-9951-AB6CEDF6EA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6">
            <a:extLst>
              <a:ext uri="{FF2B5EF4-FFF2-40B4-BE49-F238E27FC236}">
                <a16:creationId xmlns:a16="http://schemas.microsoft.com/office/drawing/2014/main" id="{7F581FBE-29B1-D18F-8D77-2005A7A13B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467613-E1EE-462D-AE5B-3CC61C62BF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58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>
            <a:extLst>
              <a:ext uri="{FF2B5EF4-FFF2-40B4-BE49-F238E27FC236}">
                <a16:creationId xmlns:a16="http://schemas.microsoft.com/office/drawing/2014/main" id="{EBEB52F0-398C-0B03-0748-6AD020FDAF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55">
            <a:extLst>
              <a:ext uri="{FF2B5EF4-FFF2-40B4-BE49-F238E27FC236}">
                <a16:creationId xmlns:a16="http://schemas.microsoft.com/office/drawing/2014/main" id="{E30AA732-8E0E-41D3-BD03-E48DD08ADE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56">
            <a:extLst>
              <a:ext uri="{FF2B5EF4-FFF2-40B4-BE49-F238E27FC236}">
                <a16:creationId xmlns:a16="http://schemas.microsoft.com/office/drawing/2014/main" id="{A53CB63C-DEAC-CB1A-4FE8-4D1CC4DD25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F73F2F-4079-4F45-BDD9-7684A300C37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278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03D6533E-16C2-8B21-D35A-02AD7519C3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BAAD23C9-7BC7-EE2A-538A-8252A6D719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41315A66-BCCB-0089-32BF-0F870B9E0E9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1140F5-EFA9-4B87-9FA5-D84AA25289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3589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4">
            <a:extLst>
              <a:ext uri="{FF2B5EF4-FFF2-40B4-BE49-F238E27FC236}">
                <a16:creationId xmlns:a16="http://schemas.microsoft.com/office/drawing/2014/main" id="{39F0B2BC-5DEF-8E64-B18A-09C5D1AF66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55">
            <a:extLst>
              <a:ext uri="{FF2B5EF4-FFF2-40B4-BE49-F238E27FC236}">
                <a16:creationId xmlns:a16="http://schemas.microsoft.com/office/drawing/2014/main" id="{65D53541-7405-8F07-702C-DEDE39C7D5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6">
            <a:extLst>
              <a:ext uri="{FF2B5EF4-FFF2-40B4-BE49-F238E27FC236}">
                <a16:creationId xmlns:a16="http://schemas.microsoft.com/office/drawing/2014/main" id="{469B77A4-BE19-E27D-EEFB-58AD019294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A90664-71E8-4B19-B2F4-FB1F0399F6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07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9C8B3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D64EFCEE-EA2E-C84B-C72E-F988428F457C}"/>
              </a:ext>
            </a:extLst>
          </p:cNvPr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EC8D1C42-0894-FAE1-7478-CDEC63352FD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169" name="Freeform 4">
                <a:extLst>
                  <a:ext uri="{FF2B5EF4-FFF2-40B4-BE49-F238E27FC236}">
                    <a16:creationId xmlns:a16="http://schemas.microsoft.com/office/drawing/2014/main" id="{50B9B3A2-77C6-564F-9182-82FCAFAFEA6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0" name="Freeform 5">
                <a:extLst>
                  <a:ext uri="{FF2B5EF4-FFF2-40B4-BE49-F238E27FC236}">
                    <a16:creationId xmlns:a16="http://schemas.microsoft.com/office/drawing/2014/main" id="{ADAEB312-37FE-9A15-5F33-B57A2AC574A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1" name="Freeform 6">
                <a:extLst>
                  <a:ext uri="{FF2B5EF4-FFF2-40B4-BE49-F238E27FC236}">
                    <a16:creationId xmlns:a16="http://schemas.microsoft.com/office/drawing/2014/main" id="{9DD9914B-BED1-946F-E093-7CA3C5B1D2A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2" name="Freeform 7">
                <a:extLst>
                  <a:ext uri="{FF2B5EF4-FFF2-40B4-BE49-F238E27FC236}">
                    <a16:creationId xmlns:a16="http://schemas.microsoft.com/office/drawing/2014/main" id="{EFD9A0ED-A01F-5137-78B2-517038A8423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3" name="Freeform 8">
                <a:extLst>
                  <a:ext uri="{FF2B5EF4-FFF2-40B4-BE49-F238E27FC236}">
                    <a16:creationId xmlns:a16="http://schemas.microsoft.com/office/drawing/2014/main" id="{972B4312-D624-AB23-F3F0-36D7CEC3C9C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4" name="Freeform 9">
                <a:extLst>
                  <a:ext uri="{FF2B5EF4-FFF2-40B4-BE49-F238E27FC236}">
                    <a16:creationId xmlns:a16="http://schemas.microsoft.com/office/drawing/2014/main" id="{6AC856B6-5A54-9AD6-376E-41C0F1B7C235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5" name="Freeform 10">
                <a:extLst>
                  <a:ext uri="{FF2B5EF4-FFF2-40B4-BE49-F238E27FC236}">
                    <a16:creationId xmlns:a16="http://schemas.microsoft.com/office/drawing/2014/main" id="{1D6E35A8-B0D5-60CB-F0DD-8AFF55F62E5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6" name="Freeform 11">
                <a:extLst>
                  <a:ext uri="{FF2B5EF4-FFF2-40B4-BE49-F238E27FC236}">
                    <a16:creationId xmlns:a16="http://schemas.microsoft.com/office/drawing/2014/main" id="{3F402AEC-AEFF-6E60-D0EC-1B5F29C9A3E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7" name="Freeform 12">
                <a:extLst>
                  <a:ext uri="{FF2B5EF4-FFF2-40B4-BE49-F238E27FC236}">
                    <a16:creationId xmlns:a16="http://schemas.microsoft.com/office/drawing/2014/main" id="{C731A08E-4CE8-A2E5-B9BD-9AC4A3E34F1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8" name="Freeform 13">
                <a:extLst>
                  <a:ext uri="{FF2B5EF4-FFF2-40B4-BE49-F238E27FC236}">
                    <a16:creationId xmlns:a16="http://schemas.microsoft.com/office/drawing/2014/main" id="{AA81DD47-0521-3F03-1217-69C35A5384B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79" name="Freeform 14">
                <a:extLst>
                  <a:ext uri="{FF2B5EF4-FFF2-40B4-BE49-F238E27FC236}">
                    <a16:creationId xmlns:a16="http://schemas.microsoft.com/office/drawing/2014/main" id="{F7F37A8E-2552-B357-C549-D87BFEBE4DD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0" name="Freeform 15">
                <a:extLst>
                  <a:ext uri="{FF2B5EF4-FFF2-40B4-BE49-F238E27FC236}">
                    <a16:creationId xmlns:a16="http://schemas.microsoft.com/office/drawing/2014/main" id="{D162E09C-E0D7-A7DD-B9ED-D8F5F4AD56A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1" name="Freeform 16">
                <a:extLst>
                  <a:ext uri="{FF2B5EF4-FFF2-40B4-BE49-F238E27FC236}">
                    <a16:creationId xmlns:a16="http://schemas.microsoft.com/office/drawing/2014/main" id="{AAE3C53F-BF23-039D-F407-46F32193F50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33" name="Group 17">
              <a:extLst>
                <a:ext uri="{FF2B5EF4-FFF2-40B4-BE49-F238E27FC236}">
                  <a16:creationId xmlns:a16="http://schemas.microsoft.com/office/drawing/2014/main" id="{07DB20AF-D6CE-2916-E8B4-15583AB06777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34" name="Rectangle 18">
                <a:extLst>
                  <a:ext uri="{FF2B5EF4-FFF2-40B4-BE49-F238E27FC236}">
                    <a16:creationId xmlns:a16="http://schemas.microsoft.com/office/drawing/2014/main" id="{87DBD7DE-3B8D-97E9-3DF4-2B7BDE7965A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35" name="Rectangle 19">
                <a:extLst>
                  <a:ext uri="{FF2B5EF4-FFF2-40B4-BE49-F238E27FC236}">
                    <a16:creationId xmlns:a16="http://schemas.microsoft.com/office/drawing/2014/main" id="{8003D130-4675-670F-B4E7-0CF9F166D7F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36" name="Rectangle 20">
                <a:extLst>
                  <a:ext uri="{FF2B5EF4-FFF2-40B4-BE49-F238E27FC236}">
                    <a16:creationId xmlns:a16="http://schemas.microsoft.com/office/drawing/2014/main" id="{54C55CBB-EEF4-0788-25C5-F55CC3570C9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37" name="Rectangle 21">
                <a:extLst>
                  <a:ext uri="{FF2B5EF4-FFF2-40B4-BE49-F238E27FC236}">
                    <a16:creationId xmlns:a16="http://schemas.microsoft.com/office/drawing/2014/main" id="{CFBB0ACD-8A46-9C97-5801-8C9F285E7C2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38" name="Rectangle 22">
                <a:extLst>
                  <a:ext uri="{FF2B5EF4-FFF2-40B4-BE49-F238E27FC236}">
                    <a16:creationId xmlns:a16="http://schemas.microsoft.com/office/drawing/2014/main" id="{8200F2ED-AEBC-3AD1-54E1-BA18316FADD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39" name="Rectangle 23">
                <a:extLst>
                  <a:ext uri="{FF2B5EF4-FFF2-40B4-BE49-F238E27FC236}">
                    <a16:creationId xmlns:a16="http://schemas.microsoft.com/office/drawing/2014/main" id="{E5490561-BFD6-EEF6-4470-0C36418612D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0" name="Rectangle 24">
                <a:extLst>
                  <a:ext uri="{FF2B5EF4-FFF2-40B4-BE49-F238E27FC236}">
                    <a16:creationId xmlns:a16="http://schemas.microsoft.com/office/drawing/2014/main" id="{5E9070DA-B319-115C-F664-B58159D2235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1" name="Rectangle 25">
                <a:extLst>
                  <a:ext uri="{FF2B5EF4-FFF2-40B4-BE49-F238E27FC236}">
                    <a16:creationId xmlns:a16="http://schemas.microsoft.com/office/drawing/2014/main" id="{48F9683D-D101-CCB8-6916-F8578AAC763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2" name="Rectangle 26">
                <a:extLst>
                  <a:ext uri="{FF2B5EF4-FFF2-40B4-BE49-F238E27FC236}">
                    <a16:creationId xmlns:a16="http://schemas.microsoft.com/office/drawing/2014/main" id="{9140C2A0-4ABB-B329-422E-18580CF8220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3" name="Rectangle 27">
                <a:extLst>
                  <a:ext uri="{FF2B5EF4-FFF2-40B4-BE49-F238E27FC236}">
                    <a16:creationId xmlns:a16="http://schemas.microsoft.com/office/drawing/2014/main" id="{D9E0F6D9-E2DF-C4B1-8C92-26540E0D3B0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4" name="Rectangle 28">
                <a:extLst>
                  <a:ext uri="{FF2B5EF4-FFF2-40B4-BE49-F238E27FC236}">
                    <a16:creationId xmlns:a16="http://schemas.microsoft.com/office/drawing/2014/main" id="{AC19A3A4-141A-A7BD-832D-B852BADE282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5" name="Rectangle 29">
                <a:extLst>
                  <a:ext uri="{FF2B5EF4-FFF2-40B4-BE49-F238E27FC236}">
                    <a16:creationId xmlns:a16="http://schemas.microsoft.com/office/drawing/2014/main" id="{1ADDF5F4-1726-9F2B-90EA-EAFB170C2A0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6" name="Rectangle 30">
                <a:extLst>
                  <a:ext uri="{FF2B5EF4-FFF2-40B4-BE49-F238E27FC236}">
                    <a16:creationId xmlns:a16="http://schemas.microsoft.com/office/drawing/2014/main" id="{1B3D8335-EB2F-AF68-404A-6E7D29534F7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7" name="Rectangle 31">
                <a:extLst>
                  <a:ext uri="{FF2B5EF4-FFF2-40B4-BE49-F238E27FC236}">
                    <a16:creationId xmlns:a16="http://schemas.microsoft.com/office/drawing/2014/main" id="{322FC757-78FC-2FB3-F149-851A4D2DE43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8" name="Rectangle 32">
                <a:extLst>
                  <a:ext uri="{FF2B5EF4-FFF2-40B4-BE49-F238E27FC236}">
                    <a16:creationId xmlns:a16="http://schemas.microsoft.com/office/drawing/2014/main" id="{EBC42293-763F-0862-C6FE-0EDB85FBD01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49" name="Rectangle 33">
                <a:extLst>
                  <a:ext uri="{FF2B5EF4-FFF2-40B4-BE49-F238E27FC236}">
                    <a16:creationId xmlns:a16="http://schemas.microsoft.com/office/drawing/2014/main" id="{06FAC0A8-6178-3FB6-B8B5-DDCA4934994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0" name="Rectangle 34">
                <a:extLst>
                  <a:ext uri="{FF2B5EF4-FFF2-40B4-BE49-F238E27FC236}">
                    <a16:creationId xmlns:a16="http://schemas.microsoft.com/office/drawing/2014/main" id="{B95F967C-3AD2-39F9-F72D-207933E5C55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1" name="Rectangle 35">
                <a:extLst>
                  <a:ext uri="{FF2B5EF4-FFF2-40B4-BE49-F238E27FC236}">
                    <a16:creationId xmlns:a16="http://schemas.microsoft.com/office/drawing/2014/main" id="{D6AFCBCA-B3EC-09D1-E8EC-53DD1A12401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2" name="Rectangle 36">
                <a:extLst>
                  <a:ext uri="{FF2B5EF4-FFF2-40B4-BE49-F238E27FC236}">
                    <a16:creationId xmlns:a16="http://schemas.microsoft.com/office/drawing/2014/main" id="{36967595-5965-0D34-ACFC-13300BEDDFC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3" name="Rectangle 37">
                <a:extLst>
                  <a:ext uri="{FF2B5EF4-FFF2-40B4-BE49-F238E27FC236}">
                    <a16:creationId xmlns:a16="http://schemas.microsoft.com/office/drawing/2014/main" id="{7AE560DB-6FC5-FC52-BD6F-01CD1B92E63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4" name="Rectangle 38">
                <a:extLst>
                  <a:ext uri="{FF2B5EF4-FFF2-40B4-BE49-F238E27FC236}">
                    <a16:creationId xmlns:a16="http://schemas.microsoft.com/office/drawing/2014/main" id="{776FE739-B346-1011-9405-A1314AC68F8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5" name="Rectangle 39">
                <a:extLst>
                  <a:ext uri="{FF2B5EF4-FFF2-40B4-BE49-F238E27FC236}">
                    <a16:creationId xmlns:a16="http://schemas.microsoft.com/office/drawing/2014/main" id="{ED958245-DF8A-A832-FDC9-E2F9B2697B3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6" name="Rectangle 40">
                <a:extLst>
                  <a:ext uri="{FF2B5EF4-FFF2-40B4-BE49-F238E27FC236}">
                    <a16:creationId xmlns:a16="http://schemas.microsoft.com/office/drawing/2014/main" id="{09E13E7E-9D77-5BD3-DB7E-2CC135D9A6C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7" name="Rectangle 41">
                <a:extLst>
                  <a:ext uri="{FF2B5EF4-FFF2-40B4-BE49-F238E27FC236}">
                    <a16:creationId xmlns:a16="http://schemas.microsoft.com/office/drawing/2014/main" id="{CB01ECA6-06C8-6D0C-4E2F-C3FE8203EEE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8" name="Rectangle 42">
                <a:extLst>
                  <a:ext uri="{FF2B5EF4-FFF2-40B4-BE49-F238E27FC236}">
                    <a16:creationId xmlns:a16="http://schemas.microsoft.com/office/drawing/2014/main" id="{A0C0A03B-528D-BEF6-85BE-337D632833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59" name="Rectangle 43">
                <a:extLst>
                  <a:ext uri="{FF2B5EF4-FFF2-40B4-BE49-F238E27FC236}">
                    <a16:creationId xmlns:a16="http://schemas.microsoft.com/office/drawing/2014/main" id="{9FD01510-E3B9-8E84-0C74-54F9CC66361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0" name="Rectangle 44">
                <a:extLst>
                  <a:ext uri="{FF2B5EF4-FFF2-40B4-BE49-F238E27FC236}">
                    <a16:creationId xmlns:a16="http://schemas.microsoft.com/office/drawing/2014/main" id="{BA601F8E-30D3-5A2C-A1EC-050DE5A6F97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1" name="Rectangle 45">
                <a:extLst>
                  <a:ext uri="{FF2B5EF4-FFF2-40B4-BE49-F238E27FC236}">
                    <a16:creationId xmlns:a16="http://schemas.microsoft.com/office/drawing/2014/main" id="{F80107DD-4543-A8D2-0BE5-31546CA9220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2" name="Rectangle 46">
                <a:extLst>
                  <a:ext uri="{FF2B5EF4-FFF2-40B4-BE49-F238E27FC236}">
                    <a16:creationId xmlns:a16="http://schemas.microsoft.com/office/drawing/2014/main" id="{A7F0307A-A4E4-386E-F107-B7AA243665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3" name="Rectangle 47">
                <a:extLst>
                  <a:ext uri="{FF2B5EF4-FFF2-40B4-BE49-F238E27FC236}">
                    <a16:creationId xmlns:a16="http://schemas.microsoft.com/office/drawing/2014/main" id="{1B5854E1-35EA-C441-FA1F-92A4F22594C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4" name="Rectangle 48">
                <a:extLst>
                  <a:ext uri="{FF2B5EF4-FFF2-40B4-BE49-F238E27FC236}">
                    <a16:creationId xmlns:a16="http://schemas.microsoft.com/office/drawing/2014/main" id="{E0223C3B-1CF8-C2E5-91F6-B61FE47DC65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5" name="Rectangle 49">
                <a:extLst>
                  <a:ext uri="{FF2B5EF4-FFF2-40B4-BE49-F238E27FC236}">
                    <a16:creationId xmlns:a16="http://schemas.microsoft.com/office/drawing/2014/main" id="{1B686E80-4D5D-F888-D25D-0F22A98598D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6" name="Rectangle 50">
                <a:extLst>
                  <a:ext uri="{FF2B5EF4-FFF2-40B4-BE49-F238E27FC236}">
                    <a16:creationId xmlns:a16="http://schemas.microsoft.com/office/drawing/2014/main" id="{4B073B21-D51F-E446-C667-A788D644C18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7" name="Rectangle 51">
                <a:extLst>
                  <a:ext uri="{FF2B5EF4-FFF2-40B4-BE49-F238E27FC236}">
                    <a16:creationId xmlns:a16="http://schemas.microsoft.com/office/drawing/2014/main" id="{1CF12C00-B34D-B3D5-AA32-A5FEEF2C28C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8" name="Rectangle 52">
                <a:extLst>
                  <a:ext uri="{FF2B5EF4-FFF2-40B4-BE49-F238E27FC236}">
                    <a16:creationId xmlns:a16="http://schemas.microsoft.com/office/drawing/2014/main" id="{CFBB91B6-211F-604E-8103-14D1F879035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69" name="Rectangle 53">
                <a:extLst>
                  <a:ext uri="{FF2B5EF4-FFF2-40B4-BE49-F238E27FC236}">
                    <a16:creationId xmlns:a16="http://schemas.microsoft.com/office/drawing/2014/main" id="{5B88C7D8-1A9F-CFA7-5341-0963C5C0915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0" name="Rectangle 54">
                <a:extLst>
                  <a:ext uri="{FF2B5EF4-FFF2-40B4-BE49-F238E27FC236}">
                    <a16:creationId xmlns:a16="http://schemas.microsoft.com/office/drawing/2014/main" id="{406732F7-1332-FB23-75B6-DA85D9C632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1" name="Rectangle 55">
                <a:extLst>
                  <a:ext uri="{FF2B5EF4-FFF2-40B4-BE49-F238E27FC236}">
                    <a16:creationId xmlns:a16="http://schemas.microsoft.com/office/drawing/2014/main" id="{187A744B-2AE4-B520-A4BD-9A7A42D157B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2" name="Rectangle 56">
                <a:extLst>
                  <a:ext uri="{FF2B5EF4-FFF2-40B4-BE49-F238E27FC236}">
                    <a16:creationId xmlns:a16="http://schemas.microsoft.com/office/drawing/2014/main" id="{6FA374AD-9494-A025-57FE-9CA3FB6429D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3" name="Rectangle 57">
                <a:extLst>
                  <a:ext uri="{FF2B5EF4-FFF2-40B4-BE49-F238E27FC236}">
                    <a16:creationId xmlns:a16="http://schemas.microsoft.com/office/drawing/2014/main" id="{B13055B8-F469-75CB-D105-4338D8A3244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4" name="Rectangle 58">
                <a:extLst>
                  <a:ext uri="{FF2B5EF4-FFF2-40B4-BE49-F238E27FC236}">
                    <a16:creationId xmlns:a16="http://schemas.microsoft.com/office/drawing/2014/main" id="{64D3F5F3-4AA0-F7AA-E9E3-DAAA8EAE66F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5" name="Rectangle 59">
                <a:extLst>
                  <a:ext uri="{FF2B5EF4-FFF2-40B4-BE49-F238E27FC236}">
                    <a16:creationId xmlns:a16="http://schemas.microsoft.com/office/drawing/2014/main" id="{BDA65206-4B7F-DA00-8D42-6689047B50A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6" name="Rectangle 60">
                <a:extLst>
                  <a:ext uri="{FF2B5EF4-FFF2-40B4-BE49-F238E27FC236}">
                    <a16:creationId xmlns:a16="http://schemas.microsoft.com/office/drawing/2014/main" id="{9D999840-ABDA-DF5D-FD59-816447B79FC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7" name="Rectangle 61">
                <a:extLst>
                  <a:ext uri="{FF2B5EF4-FFF2-40B4-BE49-F238E27FC236}">
                    <a16:creationId xmlns:a16="http://schemas.microsoft.com/office/drawing/2014/main" id="{61CC7DA1-44A1-3819-9CF0-453C95325E0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8" name="Rectangle 62">
                <a:extLst>
                  <a:ext uri="{FF2B5EF4-FFF2-40B4-BE49-F238E27FC236}">
                    <a16:creationId xmlns:a16="http://schemas.microsoft.com/office/drawing/2014/main" id="{6BEC3ED9-D629-742F-65A5-4A1968D7A39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79" name="Rectangle 63">
                <a:extLst>
                  <a:ext uri="{FF2B5EF4-FFF2-40B4-BE49-F238E27FC236}">
                    <a16:creationId xmlns:a16="http://schemas.microsoft.com/office/drawing/2014/main" id="{511636A9-A747-D4AF-7FF5-8D8EA31AC2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0" name="Rectangle 64">
                <a:extLst>
                  <a:ext uri="{FF2B5EF4-FFF2-40B4-BE49-F238E27FC236}">
                    <a16:creationId xmlns:a16="http://schemas.microsoft.com/office/drawing/2014/main" id="{6142F9D9-7832-BD20-C52E-66A406AE609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1" name="Rectangle 65">
                <a:extLst>
                  <a:ext uri="{FF2B5EF4-FFF2-40B4-BE49-F238E27FC236}">
                    <a16:creationId xmlns:a16="http://schemas.microsoft.com/office/drawing/2014/main" id="{3939B7F0-6A3B-6B3D-6618-ECC5FC02DB2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2" name="Rectangle 66">
                <a:extLst>
                  <a:ext uri="{FF2B5EF4-FFF2-40B4-BE49-F238E27FC236}">
                    <a16:creationId xmlns:a16="http://schemas.microsoft.com/office/drawing/2014/main" id="{13D66D27-33D7-D9ED-82D9-3F2874513B6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3" name="Rectangle 67">
                <a:extLst>
                  <a:ext uri="{FF2B5EF4-FFF2-40B4-BE49-F238E27FC236}">
                    <a16:creationId xmlns:a16="http://schemas.microsoft.com/office/drawing/2014/main" id="{67303B7D-D719-B814-AEEB-C957967816E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4" name="Rectangle 68">
                <a:extLst>
                  <a:ext uri="{FF2B5EF4-FFF2-40B4-BE49-F238E27FC236}">
                    <a16:creationId xmlns:a16="http://schemas.microsoft.com/office/drawing/2014/main" id="{6407EB33-9197-B773-CB3B-A65F2DA3D10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5" name="Rectangle 69">
                <a:extLst>
                  <a:ext uri="{FF2B5EF4-FFF2-40B4-BE49-F238E27FC236}">
                    <a16:creationId xmlns:a16="http://schemas.microsoft.com/office/drawing/2014/main" id="{350ED232-9B7D-031C-9B8D-7DC43B5F47A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6" name="Rectangle 70">
                <a:extLst>
                  <a:ext uri="{FF2B5EF4-FFF2-40B4-BE49-F238E27FC236}">
                    <a16:creationId xmlns:a16="http://schemas.microsoft.com/office/drawing/2014/main" id="{D67B0139-F096-7D55-2CA8-29863AFA3E3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7" name="Rectangle 71">
                <a:extLst>
                  <a:ext uri="{FF2B5EF4-FFF2-40B4-BE49-F238E27FC236}">
                    <a16:creationId xmlns:a16="http://schemas.microsoft.com/office/drawing/2014/main" id="{A2053558-8964-80CA-34F2-60C4AE5DA21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8" name="Rectangle 72">
                <a:extLst>
                  <a:ext uri="{FF2B5EF4-FFF2-40B4-BE49-F238E27FC236}">
                    <a16:creationId xmlns:a16="http://schemas.microsoft.com/office/drawing/2014/main" id="{9C02B326-50BA-9D49-1C8C-5FC0E15656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89" name="Rectangle 73">
                <a:extLst>
                  <a:ext uri="{FF2B5EF4-FFF2-40B4-BE49-F238E27FC236}">
                    <a16:creationId xmlns:a16="http://schemas.microsoft.com/office/drawing/2014/main" id="{740E4766-FDC0-1EC7-1740-9AD25E144E1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0" name="Rectangle 74">
                <a:extLst>
                  <a:ext uri="{FF2B5EF4-FFF2-40B4-BE49-F238E27FC236}">
                    <a16:creationId xmlns:a16="http://schemas.microsoft.com/office/drawing/2014/main" id="{F070E49C-067C-1F4B-1A37-AA0EE306B42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1" name="Rectangle 75">
                <a:extLst>
                  <a:ext uri="{FF2B5EF4-FFF2-40B4-BE49-F238E27FC236}">
                    <a16:creationId xmlns:a16="http://schemas.microsoft.com/office/drawing/2014/main" id="{712BA843-3F89-1411-1441-C8FE25FE1DC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2" name="Rectangle 76">
                <a:extLst>
                  <a:ext uri="{FF2B5EF4-FFF2-40B4-BE49-F238E27FC236}">
                    <a16:creationId xmlns:a16="http://schemas.microsoft.com/office/drawing/2014/main" id="{3F4A511B-C9BD-5242-8343-10E2A27F74A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3" name="Rectangle 77">
                <a:extLst>
                  <a:ext uri="{FF2B5EF4-FFF2-40B4-BE49-F238E27FC236}">
                    <a16:creationId xmlns:a16="http://schemas.microsoft.com/office/drawing/2014/main" id="{A9B99B76-CB5E-F9C7-4FF7-088F601A69F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4" name="Rectangle 78">
                <a:extLst>
                  <a:ext uri="{FF2B5EF4-FFF2-40B4-BE49-F238E27FC236}">
                    <a16:creationId xmlns:a16="http://schemas.microsoft.com/office/drawing/2014/main" id="{E9DB252B-50DC-8007-D366-95D81934316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5" name="Rectangle 79">
                <a:extLst>
                  <a:ext uri="{FF2B5EF4-FFF2-40B4-BE49-F238E27FC236}">
                    <a16:creationId xmlns:a16="http://schemas.microsoft.com/office/drawing/2014/main" id="{4923BF28-AA2D-4657-A555-F445826ACD3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6" name="Rectangle 80">
                <a:extLst>
                  <a:ext uri="{FF2B5EF4-FFF2-40B4-BE49-F238E27FC236}">
                    <a16:creationId xmlns:a16="http://schemas.microsoft.com/office/drawing/2014/main" id="{FE70FEB0-95A3-1C32-9449-DBBF75CFA96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7" name="Freeform 81">
                <a:extLst>
                  <a:ext uri="{FF2B5EF4-FFF2-40B4-BE49-F238E27FC236}">
                    <a16:creationId xmlns:a16="http://schemas.microsoft.com/office/drawing/2014/main" id="{D804E690-0A0D-FBB9-AC92-087080F44DE3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98" name="Rectangle 82">
                <a:extLst>
                  <a:ext uri="{FF2B5EF4-FFF2-40B4-BE49-F238E27FC236}">
                    <a16:creationId xmlns:a16="http://schemas.microsoft.com/office/drawing/2014/main" id="{BE84EAA6-6058-6DDF-E5E5-595B6711606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099" name="Rectangle 83">
                <a:extLst>
                  <a:ext uri="{FF2B5EF4-FFF2-40B4-BE49-F238E27FC236}">
                    <a16:creationId xmlns:a16="http://schemas.microsoft.com/office/drawing/2014/main" id="{0F30DC3E-2C29-B25F-CDF9-1924FC956D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0" name="Rectangle 84">
                <a:extLst>
                  <a:ext uri="{FF2B5EF4-FFF2-40B4-BE49-F238E27FC236}">
                    <a16:creationId xmlns:a16="http://schemas.microsoft.com/office/drawing/2014/main" id="{22126CB5-FC88-D60E-0E0B-1BA21CA4E98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1" name="Rectangle 85">
                <a:extLst>
                  <a:ext uri="{FF2B5EF4-FFF2-40B4-BE49-F238E27FC236}">
                    <a16:creationId xmlns:a16="http://schemas.microsoft.com/office/drawing/2014/main" id="{88F1E15E-BFBF-D1FA-7F7E-06CCD9D12E7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2" name="Rectangle 86">
                <a:extLst>
                  <a:ext uri="{FF2B5EF4-FFF2-40B4-BE49-F238E27FC236}">
                    <a16:creationId xmlns:a16="http://schemas.microsoft.com/office/drawing/2014/main" id="{F740079D-F79C-56BC-3A7F-8BB0CBE4563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3" name="Rectangle 87">
                <a:extLst>
                  <a:ext uri="{FF2B5EF4-FFF2-40B4-BE49-F238E27FC236}">
                    <a16:creationId xmlns:a16="http://schemas.microsoft.com/office/drawing/2014/main" id="{9576511C-2D66-DCBB-CCDC-DC1739AC6E4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4" name="Rectangle 88">
                <a:extLst>
                  <a:ext uri="{FF2B5EF4-FFF2-40B4-BE49-F238E27FC236}">
                    <a16:creationId xmlns:a16="http://schemas.microsoft.com/office/drawing/2014/main" id="{129D85E2-B388-EC24-E5E7-D115E845C2C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5" name="Rectangle 89">
                <a:extLst>
                  <a:ext uri="{FF2B5EF4-FFF2-40B4-BE49-F238E27FC236}">
                    <a16:creationId xmlns:a16="http://schemas.microsoft.com/office/drawing/2014/main" id="{37354A99-FA6B-C12E-5DE0-07ACA94C2D7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6" name="Rectangle 90">
                <a:extLst>
                  <a:ext uri="{FF2B5EF4-FFF2-40B4-BE49-F238E27FC236}">
                    <a16:creationId xmlns:a16="http://schemas.microsoft.com/office/drawing/2014/main" id="{93A47349-3D26-CCE1-45C8-34B518CC310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7" name="Rectangle 91">
                <a:extLst>
                  <a:ext uri="{FF2B5EF4-FFF2-40B4-BE49-F238E27FC236}">
                    <a16:creationId xmlns:a16="http://schemas.microsoft.com/office/drawing/2014/main" id="{8CF7FD99-1D79-6C71-9B4E-5D780AAD284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8" name="Rectangle 92">
                <a:extLst>
                  <a:ext uri="{FF2B5EF4-FFF2-40B4-BE49-F238E27FC236}">
                    <a16:creationId xmlns:a16="http://schemas.microsoft.com/office/drawing/2014/main" id="{99DC70BD-7610-E7FA-7E32-F0DCE20DE24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09" name="Rectangle 93">
                <a:extLst>
                  <a:ext uri="{FF2B5EF4-FFF2-40B4-BE49-F238E27FC236}">
                    <a16:creationId xmlns:a16="http://schemas.microsoft.com/office/drawing/2014/main" id="{DEF4F786-C6BC-6AC3-547E-7954D6EA0A2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0" name="Rectangle 94">
                <a:extLst>
                  <a:ext uri="{FF2B5EF4-FFF2-40B4-BE49-F238E27FC236}">
                    <a16:creationId xmlns:a16="http://schemas.microsoft.com/office/drawing/2014/main" id="{407ADC4D-F5E0-05AB-438B-50718AE34DE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1" name="Rectangle 95">
                <a:extLst>
                  <a:ext uri="{FF2B5EF4-FFF2-40B4-BE49-F238E27FC236}">
                    <a16:creationId xmlns:a16="http://schemas.microsoft.com/office/drawing/2014/main" id="{2C6752B6-C24D-8EC0-96B4-91AEDC49FBE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2" name="Rectangle 96">
                <a:extLst>
                  <a:ext uri="{FF2B5EF4-FFF2-40B4-BE49-F238E27FC236}">
                    <a16:creationId xmlns:a16="http://schemas.microsoft.com/office/drawing/2014/main" id="{DAAB97D0-9B67-2E7F-A41D-1BF6E6A907C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3" name="Rectangle 97">
                <a:extLst>
                  <a:ext uri="{FF2B5EF4-FFF2-40B4-BE49-F238E27FC236}">
                    <a16:creationId xmlns:a16="http://schemas.microsoft.com/office/drawing/2014/main" id="{1EC78F04-8CD3-B253-1780-E30FC560F6F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4" name="Rectangle 98">
                <a:extLst>
                  <a:ext uri="{FF2B5EF4-FFF2-40B4-BE49-F238E27FC236}">
                    <a16:creationId xmlns:a16="http://schemas.microsoft.com/office/drawing/2014/main" id="{A5E35004-0CEE-2C7B-BC50-12301DD162A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5" name="Rectangle 99">
                <a:extLst>
                  <a:ext uri="{FF2B5EF4-FFF2-40B4-BE49-F238E27FC236}">
                    <a16:creationId xmlns:a16="http://schemas.microsoft.com/office/drawing/2014/main" id="{48989680-EE06-8BAF-D3BB-EAE3C7114A7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6" name="Rectangle 100">
                <a:extLst>
                  <a:ext uri="{FF2B5EF4-FFF2-40B4-BE49-F238E27FC236}">
                    <a16:creationId xmlns:a16="http://schemas.microsoft.com/office/drawing/2014/main" id="{A45E167B-33DF-C785-FF57-018C1CA2221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7" name="Rectangle 101">
                <a:extLst>
                  <a:ext uri="{FF2B5EF4-FFF2-40B4-BE49-F238E27FC236}">
                    <a16:creationId xmlns:a16="http://schemas.microsoft.com/office/drawing/2014/main" id="{EEE6916B-F04C-978F-66DB-CCC6901B6A6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8" name="Rectangle 102">
                <a:extLst>
                  <a:ext uri="{FF2B5EF4-FFF2-40B4-BE49-F238E27FC236}">
                    <a16:creationId xmlns:a16="http://schemas.microsoft.com/office/drawing/2014/main" id="{024D0046-0EBD-36F6-AA90-F2214CA0AE9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19" name="Rectangle 103">
                <a:extLst>
                  <a:ext uri="{FF2B5EF4-FFF2-40B4-BE49-F238E27FC236}">
                    <a16:creationId xmlns:a16="http://schemas.microsoft.com/office/drawing/2014/main" id="{B9133617-1256-E05B-4303-EE36384917B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0" name="Rectangle 104">
                <a:extLst>
                  <a:ext uri="{FF2B5EF4-FFF2-40B4-BE49-F238E27FC236}">
                    <a16:creationId xmlns:a16="http://schemas.microsoft.com/office/drawing/2014/main" id="{4578D54A-2F5A-C2E8-3F0C-D3329FE9FBD5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1" name="Rectangle 105">
                <a:extLst>
                  <a:ext uri="{FF2B5EF4-FFF2-40B4-BE49-F238E27FC236}">
                    <a16:creationId xmlns:a16="http://schemas.microsoft.com/office/drawing/2014/main" id="{6BF74F9D-31D0-CFD7-134D-877A1F18B13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2" name="Rectangle 106">
                <a:extLst>
                  <a:ext uri="{FF2B5EF4-FFF2-40B4-BE49-F238E27FC236}">
                    <a16:creationId xmlns:a16="http://schemas.microsoft.com/office/drawing/2014/main" id="{0AEFB066-DF8E-3531-4925-49A82CBF715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3" name="Rectangle 107">
                <a:extLst>
                  <a:ext uri="{FF2B5EF4-FFF2-40B4-BE49-F238E27FC236}">
                    <a16:creationId xmlns:a16="http://schemas.microsoft.com/office/drawing/2014/main" id="{FCF6BD3D-D89E-CAE2-588E-1235B01FC44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4" name="Rectangle 108">
                <a:extLst>
                  <a:ext uri="{FF2B5EF4-FFF2-40B4-BE49-F238E27FC236}">
                    <a16:creationId xmlns:a16="http://schemas.microsoft.com/office/drawing/2014/main" id="{C97EB63F-99FB-6809-4699-A31EDA87B88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5" name="Rectangle 109">
                <a:extLst>
                  <a:ext uri="{FF2B5EF4-FFF2-40B4-BE49-F238E27FC236}">
                    <a16:creationId xmlns:a16="http://schemas.microsoft.com/office/drawing/2014/main" id="{FAEA95D1-2B65-3595-BD96-9D2584DEF69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6" name="Rectangle 110">
                <a:extLst>
                  <a:ext uri="{FF2B5EF4-FFF2-40B4-BE49-F238E27FC236}">
                    <a16:creationId xmlns:a16="http://schemas.microsoft.com/office/drawing/2014/main" id="{E84E5951-00E3-66BC-7DE0-250D2BE719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7" name="Rectangle 111">
                <a:extLst>
                  <a:ext uri="{FF2B5EF4-FFF2-40B4-BE49-F238E27FC236}">
                    <a16:creationId xmlns:a16="http://schemas.microsoft.com/office/drawing/2014/main" id="{D67D0AD7-63DD-E875-0F9D-3BD9194EC01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8" name="Rectangle 112">
                <a:extLst>
                  <a:ext uri="{FF2B5EF4-FFF2-40B4-BE49-F238E27FC236}">
                    <a16:creationId xmlns:a16="http://schemas.microsoft.com/office/drawing/2014/main" id="{77E67BFC-A599-E7A6-6AAE-1D896422656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29" name="Rectangle 113">
                <a:extLst>
                  <a:ext uri="{FF2B5EF4-FFF2-40B4-BE49-F238E27FC236}">
                    <a16:creationId xmlns:a16="http://schemas.microsoft.com/office/drawing/2014/main" id="{DAACD8F2-D336-E4AF-A264-616F5C0F8F3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0" name="Rectangle 114">
                <a:extLst>
                  <a:ext uri="{FF2B5EF4-FFF2-40B4-BE49-F238E27FC236}">
                    <a16:creationId xmlns:a16="http://schemas.microsoft.com/office/drawing/2014/main" id="{6148D3FA-21B1-7014-60AC-D686A1FB1EA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1" name="Rectangle 115">
                <a:extLst>
                  <a:ext uri="{FF2B5EF4-FFF2-40B4-BE49-F238E27FC236}">
                    <a16:creationId xmlns:a16="http://schemas.microsoft.com/office/drawing/2014/main" id="{F107A903-E6AF-D6C2-C278-D39DF83E2FF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2" name="Rectangle 116">
                <a:extLst>
                  <a:ext uri="{FF2B5EF4-FFF2-40B4-BE49-F238E27FC236}">
                    <a16:creationId xmlns:a16="http://schemas.microsoft.com/office/drawing/2014/main" id="{E2407B73-4D3A-A5EA-5C37-1482C046E41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3" name="Rectangle 117">
                <a:extLst>
                  <a:ext uri="{FF2B5EF4-FFF2-40B4-BE49-F238E27FC236}">
                    <a16:creationId xmlns:a16="http://schemas.microsoft.com/office/drawing/2014/main" id="{47C79334-2C7F-4459-AC20-5F9441F3E44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4" name="Rectangle 118">
                <a:extLst>
                  <a:ext uri="{FF2B5EF4-FFF2-40B4-BE49-F238E27FC236}">
                    <a16:creationId xmlns:a16="http://schemas.microsoft.com/office/drawing/2014/main" id="{76AFF0F6-E849-F430-E7E2-C27B81EEDC9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5" name="Rectangle 119">
                <a:extLst>
                  <a:ext uri="{FF2B5EF4-FFF2-40B4-BE49-F238E27FC236}">
                    <a16:creationId xmlns:a16="http://schemas.microsoft.com/office/drawing/2014/main" id="{FBB2CAC5-49BA-A073-1706-9A05DF73BAB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6" name="Rectangle 120">
                <a:extLst>
                  <a:ext uri="{FF2B5EF4-FFF2-40B4-BE49-F238E27FC236}">
                    <a16:creationId xmlns:a16="http://schemas.microsoft.com/office/drawing/2014/main" id="{E174123A-86DD-CDCF-58E7-FAE7362947FE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7" name="Rectangle 121">
                <a:extLst>
                  <a:ext uri="{FF2B5EF4-FFF2-40B4-BE49-F238E27FC236}">
                    <a16:creationId xmlns:a16="http://schemas.microsoft.com/office/drawing/2014/main" id="{E75639BD-6D78-1734-E74F-07DDD188163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8" name="Rectangle 122">
                <a:extLst>
                  <a:ext uri="{FF2B5EF4-FFF2-40B4-BE49-F238E27FC236}">
                    <a16:creationId xmlns:a16="http://schemas.microsoft.com/office/drawing/2014/main" id="{BA242423-1BF1-EAF5-EB72-15553EB3EFF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39" name="Rectangle 123">
                <a:extLst>
                  <a:ext uri="{FF2B5EF4-FFF2-40B4-BE49-F238E27FC236}">
                    <a16:creationId xmlns:a16="http://schemas.microsoft.com/office/drawing/2014/main" id="{28C2335F-3DDB-1C3E-CA92-9F7BBF922D9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0" name="Rectangle 124">
                <a:extLst>
                  <a:ext uri="{FF2B5EF4-FFF2-40B4-BE49-F238E27FC236}">
                    <a16:creationId xmlns:a16="http://schemas.microsoft.com/office/drawing/2014/main" id="{5F3C0DFC-FB6F-EE70-F25C-93C09516EF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1" name="Rectangle 125">
                <a:extLst>
                  <a:ext uri="{FF2B5EF4-FFF2-40B4-BE49-F238E27FC236}">
                    <a16:creationId xmlns:a16="http://schemas.microsoft.com/office/drawing/2014/main" id="{EF52EBC2-0C49-4DAB-14E6-8ACD20D98D9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2" name="Rectangle 126">
                <a:extLst>
                  <a:ext uri="{FF2B5EF4-FFF2-40B4-BE49-F238E27FC236}">
                    <a16:creationId xmlns:a16="http://schemas.microsoft.com/office/drawing/2014/main" id="{154FD184-E676-1AFF-D17C-68CDA45B82F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3" name="Rectangle 127">
                <a:extLst>
                  <a:ext uri="{FF2B5EF4-FFF2-40B4-BE49-F238E27FC236}">
                    <a16:creationId xmlns:a16="http://schemas.microsoft.com/office/drawing/2014/main" id="{F6E40059-165D-7D08-08EE-33CD5B4AE74F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4" name="Rectangle 128">
                <a:extLst>
                  <a:ext uri="{FF2B5EF4-FFF2-40B4-BE49-F238E27FC236}">
                    <a16:creationId xmlns:a16="http://schemas.microsoft.com/office/drawing/2014/main" id="{ACB51C9D-2F61-2137-2D91-B52C4A4879E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5" name="Rectangle 129">
                <a:extLst>
                  <a:ext uri="{FF2B5EF4-FFF2-40B4-BE49-F238E27FC236}">
                    <a16:creationId xmlns:a16="http://schemas.microsoft.com/office/drawing/2014/main" id="{8EB67D7F-DE48-E0D7-C7B0-6A384D7D4F39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6" name="Rectangle 130">
                <a:extLst>
                  <a:ext uri="{FF2B5EF4-FFF2-40B4-BE49-F238E27FC236}">
                    <a16:creationId xmlns:a16="http://schemas.microsoft.com/office/drawing/2014/main" id="{26263B76-7674-4DFF-5E7B-9C6C6E7A11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7" name="Rectangle 131">
                <a:extLst>
                  <a:ext uri="{FF2B5EF4-FFF2-40B4-BE49-F238E27FC236}">
                    <a16:creationId xmlns:a16="http://schemas.microsoft.com/office/drawing/2014/main" id="{8BBC6B91-4752-6CEE-B3C0-FC4FD114635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8" name="Rectangle 132">
                <a:extLst>
                  <a:ext uri="{FF2B5EF4-FFF2-40B4-BE49-F238E27FC236}">
                    <a16:creationId xmlns:a16="http://schemas.microsoft.com/office/drawing/2014/main" id="{C53ABD31-0443-7BF7-48D2-3A1285A7A6D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49" name="Rectangle 133">
                <a:extLst>
                  <a:ext uri="{FF2B5EF4-FFF2-40B4-BE49-F238E27FC236}">
                    <a16:creationId xmlns:a16="http://schemas.microsoft.com/office/drawing/2014/main" id="{4D225562-0BD3-6973-F2D6-DA224F2698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50" name="Rectangle 134">
                <a:extLst>
                  <a:ext uri="{FF2B5EF4-FFF2-40B4-BE49-F238E27FC236}">
                    <a16:creationId xmlns:a16="http://schemas.microsoft.com/office/drawing/2014/main" id="{2487538D-88CD-3A14-5E67-D7B2AA6599A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51" name="Rectangle 135">
                <a:extLst>
                  <a:ext uri="{FF2B5EF4-FFF2-40B4-BE49-F238E27FC236}">
                    <a16:creationId xmlns:a16="http://schemas.microsoft.com/office/drawing/2014/main" id="{A046EF3E-BD36-70A9-A55A-7876984712D4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52" name="Rectangle 136">
                <a:extLst>
                  <a:ext uri="{FF2B5EF4-FFF2-40B4-BE49-F238E27FC236}">
                    <a16:creationId xmlns:a16="http://schemas.microsoft.com/office/drawing/2014/main" id="{B1AB1C3D-D918-2061-C5A5-F39788534CE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53" name="Rectangle 137">
                <a:extLst>
                  <a:ext uri="{FF2B5EF4-FFF2-40B4-BE49-F238E27FC236}">
                    <a16:creationId xmlns:a16="http://schemas.microsoft.com/office/drawing/2014/main" id="{134F451D-9A25-CC96-3471-5244D7A8D61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54" name="Freeform 138">
                <a:extLst>
                  <a:ext uri="{FF2B5EF4-FFF2-40B4-BE49-F238E27FC236}">
                    <a16:creationId xmlns:a16="http://schemas.microsoft.com/office/drawing/2014/main" id="{E68B856E-8A17-F1CE-E3E5-0BAC0083AC4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5" name="Freeform 139">
                <a:extLst>
                  <a:ext uri="{FF2B5EF4-FFF2-40B4-BE49-F238E27FC236}">
                    <a16:creationId xmlns:a16="http://schemas.microsoft.com/office/drawing/2014/main" id="{E7F01A53-F590-4465-0AE7-1AE28FE396F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6" name="Freeform 140">
                <a:extLst>
                  <a:ext uri="{FF2B5EF4-FFF2-40B4-BE49-F238E27FC236}">
                    <a16:creationId xmlns:a16="http://schemas.microsoft.com/office/drawing/2014/main" id="{471D3159-1735-43BD-17C9-9C07B4A5A60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7" name="Freeform 141">
                <a:extLst>
                  <a:ext uri="{FF2B5EF4-FFF2-40B4-BE49-F238E27FC236}">
                    <a16:creationId xmlns:a16="http://schemas.microsoft.com/office/drawing/2014/main" id="{B6C732B5-CD36-14DB-EF86-71CC158B4B65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8" name="Freeform 142">
                <a:extLst>
                  <a:ext uri="{FF2B5EF4-FFF2-40B4-BE49-F238E27FC236}">
                    <a16:creationId xmlns:a16="http://schemas.microsoft.com/office/drawing/2014/main" id="{BEC39BE9-671D-0F22-6053-487BDF3F255D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59" name="Freeform 143">
                <a:extLst>
                  <a:ext uri="{FF2B5EF4-FFF2-40B4-BE49-F238E27FC236}">
                    <a16:creationId xmlns:a16="http://schemas.microsoft.com/office/drawing/2014/main" id="{4251B4BB-44B3-5A18-4969-8E33F4CF352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0" name="Freeform 144">
                <a:extLst>
                  <a:ext uri="{FF2B5EF4-FFF2-40B4-BE49-F238E27FC236}">
                    <a16:creationId xmlns:a16="http://schemas.microsoft.com/office/drawing/2014/main" id="{FEE26C0F-1F87-652F-3A31-F3D1D1D1394E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1" name="Freeform 145">
                <a:extLst>
                  <a:ext uri="{FF2B5EF4-FFF2-40B4-BE49-F238E27FC236}">
                    <a16:creationId xmlns:a16="http://schemas.microsoft.com/office/drawing/2014/main" id="{94FF9A6A-6DE1-DFEB-2675-DED7F679735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2" name="Freeform 146">
                <a:extLst>
                  <a:ext uri="{FF2B5EF4-FFF2-40B4-BE49-F238E27FC236}">
                    <a16:creationId xmlns:a16="http://schemas.microsoft.com/office/drawing/2014/main" id="{CE2EE1AD-B9D1-0096-46F3-D031F7A6DA8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3" name="Rectangle 147">
                <a:extLst>
                  <a:ext uri="{FF2B5EF4-FFF2-40B4-BE49-F238E27FC236}">
                    <a16:creationId xmlns:a16="http://schemas.microsoft.com/office/drawing/2014/main" id="{D73F5FD6-F444-AC01-BE3B-8E4A07A4B68D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64" name="Rectangle 148">
                <a:extLst>
                  <a:ext uri="{FF2B5EF4-FFF2-40B4-BE49-F238E27FC236}">
                    <a16:creationId xmlns:a16="http://schemas.microsoft.com/office/drawing/2014/main" id="{A2069CC6-5131-1F79-A897-2562D58EA7D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charset="0"/>
                  </a:defRPr>
                </a:lvl9pPr>
              </a:lstStyle>
              <a:p>
                <a:pPr>
                  <a:defRPr/>
                </a:pPr>
                <a:endParaRPr lang="en-US" altLang="en-US"/>
              </a:p>
            </p:txBody>
          </p:sp>
          <p:sp>
            <p:nvSpPr>
              <p:cNvPr id="1165" name="Freeform 149">
                <a:extLst>
                  <a:ext uri="{FF2B5EF4-FFF2-40B4-BE49-F238E27FC236}">
                    <a16:creationId xmlns:a16="http://schemas.microsoft.com/office/drawing/2014/main" id="{C3A9CEE1-5000-3A23-3D4E-691F8883143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66" name="Freeform 150">
                <a:extLst>
                  <a:ext uri="{FF2B5EF4-FFF2-40B4-BE49-F238E27FC236}">
                    <a16:creationId xmlns:a16="http://schemas.microsoft.com/office/drawing/2014/main" id="{1E927D3B-523A-9AB5-4698-8A34DBEF1FF0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83" name="Freeform 151">
                <a:extLst>
                  <a:ext uri="{FF2B5EF4-FFF2-40B4-BE49-F238E27FC236}">
                    <a16:creationId xmlns:a16="http://schemas.microsoft.com/office/drawing/2014/main" id="{F327417F-D5D2-CA35-A792-D19F55E97706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  <p:sp>
            <p:nvSpPr>
              <p:cNvPr id="44184" name="Oval 152">
                <a:extLst>
                  <a:ext uri="{FF2B5EF4-FFF2-40B4-BE49-F238E27FC236}">
                    <a16:creationId xmlns:a16="http://schemas.microsoft.com/office/drawing/2014/main" id="{49DB4FD2-11A2-7FBC-59BF-D09FC53F712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Tahoma" charset="0"/>
                </a:endParaRPr>
              </a:p>
            </p:txBody>
          </p:sp>
        </p:grpSp>
      </p:grpSp>
      <p:sp>
        <p:nvSpPr>
          <p:cNvPr id="44185" name="Rectangle 153">
            <a:extLst>
              <a:ext uri="{FF2B5EF4-FFF2-40B4-BE49-F238E27FC236}">
                <a16:creationId xmlns:a16="http://schemas.microsoft.com/office/drawing/2014/main" id="{0BAA828E-8A10-41D2-CCBE-D2A668BC135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4186" name="Rectangle 154">
            <a:extLst>
              <a:ext uri="{FF2B5EF4-FFF2-40B4-BE49-F238E27FC236}">
                <a16:creationId xmlns:a16="http://schemas.microsoft.com/office/drawing/2014/main" id="{8E2EF88F-EC82-F222-3FDC-8B50433F072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187" name="Rectangle 155">
            <a:extLst>
              <a:ext uri="{FF2B5EF4-FFF2-40B4-BE49-F238E27FC236}">
                <a16:creationId xmlns:a16="http://schemas.microsoft.com/office/drawing/2014/main" id="{57157877-A73A-4EBD-F07C-DBA7058CAF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188" name="Rectangle 156">
            <a:extLst>
              <a:ext uri="{FF2B5EF4-FFF2-40B4-BE49-F238E27FC236}">
                <a16:creationId xmlns:a16="http://schemas.microsoft.com/office/drawing/2014/main" id="{693F9033-9D3E-FAC2-D612-6299D7B996E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</a:defRPr>
            </a:lvl1pPr>
          </a:lstStyle>
          <a:p>
            <a:fld id="{89E8FB30-CACA-4C09-AEB3-69467FB3BAF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4189" name="Rectangle 157">
            <a:extLst>
              <a:ext uri="{FF2B5EF4-FFF2-40B4-BE49-F238E27FC236}">
                <a16:creationId xmlns:a16="http://schemas.microsoft.com/office/drawing/2014/main" id="{93307B9C-EC3F-5E85-C571-50EE0855761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anose="020B0604020202020204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bower-lab.org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thelindberglab.com/files.html" TargetMode="External"/><Relationship Id="rId7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emf"/><Relationship Id="rId5" Type="http://schemas.openxmlformats.org/officeDocument/2006/relationships/hyperlink" Target="http://www.cs.umd.edu/~oleary/gradstudy/gradstudy.html" TargetMode="External"/><Relationship Id="rId4" Type="http://schemas.openxmlformats.org/officeDocument/2006/relationships/hyperlink" Target="http://www.pitt.edu/~surviva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md.edu/~oleary/gradstudy/node8.html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umd.edu/~oleary/gradstudy/node8.html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D812D402-A1E8-CAE1-4F44-35D07B3723F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/>
              <a:t>Research Career Development –</a:t>
            </a:r>
            <a:r>
              <a:rPr lang="en-US" sz="4800" dirty="0"/>
              <a:t> </a:t>
            </a:r>
            <a:br>
              <a:rPr lang="en-US" sz="4800" dirty="0"/>
            </a:br>
            <a:r>
              <a:rPr lang="en-US" sz="4800" dirty="0"/>
              <a:t>What Happens in</a:t>
            </a:r>
            <a:br>
              <a:rPr lang="en-US" sz="4800" dirty="0"/>
            </a:br>
            <a:r>
              <a:rPr lang="en-US" sz="4800" dirty="0"/>
              <a:t>Grad School –</a:t>
            </a:r>
            <a:br>
              <a:rPr lang="en-US" sz="4800" dirty="0"/>
            </a:br>
            <a:r>
              <a:rPr lang="en-US" sz="4800" dirty="0"/>
              <a:t>Actually Being There!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0C66FB7-763C-5DED-917F-2C005BEA552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Gail P. Taylor, Ph.D.</a:t>
            </a:r>
          </a:p>
          <a:p>
            <a:pPr eaLnBrk="1" hangingPunct="1">
              <a:defRPr/>
            </a:pPr>
            <a:r>
              <a:rPr lang="en-US" dirty="0"/>
              <a:t>Spring 2012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0AD3E38A-D782-F08A-064D-A75B1C65D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6553200"/>
            <a:ext cx="8001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800">
                <a:solidFill>
                  <a:srgbClr val="FFFFFF"/>
                </a:solidFill>
              </a:rPr>
              <a:t>01/09/2012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>
            <a:extLst>
              <a:ext uri="{FF2B5EF4-FFF2-40B4-BE49-F238E27FC236}">
                <a16:creationId xmlns:a16="http://schemas.microsoft.com/office/drawing/2014/main" id="{3760E0FC-5EB9-D85B-DF67-791AE580C6D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28600" y="152400"/>
            <a:ext cx="8610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Verdana" pitchFamily="34" charset="0"/>
              </a:rPr>
              <a:t>How to Succeed – Develop a Plan</a:t>
            </a:r>
          </a:p>
        </p:txBody>
      </p:sp>
      <p:sp>
        <p:nvSpPr>
          <p:cNvPr id="247811" name="Rectangle 3">
            <a:extLst>
              <a:ext uri="{FF2B5EF4-FFF2-40B4-BE49-F238E27FC236}">
                <a16:creationId xmlns:a16="http://schemas.microsoft.com/office/drawing/2014/main" id="{3FC3CC99-F9B7-886F-5506-3D5B5AE0AFD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85800" y="1524000"/>
            <a:ext cx="77724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Look at least one step beyond - where you want to go… 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sz="2400" dirty="0"/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Make a list of what you </a:t>
            </a:r>
            <a:r>
              <a:rPr lang="en-US" sz="2400" i="1" dirty="0"/>
              <a:t>must</a:t>
            </a:r>
            <a:r>
              <a:rPr lang="en-US" sz="2400" dirty="0"/>
              <a:t> accomplish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Courses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Exams/qualifiers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Research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Post-doc contacts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Make a list of what you’d like to accomplish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Fellowships proposals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Additional knowledge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Make a timetable (with milestones)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Consult plan every 6 months and re-evaluate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>
            <a:extLst>
              <a:ext uri="{FF2B5EF4-FFF2-40B4-BE49-F238E27FC236}">
                <a16:creationId xmlns:a16="http://schemas.microsoft.com/office/drawing/2014/main" id="{5CD50D99-CE14-8FAE-FC3E-3B002CD0C41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Why You Must Take Charge…</a:t>
            </a:r>
          </a:p>
        </p:txBody>
      </p:sp>
      <p:sp>
        <p:nvSpPr>
          <p:cNvPr id="268291" name="Rectangle 3">
            <a:extLst>
              <a:ext uri="{FF2B5EF4-FFF2-40B4-BE49-F238E27FC236}">
                <a16:creationId xmlns:a16="http://schemas.microsoft.com/office/drawing/2014/main" id="{FFDBFEFD-A5CE-FD33-B954-10354F7BE24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>
                <a:latin typeface="Arial" charset="0"/>
              </a:rPr>
              <a:t>You’re the only one thinking of mainly You!</a:t>
            </a:r>
          </a:p>
          <a:p>
            <a:pPr lvl="1" eaLnBrk="1" hangingPunct="1">
              <a:defRPr/>
            </a:pPr>
            <a:r>
              <a:rPr lang="en-US" dirty="0">
                <a:latin typeface="Arial" charset="0"/>
              </a:rPr>
              <a:t>Mentor is busy with many responsibilities</a:t>
            </a:r>
          </a:p>
          <a:p>
            <a:pPr lvl="1" eaLnBrk="1" hangingPunct="1">
              <a:defRPr/>
            </a:pPr>
            <a:r>
              <a:rPr lang="en-US" dirty="0">
                <a:latin typeface="Arial" charset="0"/>
              </a:rPr>
              <a:t>Committee is busy with many responsibilities</a:t>
            </a:r>
          </a:p>
          <a:p>
            <a:pPr lvl="1" eaLnBrk="1" hangingPunct="1">
              <a:defRPr/>
            </a:pPr>
            <a:r>
              <a:rPr lang="en-US" dirty="0">
                <a:latin typeface="Arial" charset="0"/>
              </a:rPr>
              <a:t>Department/Doctoral Studies Committee is very busy</a:t>
            </a:r>
          </a:p>
          <a:p>
            <a:pPr lvl="1" eaLnBrk="1" hangingPunct="1">
              <a:defRPr/>
            </a:pPr>
            <a:r>
              <a:rPr lang="en-US" dirty="0">
                <a:latin typeface="Arial" charset="0"/>
              </a:rPr>
              <a:t>Your family often doesn’t really know what you’re doing…</a:t>
            </a:r>
          </a:p>
          <a:p>
            <a:pPr lvl="1" eaLnBrk="1" hangingPunct="1">
              <a:defRPr/>
            </a:pPr>
            <a:endParaRPr lang="en-US" dirty="0">
              <a:latin typeface="Arial" charset="0"/>
            </a:endParaRPr>
          </a:p>
          <a:p>
            <a:pPr lvl="1" eaLnBrk="1" hangingPunct="1">
              <a:defRPr/>
            </a:pPr>
            <a:endParaRPr 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>
            <a:extLst>
              <a:ext uri="{FF2B5EF4-FFF2-40B4-BE49-F238E27FC236}">
                <a16:creationId xmlns:a16="http://schemas.microsoft.com/office/drawing/2014/main" id="{5BF448F8-89A7-3E18-8739-431A065D051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85800" y="457200"/>
            <a:ext cx="77724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>
                <a:latin typeface="Verdana" pitchFamily="34" charset="0"/>
              </a:rPr>
              <a:t>Where do you learn necessary skills?</a:t>
            </a:r>
          </a:p>
        </p:txBody>
      </p:sp>
      <p:sp>
        <p:nvSpPr>
          <p:cNvPr id="279555" name="Rectangle 3">
            <a:extLst>
              <a:ext uri="{FF2B5EF4-FFF2-40B4-BE49-F238E27FC236}">
                <a16:creationId xmlns:a16="http://schemas.microsoft.com/office/drawing/2014/main" id="{D4E4BA94-A44C-A74C-E875-1A997735151F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914400" y="1676400"/>
            <a:ext cx="6842125" cy="39624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Mainly through experience, from your Research Advisor/Mentor…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Through other Mentors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Increasingly through classes…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>
            <a:extLst>
              <a:ext uri="{FF2B5EF4-FFF2-40B4-BE49-F238E27FC236}">
                <a16:creationId xmlns:a16="http://schemas.microsoft.com/office/drawing/2014/main" id="{41A5C733-BE0A-4BB5-BF01-232139D91A2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Life of a Grad Student</a:t>
            </a:r>
          </a:p>
        </p:txBody>
      </p:sp>
      <p:sp>
        <p:nvSpPr>
          <p:cNvPr id="188419" name="Rectangle 3">
            <a:extLst>
              <a:ext uri="{FF2B5EF4-FFF2-40B4-BE49-F238E27FC236}">
                <a16:creationId xmlns:a16="http://schemas.microsoft.com/office/drawing/2014/main" id="{458245AD-0E6E-69B3-B0F1-A97CA2D279E8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Overall, less structured (especially later on)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Requires focus, to progress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Often more responsibilities to balance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sz="2400" dirty="0"/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Fewer classes (9 credits)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Take “Make up” courses early on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Take core courses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/>
              <a:t>Which are on qualifying exam?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Eventually will take seminars and doctoral research credit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 dirty="0"/>
              <a:t>Higher expectations (no C’s)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>
            <a:extLst>
              <a:ext uri="{FF2B5EF4-FFF2-40B4-BE49-F238E27FC236}">
                <a16:creationId xmlns:a16="http://schemas.microsoft.com/office/drawing/2014/main" id="{EC04C7B8-ABEA-49D9-9405-5A62BA40FEC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Grad School Timeline/Activities</a:t>
            </a:r>
          </a:p>
        </p:txBody>
      </p:sp>
      <p:sp>
        <p:nvSpPr>
          <p:cNvPr id="86019" name="Rectangle 3">
            <a:extLst>
              <a:ext uri="{FF2B5EF4-FFF2-40B4-BE49-F238E27FC236}">
                <a16:creationId xmlns:a16="http://schemas.microsoft.com/office/drawing/2014/main" id="{8D3D3CD7-AA78-3A76-FEC4-7EB1F173F643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301625" y="1600200"/>
            <a:ext cx="4498975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First year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Coursework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Lab rotations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Select lab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Second year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Finish coursework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Continue to work in lab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Set up committee(s)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/>
              <a:t>Exam committee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/>
              <a:t>Thesis/Dissertation committee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Take examinations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/>
              <a:t>Comprehensive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/>
              <a:t>Defend Thesis Proposal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“Advance to candidacy”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>
                <a:solidFill>
                  <a:schemeClr val="tx2"/>
                </a:solidFill>
                <a:effectLst/>
              </a:rPr>
              <a:t>Apply for personal funding</a:t>
            </a:r>
          </a:p>
        </p:txBody>
      </p:sp>
      <p:sp>
        <p:nvSpPr>
          <p:cNvPr id="86020" name="Rectangle 4">
            <a:extLst>
              <a:ext uri="{FF2B5EF4-FFF2-40B4-BE49-F238E27FC236}">
                <a16:creationId xmlns:a16="http://schemas.microsoft.com/office/drawing/2014/main" id="{8608F973-DA47-4C48-BDA4-64928B35CB25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Years 3 - ? (av. 5+)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Set up/meet w Committee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Work on research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Take seminars/special topics/dissertation research courses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Develop your credentials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/>
              <a:t>Pubs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/>
              <a:t>Presentations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/>
              <a:t>Teaching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/>
              <a:t>Mentoring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/>
              <a:t>Techniques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600"/>
              <a:t>“Special” skills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Network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Set up future Postdoc positions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/>
              <a:t>Write and Defend Dissertation!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>
            <a:extLst>
              <a:ext uri="{FF2B5EF4-FFF2-40B4-BE49-F238E27FC236}">
                <a16:creationId xmlns:a16="http://schemas.microsoft.com/office/drawing/2014/main" id="{F0008C8B-6718-2E62-423D-9E1B7D8B071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71463" y="76200"/>
            <a:ext cx="8534400" cy="16002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Verdana" pitchFamily="34" charset="0"/>
              </a:rPr>
              <a:t>The most important person- your major or research advisor:</a:t>
            </a:r>
          </a:p>
        </p:txBody>
      </p:sp>
      <p:sp>
        <p:nvSpPr>
          <p:cNvPr id="262147" name="Rectangle 3">
            <a:extLst>
              <a:ext uri="{FF2B5EF4-FFF2-40B4-BE49-F238E27FC236}">
                <a16:creationId xmlns:a16="http://schemas.microsoft.com/office/drawing/2014/main" id="{F6B5BC7D-9B50-E71C-CF45-79A38C3FE37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39738" y="1905000"/>
            <a:ext cx="6130925" cy="46482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 dirty="0"/>
              <a:t>An advisor should give you:</a:t>
            </a:r>
          </a:p>
          <a:p>
            <a:pPr lvl="1" eaLnBrk="1" hangingPunct="1">
              <a:defRPr/>
            </a:pPr>
            <a:r>
              <a:rPr lang="en-US" sz="2400" dirty="0"/>
              <a:t>Advice</a:t>
            </a:r>
          </a:p>
          <a:p>
            <a:pPr lvl="1" eaLnBrk="1" hangingPunct="1">
              <a:defRPr/>
            </a:pPr>
            <a:r>
              <a:rPr lang="en-US" sz="2400" dirty="0"/>
              <a:t>Can be a mentor…</a:t>
            </a:r>
          </a:p>
          <a:p>
            <a:pPr lvl="1" eaLnBrk="1" hangingPunct="1">
              <a:defRPr/>
            </a:pPr>
            <a:r>
              <a:rPr lang="en-US" sz="2400" dirty="0"/>
              <a:t>Second-hand reputation</a:t>
            </a:r>
          </a:p>
          <a:p>
            <a:pPr lvl="1" eaLnBrk="1" hangingPunct="1">
              <a:defRPr/>
            </a:pPr>
            <a:r>
              <a:rPr lang="en-US" sz="2400" dirty="0"/>
              <a:t>Knowledge of professional activities</a:t>
            </a:r>
          </a:p>
          <a:p>
            <a:pPr lvl="1" eaLnBrk="1" hangingPunct="1">
              <a:defRPr/>
            </a:pPr>
            <a:r>
              <a:rPr lang="en-US" sz="2400" dirty="0"/>
              <a:t>Possible financial support/assistance</a:t>
            </a:r>
          </a:p>
          <a:p>
            <a:pPr lvl="1" eaLnBrk="1" hangingPunct="1">
              <a:defRPr/>
            </a:pPr>
            <a:r>
              <a:rPr lang="en-US" sz="2400" dirty="0"/>
              <a:t>Role model</a:t>
            </a:r>
          </a:p>
          <a:p>
            <a:pPr lvl="1" eaLnBrk="1" hangingPunct="1">
              <a:defRPr/>
            </a:pPr>
            <a:r>
              <a:rPr lang="en-US" sz="2400" dirty="0"/>
              <a:t>Introductions/networking</a:t>
            </a:r>
          </a:p>
          <a:p>
            <a:pPr lvl="1" eaLnBrk="1" hangingPunct="1">
              <a:defRPr/>
            </a:pPr>
            <a:r>
              <a:rPr lang="en-US" sz="2400" b="1" dirty="0"/>
              <a:t>Letters of recommendation</a:t>
            </a:r>
          </a:p>
          <a:p>
            <a:pPr lvl="1" eaLnBrk="1" hangingPunct="1">
              <a:defRPr/>
            </a:pPr>
            <a:r>
              <a:rPr lang="en-US" sz="2400" dirty="0"/>
              <a:t>Respect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EFAB1063-74FD-EFFE-1B5A-1CB88F9E6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6138" y="5181600"/>
            <a:ext cx="2844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>
                <a:hlinkClick r:id="rId3"/>
              </a:rPr>
              <a:t>http://bower-lab.org</a:t>
            </a:r>
            <a:endParaRPr lang="en-US" altLang="en-US" sz="20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>
            <a:extLst>
              <a:ext uri="{FF2B5EF4-FFF2-40B4-BE49-F238E27FC236}">
                <a16:creationId xmlns:a16="http://schemas.microsoft.com/office/drawing/2014/main" id="{96CA3538-1096-8498-00C5-7EC2D060CF9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Choosing a Research Advisor</a:t>
            </a:r>
          </a:p>
        </p:txBody>
      </p:sp>
      <p:sp>
        <p:nvSpPr>
          <p:cNvPr id="196611" name="Rectangle 3">
            <a:extLst>
              <a:ext uri="{FF2B5EF4-FFF2-40B4-BE49-F238E27FC236}">
                <a16:creationId xmlns:a16="http://schemas.microsoft.com/office/drawing/2014/main" id="{6D91CE1C-9F1F-65CD-81AF-8AB48172D3C7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600200"/>
            <a:ext cx="854075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Need to have compatible: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Research interests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Reputation – you’ll carry it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Personality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Grant support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Publications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Active/dynamic research group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Going to stay at University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Track record with students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1800"/>
              <a:t>Graduation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1800"/>
              <a:t>Duration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1800"/>
              <a:t>Reputation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Mentoring (or not) style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1800"/>
              <a:t>Some Grad students need more attention than others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Cultural sensitivity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>
            <a:extLst>
              <a:ext uri="{FF2B5EF4-FFF2-40B4-BE49-F238E27FC236}">
                <a16:creationId xmlns:a16="http://schemas.microsoft.com/office/drawing/2014/main" id="{D1F85746-28F2-D6CE-A9B2-BDE2EE4E4AC2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i="1">
                <a:latin typeface="Verdana" pitchFamily="34" charset="0"/>
              </a:rPr>
              <a:t>Your</a:t>
            </a:r>
            <a:r>
              <a:rPr lang="en-US">
                <a:latin typeface="Verdana" pitchFamily="34" charset="0"/>
              </a:rPr>
              <a:t> responsibilities to your advisor and lab</a:t>
            </a:r>
          </a:p>
        </p:txBody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AB220BA6-9FD9-76B3-9E37-45079148202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677863" y="2279650"/>
            <a:ext cx="7416800" cy="412115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A laboratory is an extended family!</a:t>
            </a:r>
          </a:p>
          <a:p>
            <a:pPr lvl="1" eaLnBrk="1" hangingPunct="1">
              <a:defRPr/>
            </a:pPr>
            <a:r>
              <a:rPr lang="en-US"/>
              <a:t>Your best effort</a:t>
            </a:r>
          </a:p>
          <a:p>
            <a:pPr lvl="2" eaLnBrk="1" hangingPunct="1">
              <a:buFont typeface="Arial" charset="0"/>
              <a:buChar char="►"/>
              <a:defRPr/>
            </a:pPr>
            <a:r>
              <a:rPr lang="en-US"/>
              <a:t>Show up when you say you will!</a:t>
            </a:r>
          </a:p>
          <a:p>
            <a:pPr lvl="1" eaLnBrk="1" hangingPunct="1">
              <a:defRPr/>
            </a:pPr>
            <a:r>
              <a:rPr lang="en-US"/>
              <a:t>Honesty</a:t>
            </a:r>
          </a:p>
          <a:p>
            <a:pPr lvl="1" eaLnBrk="1" hangingPunct="1">
              <a:defRPr/>
            </a:pPr>
            <a:r>
              <a:rPr lang="en-US"/>
              <a:t>Productivity</a:t>
            </a:r>
          </a:p>
          <a:p>
            <a:pPr lvl="1" eaLnBrk="1" hangingPunct="1">
              <a:defRPr/>
            </a:pPr>
            <a:r>
              <a:rPr lang="en-US"/>
              <a:t>Assistance- Teamwork</a:t>
            </a:r>
          </a:p>
          <a:p>
            <a:pPr lvl="1" eaLnBrk="1" hangingPunct="1">
              <a:defRPr/>
            </a:pPr>
            <a:r>
              <a:rPr lang="en-US"/>
              <a:t>Feedback/communication</a:t>
            </a:r>
          </a:p>
          <a:p>
            <a:pPr lvl="1" eaLnBrk="1" hangingPunct="1">
              <a:defRPr/>
            </a:pPr>
            <a:r>
              <a:rPr lang="en-US"/>
              <a:t>Respect/Loyalty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0574AF76-5349-B339-5FCC-1627142FDC8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0"/>
            <a:ext cx="854075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Your Research Topic</a:t>
            </a:r>
          </a:p>
        </p:txBody>
      </p:sp>
      <p:sp>
        <p:nvSpPr>
          <p:cNvPr id="194563" name="Rectangle 3">
            <a:extLst>
              <a:ext uri="{FF2B5EF4-FFF2-40B4-BE49-F238E27FC236}">
                <a16:creationId xmlns:a16="http://schemas.microsoft.com/office/drawing/2014/main" id="{3999D8C8-DCF1-60DB-F636-06ADB53725B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143000"/>
            <a:ext cx="8689975" cy="5562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Often a small part of a Advisor’s grant (advisable)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Best if local support for topic/technique is available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Choosing own topic may delay graduation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Thesis Proposal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/>
              <a:t>You essentially write a small grant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/>
              <a:t>Contains several specific aims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/>
              <a:t>Contains a multi-year plan for research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/>
              <a:t>Committee agrees what you must do for degree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Subject should be timely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/>
              <a:t>Poised for job market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/>
              <a:t>May be “scooped”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Subject should interest you!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/>
              <a:t>Must want to do to lab!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Will have ups and downs and dead ends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800"/>
              <a:t>Availability of a “secret weapon”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600"/>
              <a:t>What is unique in the lab or environment?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400"/>
              <a:t>Methodology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400"/>
              <a:t>Insights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400"/>
              <a:t>Preliminary data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1400"/>
              <a:t>Resources/equipment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sz="1800"/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endParaRPr lang="en-US" sz="18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>
            <a:extLst>
              <a:ext uri="{FF2B5EF4-FFF2-40B4-BE49-F238E27FC236}">
                <a16:creationId xmlns:a16="http://schemas.microsoft.com/office/drawing/2014/main" id="{BDBC51B8-2295-A207-8B46-A3255489285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>
                <a:latin typeface="Verdana" pitchFamily="34" charset="0"/>
              </a:rPr>
              <a:t>Selecting a Research Problem: additional considerations</a:t>
            </a:r>
          </a:p>
        </p:txBody>
      </p:sp>
      <p:sp>
        <p:nvSpPr>
          <p:cNvPr id="251907" name="Rectangle 3">
            <a:extLst>
              <a:ext uri="{FF2B5EF4-FFF2-40B4-BE49-F238E27FC236}">
                <a16:creationId xmlns:a16="http://schemas.microsoft.com/office/drawing/2014/main" id="{A168AE2F-587E-B766-01FD-964AA213872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39738" y="2057400"/>
            <a:ext cx="8264525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Determining how many Problems/Specific Aims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/>
              <a:t>more than one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 dirty="0"/>
              <a:t>less than four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Developing hypotheses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Integrate early res. Into spec aims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Work collaboratively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When do you start, publish, quit?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Will receive assistance from Dissertation Committee…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 dirty="0"/>
              <a:t>Try to include research that you’ve already completed, during second year…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>
            <a:extLst>
              <a:ext uri="{FF2B5EF4-FFF2-40B4-BE49-F238E27FC236}">
                <a16:creationId xmlns:a16="http://schemas.microsoft.com/office/drawing/2014/main" id="{2A7755B0-6269-56CD-92B9-1D407E8AA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293645" y="0"/>
            <a:ext cx="85407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>
                <a:latin typeface="Verdana" pitchFamily="34" charset="0"/>
              </a:rPr>
              <a:t>Acknowledgements</a:t>
            </a:r>
            <a:endParaRPr lang="en-US" sz="4800" dirty="0">
              <a:solidFill>
                <a:srgbClr val="FFCC00"/>
              </a:solidFill>
              <a:latin typeface="Verdana" pitchFamily="34" charset="0"/>
            </a:endParaRPr>
          </a:p>
        </p:txBody>
      </p:sp>
      <p:sp>
        <p:nvSpPr>
          <p:cNvPr id="162819" name="Rectangle 3">
            <a:extLst>
              <a:ext uri="{FF2B5EF4-FFF2-40B4-BE49-F238E27FC236}">
                <a16:creationId xmlns:a16="http://schemas.microsoft.com/office/drawing/2014/main" id="{6AD401D3-7B4F-2F7D-D8C6-F90DA2D43427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2965450" y="1216025"/>
            <a:ext cx="5745163" cy="5184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sz="2400" dirty="0">
                <a:effectLst/>
              </a:rPr>
              <a:t>Beyond the Beakers:  SMART Advice for Entering Graduate Programs in the Sciences and Engineering. Gayle R. Slaughter, Ph.D.  Baylor College of Medicine/National Science Foundation.  2005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sz="2400" dirty="0">
                <a:effectLst/>
              </a:rPr>
              <a:t>Iris Lindberg – How to succeed in Graduate School – 2007 - </a:t>
            </a:r>
            <a:r>
              <a:rPr lang="en-US" sz="1800" dirty="0">
                <a:effectLst/>
                <a:hlinkClick r:id="rId3"/>
              </a:rPr>
              <a:t>http://thelindberglab.com/files.html</a:t>
            </a:r>
            <a:r>
              <a:rPr lang="en-US" sz="1800" dirty="0">
                <a:effectLst/>
              </a:rPr>
              <a:t> </a:t>
            </a:r>
            <a:endParaRPr lang="en-US" sz="2400" dirty="0">
              <a:effectLst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sz="24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Survival Skills and Ethics Program: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sz="2000" dirty="0">
                <a:effectLst/>
                <a:latin typeface="Verdana" pitchFamily="34" charset="0"/>
              </a:rPr>
              <a:t>Beth Fischer</a:t>
            </a: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sz="2000" dirty="0">
                <a:effectLst/>
                <a:latin typeface="Verdana" pitchFamily="34" charset="0"/>
              </a:rPr>
              <a:t>Michael </a:t>
            </a:r>
            <a:r>
              <a:rPr lang="en-US" sz="2000" dirty="0" err="1">
                <a:effectLst/>
                <a:latin typeface="Verdana" pitchFamily="34" charset="0"/>
              </a:rPr>
              <a:t>Zigmond</a:t>
            </a:r>
            <a:endParaRPr lang="en-US" sz="2000" dirty="0">
              <a:effectLst/>
              <a:latin typeface="Verdana" pitchFamily="34" charset="0"/>
            </a:endParaRPr>
          </a:p>
          <a:p>
            <a:pPr lvl="1" eaLnBrk="1" hangingPunct="1">
              <a:lnSpc>
                <a:spcPct val="80000"/>
              </a:lnSpc>
              <a:tabLst>
                <a:tab pos="1484313" algn="l"/>
              </a:tabLst>
              <a:defRPr/>
            </a:pPr>
            <a:r>
              <a:rPr lang="en-US" sz="2000" dirty="0">
                <a:effectLst/>
                <a:latin typeface="Verdana" pitchFamily="34" charset="0"/>
                <a:hlinkClick r:id="rId4"/>
              </a:rPr>
              <a:t>www.pitt.edu/~survival</a:t>
            </a:r>
            <a:endParaRPr lang="en-US" sz="2000" dirty="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endParaRPr lang="en-US" sz="2400" dirty="0">
              <a:solidFill>
                <a:srgbClr val="FFCC00"/>
              </a:solidFill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r>
              <a:rPr lang="en-US" sz="2000" dirty="0">
                <a:effectLst/>
              </a:rPr>
              <a:t>Graduate Study in the Computer and Mathematical Sciences:  </a:t>
            </a:r>
            <a:r>
              <a:rPr lang="en-US" sz="2000" dirty="0">
                <a:effectLst/>
                <a:hlinkClick r:id="rId5"/>
              </a:rPr>
              <a:t>http://www.cs.umd.edu/~oleary/gradstudy/gradstudy.html</a:t>
            </a:r>
            <a:r>
              <a:rPr lang="en-US" sz="2000" dirty="0">
                <a:effectLst/>
              </a:rPr>
              <a:t> 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tabLst>
                <a:tab pos="1484313" algn="l"/>
              </a:tabLst>
              <a:defRPr/>
            </a:pPr>
            <a:endParaRPr lang="en-US" sz="2000" dirty="0">
              <a:effectLst/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buFont typeface="Arial" charset="0"/>
              <a:buNone/>
              <a:tabLst>
                <a:tab pos="1484313" algn="l"/>
              </a:tabLst>
              <a:defRPr/>
            </a:pPr>
            <a:endParaRPr lang="en-US" sz="2400" dirty="0">
              <a:latin typeface="Verdana" pitchFamily="34" charset="0"/>
            </a:endParaRPr>
          </a:p>
        </p:txBody>
      </p:sp>
      <p:grpSp>
        <p:nvGrpSpPr>
          <p:cNvPr id="4101" name="Group 5">
            <a:extLst>
              <a:ext uri="{FF2B5EF4-FFF2-40B4-BE49-F238E27FC236}">
                <a16:creationId xmlns:a16="http://schemas.microsoft.com/office/drawing/2014/main" id="{33E9F92D-5FC3-C3FE-EBBF-A305E80D5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>
            <a:off x="377825" y="3414713"/>
            <a:ext cx="2422525" cy="2914650"/>
            <a:chOff x="3312" y="1584"/>
            <a:chExt cx="1525" cy="1836"/>
          </a:xfrm>
        </p:grpSpPr>
        <p:grpSp>
          <p:nvGrpSpPr>
            <p:cNvPr id="4102" name="Group 6">
              <a:extLst>
                <a:ext uri="{FF2B5EF4-FFF2-40B4-BE49-F238E27FC236}">
                  <a16:creationId xmlns:a16="http://schemas.microsoft.com/office/drawing/2014/main" id="{3E9B994E-D69D-159C-7441-34EEE652B7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87" y="2202"/>
              <a:ext cx="1066" cy="1218"/>
              <a:chOff x="459" y="1695"/>
              <a:chExt cx="1155" cy="998"/>
            </a:xfrm>
          </p:grpSpPr>
          <p:sp>
            <p:nvSpPr>
              <p:cNvPr id="4132" name="Freeform 7">
                <a:extLst>
                  <a:ext uri="{FF2B5EF4-FFF2-40B4-BE49-F238E27FC236}">
                    <a16:creationId xmlns:a16="http://schemas.microsoft.com/office/drawing/2014/main" id="{B3E10F54-EF11-6A57-7CE8-DCC3156114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1" y="2024"/>
                <a:ext cx="272" cy="354"/>
              </a:xfrm>
              <a:custGeom>
                <a:avLst/>
                <a:gdLst>
                  <a:gd name="T0" fmla="*/ 62 w 272"/>
                  <a:gd name="T1" fmla="*/ 26 h 354"/>
                  <a:gd name="T2" fmla="*/ 89 w 272"/>
                  <a:gd name="T3" fmla="*/ 6 h 354"/>
                  <a:gd name="T4" fmla="*/ 146 w 272"/>
                  <a:gd name="T5" fmla="*/ 0 h 354"/>
                  <a:gd name="T6" fmla="*/ 194 w 272"/>
                  <a:gd name="T7" fmla="*/ 6 h 354"/>
                  <a:gd name="T8" fmla="*/ 219 w 272"/>
                  <a:gd name="T9" fmla="*/ 16 h 354"/>
                  <a:gd name="T10" fmla="*/ 241 w 272"/>
                  <a:gd name="T11" fmla="*/ 39 h 354"/>
                  <a:gd name="T12" fmla="*/ 259 w 272"/>
                  <a:gd name="T13" fmla="*/ 80 h 354"/>
                  <a:gd name="T14" fmla="*/ 271 w 272"/>
                  <a:gd name="T15" fmla="*/ 125 h 354"/>
                  <a:gd name="T16" fmla="*/ 271 w 272"/>
                  <a:gd name="T17" fmla="*/ 206 h 354"/>
                  <a:gd name="T18" fmla="*/ 241 w 272"/>
                  <a:gd name="T19" fmla="*/ 273 h 354"/>
                  <a:gd name="T20" fmla="*/ 201 w 272"/>
                  <a:gd name="T21" fmla="*/ 313 h 354"/>
                  <a:gd name="T22" fmla="*/ 161 w 272"/>
                  <a:gd name="T23" fmla="*/ 335 h 354"/>
                  <a:gd name="T24" fmla="*/ 117 w 272"/>
                  <a:gd name="T25" fmla="*/ 353 h 354"/>
                  <a:gd name="T26" fmla="*/ 53 w 272"/>
                  <a:gd name="T27" fmla="*/ 350 h 354"/>
                  <a:gd name="T28" fmla="*/ 4 w 272"/>
                  <a:gd name="T29" fmla="*/ 325 h 354"/>
                  <a:gd name="T30" fmla="*/ 0 w 272"/>
                  <a:gd name="T31" fmla="*/ 298 h 354"/>
                  <a:gd name="T32" fmla="*/ 22 w 272"/>
                  <a:gd name="T33" fmla="*/ 256 h 354"/>
                  <a:gd name="T34" fmla="*/ 44 w 272"/>
                  <a:gd name="T35" fmla="*/ 207 h 354"/>
                  <a:gd name="T36" fmla="*/ 52 w 272"/>
                  <a:gd name="T37" fmla="*/ 146 h 354"/>
                  <a:gd name="T38" fmla="*/ 37 w 272"/>
                  <a:gd name="T39" fmla="*/ 95 h 354"/>
                  <a:gd name="T40" fmla="*/ 37 w 272"/>
                  <a:gd name="T41" fmla="*/ 57 h 354"/>
                  <a:gd name="T42" fmla="*/ 62 w 272"/>
                  <a:gd name="T43" fmla="*/ 26 h 35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72"/>
                  <a:gd name="T67" fmla="*/ 0 h 354"/>
                  <a:gd name="T68" fmla="*/ 272 w 272"/>
                  <a:gd name="T69" fmla="*/ 354 h 35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72" h="354">
                    <a:moveTo>
                      <a:pt x="62" y="26"/>
                    </a:moveTo>
                    <a:lnTo>
                      <a:pt x="89" y="6"/>
                    </a:lnTo>
                    <a:lnTo>
                      <a:pt x="146" y="0"/>
                    </a:lnTo>
                    <a:lnTo>
                      <a:pt x="194" y="6"/>
                    </a:lnTo>
                    <a:lnTo>
                      <a:pt x="219" y="16"/>
                    </a:lnTo>
                    <a:lnTo>
                      <a:pt x="241" y="39"/>
                    </a:lnTo>
                    <a:lnTo>
                      <a:pt x="259" y="80"/>
                    </a:lnTo>
                    <a:lnTo>
                      <a:pt x="271" y="125"/>
                    </a:lnTo>
                    <a:lnTo>
                      <a:pt x="271" y="206"/>
                    </a:lnTo>
                    <a:lnTo>
                      <a:pt x="241" y="273"/>
                    </a:lnTo>
                    <a:lnTo>
                      <a:pt x="201" y="313"/>
                    </a:lnTo>
                    <a:lnTo>
                      <a:pt x="161" y="335"/>
                    </a:lnTo>
                    <a:lnTo>
                      <a:pt x="117" y="353"/>
                    </a:lnTo>
                    <a:lnTo>
                      <a:pt x="53" y="350"/>
                    </a:lnTo>
                    <a:lnTo>
                      <a:pt x="4" y="325"/>
                    </a:lnTo>
                    <a:lnTo>
                      <a:pt x="0" y="298"/>
                    </a:lnTo>
                    <a:lnTo>
                      <a:pt x="22" y="256"/>
                    </a:lnTo>
                    <a:lnTo>
                      <a:pt x="44" y="207"/>
                    </a:lnTo>
                    <a:lnTo>
                      <a:pt x="52" y="146"/>
                    </a:lnTo>
                    <a:lnTo>
                      <a:pt x="37" y="95"/>
                    </a:lnTo>
                    <a:lnTo>
                      <a:pt x="37" y="57"/>
                    </a:lnTo>
                    <a:lnTo>
                      <a:pt x="62" y="26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3" name="Freeform 8">
                <a:extLst>
                  <a:ext uri="{FF2B5EF4-FFF2-40B4-BE49-F238E27FC236}">
                    <a16:creationId xmlns:a16="http://schemas.microsoft.com/office/drawing/2014/main" id="{ACC3848E-3135-A42F-FE61-09779A8C76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2" y="2340"/>
                <a:ext cx="312" cy="349"/>
              </a:xfrm>
              <a:custGeom>
                <a:avLst/>
                <a:gdLst>
                  <a:gd name="T0" fmla="*/ 102 w 312"/>
                  <a:gd name="T1" fmla="*/ 13 h 349"/>
                  <a:gd name="T2" fmla="*/ 66 w 312"/>
                  <a:gd name="T3" fmla="*/ 0 h 349"/>
                  <a:gd name="T4" fmla="*/ 17 w 312"/>
                  <a:gd name="T5" fmla="*/ 0 h 349"/>
                  <a:gd name="T6" fmla="*/ 0 w 312"/>
                  <a:gd name="T7" fmla="*/ 17 h 349"/>
                  <a:gd name="T8" fmla="*/ 5 w 312"/>
                  <a:gd name="T9" fmla="*/ 46 h 349"/>
                  <a:gd name="T10" fmla="*/ 49 w 312"/>
                  <a:gd name="T11" fmla="*/ 72 h 349"/>
                  <a:gd name="T12" fmla="*/ 136 w 312"/>
                  <a:gd name="T13" fmla="*/ 99 h 349"/>
                  <a:gd name="T14" fmla="*/ 237 w 312"/>
                  <a:gd name="T15" fmla="*/ 154 h 349"/>
                  <a:gd name="T16" fmla="*/ 252 w 312"/>
                  <a:gd name="T17" fmla="*/ 176 h 349"/>
                  <a:gd name="T18" fmla="*/ 244 w 312"/>
                  <a:gd name="T19" fmla="*/ 187 h 349"/>
                  <a:gd name="T20" fmla="*/ 168 w 312"/>
                  <a:gd name="T21" fmla="*/ 224 h 349"/>
                  <a:gd name="T22" fmla="*/ 78 w 312"/>
                  <a:gd name="T23" fmla="*/ 265 h 349"/>
                  <a:gd name="T24" fmla="*/ 56 w 312"/>
                  <a:gd name="T25" fmla="*/ 283 h 349"/>
                  <a:gd name="T26" fmla="*/ 56 w 312"/>
                  <a:gd name="T27" fmla="*/ 303 h 349"/>
                  <a:gd name="T28" fmla="*/ 127 w 312"/>
                  <a:gd name="T29" fmla="*/ 323 h 349"/>
                  <a:gd name="T30" fmla="*/ 232 w 312"/>
                  <a:gd name="T31" fmla="*/ 348 h 349"/>
                  <a:gd name="T32" fmla="*/ 268 w 312"/>
                  <a:gd name="T33" fmla="*/ 348 h 349"/>
                  <a:gd name="T34" fmla="*/ 311 w 312"/>
                  <a:gd name="T35" fmla="*/ 330 h 349"/>
                  <a:gd name="T36" fmla="*/ 311 w 312"/>
                  <a:gd name="T37" fmla="*/ 318 h 349"/>
                  <a:gd name="T38" fmla="*/ 279 w 312"/>
                  <a:gd name="T39" fmla="*/ 312 h 349"/>
                  <a:gd name="T40" fmla="*/ 145 w 312"/>
                  <a:gd name="T41" fmla="*/ 303 h 349"/>
                  <a:gd name="T42" fmla="*/ 93 w 312"/>
                  <a:gd name="T43" fmla="*/ 294 h 349"/>
                  <a:gd name="T44" fmla="*/ 88 w 312"/>
                  <a:gd name="T45" fmla="*/ 281 h 349"/>
                  <a:gd name="T46" fmla="*/ 175 w 312"/>
                  <a:gd name="T47" fmla="*/ 243 h 349"/>
                  <a:gd name="T48" fmla="*/ 270 w 312"/>
                  <a:gd name="T49" fmla="*/ 204 h 349"/>
                  <a:gd name="T50" fmla="*/ 293 w 312"/>
                  <a:gd name="T51" fmla="*/ 190 h 349"/>
                  <a:gd name="T52" fmla="*/ 301 w 312"/>
                  <a:gd name="T53" fmla="*/ 171 h 349"/>
                  <a:gd name="T54" fmla="*/ 293 w 312"/>
                  <a:gd name="T55" fmla="*/ 144 h 349"/>
                  <a:gd name="T56" fmla="*/ 264 w 312"/>
                  <a:gd name="T57" fmla="*/ 124 h 349"/>
                  <a:gd name="T58" fmla="*/ 168 w 312"/>
                  <a:gd name="T59" fmla="*/ 56 h 349"/>
                  <a:gd name="T60" fmla="*/ 102 w 312"/>
                  <a:gd name="T61" fmla="*/ 13 h 34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312"/>
                  <a:gd name="T94" fmla="*/ 0 h 349"/>
                  <a:gd name="T95" fmla="*/ 312 w 312"/>
                  <a:gd name="T96" fmla="*/ 349 h 34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312" h="349">
                    <a:moveTo>
                      <a:pt x="102" y="13"/>
                    </a:moveTo>
                    <a:lnTo>
                      <a:pt x="66" y="0"/>
                    </a:lnTo>
                    <a:lnTo>
                      <a:pt x="17" y="0"/>
                    </a:lnTo>
                    <a:lnTo>
                      <a:pt x="0" y="17"/>
                    </a:lnTo>
                    <a:lnTo>
                      <a:pt x="5" y="46"/>
                    </a:lnTo>
                    <a:lnTo>
                      <a:pt x="49" y="72"/>
                    </a:lnTo>
                    <a:lnTo>
                      <a:pt x="136" y="99"/>
                    </a:lnTo>
                    <a:lnTo>
                      <a:pt x="237" y="154"/>
                    </a:lnTo>
                    <a:lnTo>
                      <a:pt x="252" y="176"/>
                    </a:lnTo>
                    <a:lnTo>
                      <a:pt x="244" y="187"/>
                    </a:lnTo>
                    <a:lnTo>
                      <a:pt x="168" y="224"/>
                    </a:lnTo>
                    <a:lnTo>
                      <a:pt x="78" y="265"/>
                    </a:lnTo>
                    <a:lnTo>
                      <a:pt x="56" y="283"/>
                    </a:lnTo>
                    <a:lnTo>
                      <a:pt x="56" y="303"/>
                    </a:lnTo>
                    <a:lnTo>
                      <a:pt x="127" y="323"/>
                    </a:lnTo>
                    <a:lnTo>
                      <a:pt x="232" y="348"/>
                    </a:lnTo>
                    <a:lnTo>
                      <a:pt x="268" y="348"/>
                    </a:lnTo>
                    <a:lnTo>
                      <a:pt x="311" y="330"/>
                    </a:lnTo>
                    <a:lnTo>
                      <a:pt x="311" y="318"/>
                    </a:lnTo>
                    <a:lnTo>
                      <a:pt x="279" y="312"/>
                    </a:lnTo>
                    <a:lnTo>
                      <a:pt x="145" y="303"/>
                    </a:lnTo>
                    <a:lnTo>
                      <a:pt x="93" y="294"/>
                    </a:lnTo>
                    <a:lnTo>
                      <a:pt x="88" y="281"/>
                    </a:lnTo>
                    <a:lnTo>
                      <a:pt x="175" y="243"/>
                    </a:lnTo>
                    <a:lnTo>
                      <a:pt x="270" y="204"/>
                    </a:lnTo>
                    <a:lnTo>
                      <a:pt x="293" y="190"/>
                    </a:lnTo>
                    <a:lnTo>
                      <a:pt x="301" y="171"/>
                    </a:lnTo>
                    <a:lnTo>
                      <a:pt x="293" y="144"/>
                    </a:lnTo>
                    <a:lnTo>
                      <a:pt x="264" y="124"/>
                    </a:lnTo>
                    <a:lnTo>
                      <a:pt x="168" y="56"/>
                    </a:lnTo>
                    <a:lnTo>
                      <a:pt x="102" y="13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4" name="Freeform 9">
                <a:extLst>
                  <a:ext uri="{FF2B5EF4-FFF2-40B4-BE49-F238E27FC236}">
                    <a16:creationId xmlns:a16="http://schemas.microsoft.com/office/drawing/2014/main" id="{D42350D5-7571-ECFE-3FDD-AB86B96E9E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" y="2322"/>
                <a:ext cx="384" cy="371"/>
              </a:xfrm>
              <a:custGeom>
                <a:avLst/>
                <a:gdLst>
                  <a:gd name="T0" fmla="*/ 206 w 384"/>
                  <a:gd name="T1" fmla="*/ 48 h 371"/>
                  <a:gd name="T2" fmla="*/ 266 w 384"/>
                  <a:gd name="T3" fmla="*/ 16 h 371"/>
                  <a:gd name="T4" fmla="*/ 324 w 384"/>
                  <a:gd name="T5" fmla="*/ 0 h 371"/>
                  <a:gd name="T6" fmla="*/ 360 w 384"/>
                  <a:gd name="T7" fmla="*/ 0 h 371"/>
                  <a:gd name="T8" fmla="*/ 383 w 384"/>
                  <a:gd name="T9" fmla="*/ 16 h 371"/>
                  <a:gd name="T10" fmla="*/ 383 w 384"/>
                  <a:gd name="T11" fmla="*/ 33 h 371"/>
                  <a:gd name="T12" fmla="*/ 369 w 384"/>
                  <a:gd name="T13" fmla="*/ 53 h 371"/>
                  <a:gd name="T14" fmla="*/ 330 w 384"/>
                  <a:gd name="T15" fmla="*/ 64 h 371"/>
                  <a:gd name="T16" fmla="*/ 250 w 384"/>
                  <a:gd name="T17" fmla="*/ 90 h 371"/>
                  <a:gd name="T18" fmla="*/ 203 w 384"/>
                  <a:gd name="T19" fmla="*/ 122 h 371"/>
                  <a:gd name="T20" fmla="*/ 171 w 384"/>
                  <a:gd name="T21" fmla="*/ 163 h 371"/>
                  <a:gd name="T22" fmla="*/ 164 w 384"/>
                  <a:gd name="T23" fmla="*/ 184 h 371"/>
                  <a:gd name="T24" fmla="*/ 206 w 384"/>
                  <a:gd name="T25" fmla="*/ 214 h 371"/>
                  <a:gd name="T26" fmla="*/ 250 w 384"/>
                  <a:gd name="T27" fmla="*/ 253 h 371"/>
                  <a:gd name="T28" fmla="*/ 282 w 384"/>
                  <a:gd name="T29" fmla="*/ 292 h 371"/>
                  <a:gd name="T30" fmla="*/ 290 w 384"/>
                  <a:gd name="T31" fmla="*/ 315 h 371"/>
                  <a:gd name="T32" fmla="*/ 290 w 384"/>
                  <a:gd name="T33" fmla="*/ 329 h 371"/>
                  <a:gd name="T34" fmla="*/ 269 w 384"/>
                  <a:gd name="T35" fmla="*/ 337 h 371"/>
                  <a:gd name="T36" fmla="*/ 203 w 384"/>
                  <a:gd name="T37" fmla="*/ 340 h 371"/>
                  <a:gd name="T38" fmla="*/ 102 w 384"/>
                  <a:gd name="T39" fmla="*/ 353 h 371"/>
                  <a:gd name="T40" fmla="*/ 84 w 384"/>
                  <a:gd name="T41" fmla="*/ 366 h 371"/>
                  <a:gd name="T42" fmla="*/ 69 w 384"/>
                  <a:gd name="T43" fmla="*/ 370 h 371"/>
                  <a:gd name="T44" fmla="*/ 0 w 384"/>
                  <a:gd name="T45" fmla="*/ 353 h 371"/>
                  <a:gd name="T46" fmla="*/ 0 w 384"/>
                  <a:gd name="T47" fmla="*/ 340 h 371"/>
                  <a:gd name="T48" fmla="*/ 30 w 384"/>
                  <a:gd name="T49" fmla="*/ 329 h 371"/>
                  <a:gd name="T50" fmla="*/ 156 w 384"/>
                  <a:gd name="T51" fmla="*/ 315 h 371"/>
                  <a:gd name="T52" fmla="*/ 221 w 384"/>
                  <a:gd name="T53" fmla="*/ 320 h 371"/>
                  <a:gd name="T54" fmla="*/ 254 w 384"/>
                  <a:gd name="T55" fmla="*/ 320 h 371"/>
                  <a:gd name="T56" fmla="*/ 261 w 384"/>
                  <a:gd name="T57" fmla="*/ 313 h 371"/>
                  <a:gd name="T58" fmla="*/ 235 w 384"/>
                  <a:gd name="T59" fmla="*/ 277 h 371"/>
                  <a:gd name="T60" fmla="*/ 181 w 384"/>
                  <a:gd name="T61" fmla="*/ 232 h 371"/>
                  <a:gd name="T62" fmla="*/ 139 w 384"/>
                  <a:gd name="T63" fmla="*/ 200 h 371"/>
                  <a:gd name="T64" fmla="*/ 124 w 384"/>
                  <a:gd name="T65" fmla="*/ 180 h 371"/>
                  <a:gd name="T66" fmla="*/ 124 w 384"/>
                  <a:gd name="T67" fmla="*/ 152 h 371"/>
                  <a:gd name="T68" fmla="*/ 150 w 384"/>
                  <a:gd name="T69" fmla="*/ 106 h 371"/>
                  <a:gd name="T70" fmla="*/ 174 w 384"/>
                  <a:gd name="T71" fmla="*/ 76 h 371"/>
                  <a:gd name="T72" fmla="*/ 206 w 384"/>
                  <a:gd name="T73" fmla="*/ 48 h 371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84"/>
                  <a:gd name="T112" fmla="*/ 0 h 371"/>
                  <a:gd name="T113" fmla="*/ 384 w 384"/>
                  <a:gd name="T114" fmla="*/ 371 h 371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84" h="371">
                    <a:moveTo>
                      <a:pt x="206" y="48"/>
                    </a:moveTo>
                    <a:lnTo>
                      <a:pt x="266" y="16"/>
                    </a:lnTo>
                    <a:lnTo>
                      <a:pt x="324" y="0"/>
                    </a:lnTo>
                    <a:lnTo>
                      <a:pt x="360" y="0"/>
                    </a:lnTo>
                    <a:lnTo>
                      <a:pt x="383" y="16"/>
                    </a:lnTo>
                    <a:lnTo>
                      <a:pt x="383" y="33"/>
                    </a:lnTo>
                    <a:lnTo>
                      <a:pt x="369" y="53"/>
                    </a:lnTo>
                    <a:lnTo>
                      <a:pt x="330" y="64"/>
                    </a:lnTo>
                    <a:lnTo>
                      <a:pt x="250" y="90"/>
                    </a:lnTo>
                    <a:lnTo>
                      <a:pt x="203" y="122"/>
                    </a:lnTo>
                    <a:lnTo>
                      <a:pt x="171" y="163"/>
                    </a:lnTo>
                    <a:lnTo>
                      <a:pt x="164" y="184"/>
                    </a:lnTo>
                    <a:lnTo>
                      <a:pt x="206" y="214"/>
                    </a:lnTo>
                    <a:lnTo>
                      <a:pt x="250" y="253"/>
                    </a:lnTo>
                    <a:lnTo>
                      <a:pt x="282" y="292"/>
                    </a:lnTo>
                    <a:lnTo>
                      <a:pt x="290" y="315"/>
                    </a:lnTo>
                    <a:lnTo>
                      <a:pt x="290" y="329"/>
                    </a:lnTo>
                    <a:lnTo>
                      <a:pt x="269" y="337"/>
                    </a:lnTo>
                    <a:lnTo>
                      <a:pt x="203" y="340"/>
                    </a:lnTo>
                    <a:lnTo>
                      <a:pt x="102" y="353"/>
                    </a:lnTo>
                    <a:lnTo>
                      <a:pt x="84" y="366"/>
                    </a:lnTo>
                    <a:lnTo>
                      <a:pt x="69" y="370"/>
                    </a:lnTo>
                    <a:lnTo>
                      <a:pt x="0" y="353"/>
                    </a:lnTo>
                    <a:lnTo>
                      <a:pt x="0" y="340"/>
                    </a:lnTo>
                    <a:lnTo>
                      <a:pt x="30" y="329"/>
                    </a:lnTo>
                    <a:lnTo>
                      <a:pt x="156" y="315"/>
                    </a:lnTo>
                    <a:lnTo>
                      <a:pt x="221" y="320"/>
                    </a:lnTo>
                    <a:lnTo>
                      <a:pt x="254" y="320"/>
                    </a:lnTo>
                    <a:lnTo>
                      <a:pt x="261" y="313"/>
                    </a:lnTo>
                    <a:lnTo>
                      <a:pt x="235" y="277"/>
                    </a:lnTo>
                    <a:lnTo>
                      <a:pt x="181" y="232"/>
                    </a:lnTo>
                    <a:lnTo>
                      <a:pt x="139" y="200"/>
                    </a:lnTo>
                    <a:lnTo>
                      <a:pt x="124" y="180"/>
                    </a:lnTo>
                    <a:lnTo>
                      <a:pt x="124" y="152"/>
                    </a:lnTo>
                    <a:lnTo>
                      <a:pt x="150" y="106"/>
                    </a:lnTo>
                    <a:lnTo>
                      <a:pt x="174" y="76"/>
                    </a:lnTo>
                    <a:lnTo>
                      <a:pt x="206" y="48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5" name="Freeform 10">
                <a:extLst>
                  <a:ext uri="{FF2B5EF4-FFF2-40B4-BE49-F238E27FC236}">
                    <a16:creationId xmlns:a16="http://schemas.microsoft.com/office/drawing/2014/main" id="{72DBC031-7CD4-0F77-A4FE-06BF4AB4FC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" y="2029"/>
                <a:ext cx="517" cy="272"/>
              </a:xfrm>
              <a:custGeom>
                <a:avLst/>
                <a:gdLst>
                  <a:gd name="T0" fmla="*/ 307 w 517"/>
                  <a:gd name="T1" fmla="*/ 271 h 272"/>
                  <a:gd name="T2" fmla="*/ 339 w 517"/>
                  <a:gd name="T3" fmla="*/ 268 h 272"/>
                  <a:gd name="T4" fmla="*/ 350 w 517"/>
                  <a:gd name="T5" fmla="*/ 252 h 272"/>
                  <a:gd name="T6" fmla="*/ 357 w 517"/>
                  <a:gd name="T7" fmla="*/ 197 h 272"/>
                  <a:gd name="T8" fmla="*/ 405 w 517"/>
                  <a:gd name="T9" fmla="*/ 133 h 272"/>
                  <a:gd name="T10" fmla="*/ 456 w 517"/>
                  <a:gd name="T11" fmla="*/ 103 h 272"/>
                  <a:gd name="T12" fmla="*/ 516 w 517"/>
                  <a:gd name="T13" fmla="*/ 72 h 272"/>
                  <a:gd name="T14" fmla="*/ 509 w 517"/>
                  <a:gd name="T15" fmla="*/ 50 h 272"/>
                  <a:gd name="T16" fmla="*/ 473 w 517"/>
                  <a:gd name="T17" fmla="*/ 40 h 272"/>
                  <a:gd name="T18" fmla="*/ 431 w 517"/>
                  <a:gd name="T19" fmla="*/ 50 h 272"/>
                  <a:gd name="T20" fmla="*/ 383 w 517"/>
                  <a:gd name="T21" fmla="*/ 82 h 272"/>
                  <a:gd name="T22" fmla="*/ 338 w 517"/>
                  <a:gd name="T23" fmla="*/ 150 h 272"/>
                  <a:gd name="T24" fmla="*/ 318 w 517"/>
                  <a:gd name="T25" fmla="*/ 203 h 272"/>
                  <a:gd name="T26" fmla="*/ 306 w 517"/>
                  <a:gd name="T27" fmla="*/ 230 h 272"/>
                  <a:gd name="T28" fmla="*/ 270 w 517"/>
                  <a:gd name="T29" fmla="*/ 221 h 272"/>
                  <a:gd name="T30" fmla="*/ 227 w 517"/>
                  <a:gd name="T31" fmla="*/ 174 h 272"/>
                  <a:gd name="T32" fmla="*/ 194 w 517"/>
                  <a:gd name="T33" fmla="*/ 112 h 272"/>
                  <a:gd name="T34" fmla="*/ 200 w 517"/>
                  <a:gd name="T35" fmla="*/ 83 h 272"/>
                  <a:gd name="T36" fmla="*/ 219 w 517"/>
                  <a:gd name="T37" fmla="*/ 55 h 272"/>
                  <a:gd name="T38" fmla="*/ 227 w 517"/>
                  <a:gd name="T39" fmla="*/ 32 h 272"/>
                  <a:gd name="T40" fmla="*/ 143 w 517"/>
                  <a:gd name="T41" fmla="*/ 30 h 272"/>
                  <a:gd name="T42" fmla="*/ 60 w 517"/>
                  <a:gd name="T43" fmla="*/ 20 h 272"/>
                  <a:gd name="T44" fmla="*/ 20 w 517"/>
                  <a:gd name="T45" fmla="*/ 0 h 272"/>
                  <a:gd name="T46" fmla="*/ 0 w 517"/>
                  <a:gd name="T47" fmla="*/ 9 h 272"/>
                  <a:gd name="T48" fmla="*/ 30 w 517"/>
                  <a:gd name="T49" fmla="*/ 50 h 272"/>
                  <a:gd name="T50" fmla="*/ 96 w 517"/>
                  <a:gd name="T51" fmla="*/ 55 h 272"/>
                  <a:gd name="T52" fmla="*/ 168 w 517"/>
                  <a:gd name="T53" fmla="*/ 59 h 272"/>
                  <a:gd name="T54" fmla="*/ 171 w 517"/>
                  <a:gd name="T55" fmla="*/ 94 h 272"/>
                  <a:gd name="T56" fmla="*/ 176 w 517"/>
                  <a:gd name="T57" fmla="*/ 135 h 272"/>
                  <a:gd name="T58" fmla="*/ 201 w 517"/>
                  <a:gd name="T59" fmla="*/ 181 h 272"/>
                  <a:gd name="T60" fmla="*/ 230 w 517"/>
                  <a:gd name="T61" fmla="*/ 229 h 272"/>
                  <a:gd name="T62" fmla="*/ 277 w 517"/>
                  <a:gd name="T63" fmla="*/ 258 h 272"/>
                  <a:gd name="T64" fmla="*/ 307 w 517"/>
                  <a:gd name="T65" fmla="*/ 271 h 27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17"/>
                  <a:gd name="T100" fmla="*/ 0 h 272"/>
                  <a:gd name="T101" fmla="*/ 517 w 517"/>
                  <a:gd name="T102" fmla="*/ 272 h 27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17" h="272">
                    <a:moveTo>
                      <a:pt x="307" y="271"/>
                    </a:moveTo>
                    <a:lnTo>
                      <a:pt x="339" y="268"/>
                    </a:lnTo>
                    <a:lnTo>
                      <a:pt x="350" y="252"/>
                    </a:lnTo>
                    <a:lnTo>
                      <a:pt x="357" y="197"/>
                    </a:lnTo>
                    <a:lnTo>
                      <a:pt x="405" y="133"/>
                    </a:lnTo>
                    <a:lnTo>
                      <a:pt x="456" y="103"/>
                    </a:lnTo>
                    <a:lnTo>
                      <a:pt x="516" y="72"/>
                    </a:lnTo>
                    <a:lnTo>
                      <a:pt x="509" y="50"/>
                    </a:lnTo>
                    <a:lnTo>
                      <a:pt x="473" y="40"/>
                    </a:lnTo>
                    <a:lnTo>
                      <a:pt x="431" y="50"/>
                    </a:lnTo>
                    <a:lnTo>
                      <a:pt x="383" y="82"/>
                    </a:lnTo>
                    <a:lnTo>
                      <a:pt x="338" y="150"/>
                    </a:lnTo>
                    <a:lnTo>
                      <a:pt x="318" y="203"/>
                    </a:lnTo>
                    <a:lnTo>
                      <a:pt x="306" y="230"/>
                    </a:lnTo>
                    <a:lnTo>
                      <a:pt x="270" y="221"/>
                    </a:lnTo>
                    <a:lnTo>
                      <a:pt x="227" y="174"/>
                    </a:lnTo>
                    <a:lnTo>
                      <a:pt x="194" y="112"/>
                    </a:lnTo>
                    <a:lnTo>
                      <a:pt x="200" y="83"/>
                    </a:lnTo>
                    <a:lnTo>
                      <a:pt x="219" y="55"/>
                    </a:lnTo>
                    <a:lnTo>
                      <a:pt x="227" y="32"/>
                    </a:lnTo>
                    <a:lnTo>
                      <a:pt x="143" y="30"/>
                    </a:lnTo>
                    <a:lnTo>
                      <a:pt x="60" y="20"/>
                    </a:lnTo>
                    <a:lnTo>
                      <a:pt x="20" y="0"/>
                    </a:lnTo>
                    <a:lnTo>
                      <a:pt x="0" y="9"/>
                    </a:lnTo>
                    <a:lnTo>
                      <a:pt x="30" y="50"/>
                    </a:lnTo>
                    <a:lnTo>
                      <a:pt x="96" y="55"/>
                    </a:lnTo>
                    <a:lnTo>
                      <a:pt x="168" y="59"/>
                    </a:lnTo>
                    <a:lnTo>
                      <a:pt x="171" y="94"/>
                    </a:lnTo>
                    <a:lnTo>
                      <a:pt x="176" y="135"/>
                    </a:lnTo>
                    <a:lnTo>
                      <a:pt x="201" y="181"/>
                    </a:lnTo>
                    <a:lnTo>
                      <a:pt x="230" y="229"/>
                    </a:lnTo>
                    <a:lnTo>
                      <a:pt x="277" y="258"/>
                    </a:lnTo>
                    <a:lnTo>
                      <a:pt x="307" y="271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6" name="Freeform 11">
                <a:extLst>
                  <a:ext uri="{FF2B5EF4-FFF2-40B4-BE49-F238E27FC236}">
                    <a16:creationId xmlns:a16="http://schemas.microsoft.com/office/drawing/2014/main" id="{3F828503-0F50-A65C-428D-0CA7855ED2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2" y="1695"/>
                <a:ext cx="382" cy="372"/>
              </a:xfrm>
              <a:custGeom>
                <a:avLst/>
                <a:gdLst>
                  <a:gd name="T0" fmla="*/ 0 w 382"/>
                  <a:gd name="T1" fmla="*/ 366 h 372"/>
                  <a:gd name="T2" fmla="*/ 0 w 382"/>
                  <a:gd name="T3" fmla="*/ 341 h 372"/>
                  <a:gd name="T4" fmla="*/ 20 w 382"/>
                  <a:gd name="T5" fmla="*/ 322 h 372"/>
                  <a:gd name="T6" fmla="*/ 124 w 382"/>
                  <a:gd name="T7" fmla="*/ 301 h 372"/>
                  <a:gd name="T8" fmla="*/ 252 w 382"/>
                  <a:gd name="T9" fmla="*/ 281 h 372"/>
                  <a:gd name="T10" fmla="*/ 327 w 382"/>
                  <a:gd name="T11" fmla="*/ 272 h 372"/>
                  <a:gd name="T12" fmla="*/ 335 w 382"/>
                  <a:gd name="T13" fmla="*/ 262 h 372"/>
                  <a:gd name="T14" fmla="*/ 299 w 382"/>
                  <a:gd name="T15" fmla="*/ 234 h 372"/>
                  <a:gd name="T16" fmla="*/ 230 w 382"/>
                  <a:gd name="T17" fmla="*/ 192 h 372"/>
                  <a:gd name="T18" fmla="*/ 158 w 382"/>
                  <a:gd name="T19" fmla="*/ 159 h 372"/>
                  <a:gd name="T20" fmla="*/ 103 w 382"/>
                  <a:gd name="T21" fmla="*/ 142 h 372"/>
                  <a:gd name="T22" fmla="*/ 71 w 382"/>
                  <a:gd name="T23" fmla="*/ 123 h 372"/>
                  <a:gd name="T24" fmla="*/ 69 w 382"/>
                  <a:gd name="T25" fmla="*/ 108 h 372"/>
                  <a:gd name="T26" fmla="*/ 88 w 382"/>
                  <a:gd name="T27" fmla="*/ 95 h 372"/>
                  <a:gd name="T28" fmla="*/ 133 w 382"/>
                  <a:gd name="T29" fmla="*/ 90 h 372"/>
                  <a:gd name="T30" fmla="*/ 190 w 382"/>
                  <a:gd name="T31" fmla="*/ 66 h 372"/>
                  <a:gd name="T32" fmla="*/ 196 w 382"/>
                  <a:gd name="T33" fmla="*/ 44 h 372"/>
                  <a:gd name="T34" fmla="*/ 196 w 382"/>
                  <a:gd name="T35" fmla="*/ 11 h 372"/>
                  <a:gd name="T36" fmla="*/ 190 w 382"/>
                  <a:gd name="T37" fmla="*/ 0 h 372"/>
                  <a:gd name="T38" fmla="*/ 212 w 382"/>
                  <a:gd name="T39" fmla="*/ 1 h 372"/>
                  <a:gd name="T40" fmla="*/ 241 w 382"/>
                  <a:gd name="T41" fmla="*/ 29 h 372"/>
                  <a:gd name="T42" fmla="*/ 252 w 382"/>
                  <a:gd name="T43" fmla="*/ 60 h 372"/>
                  <a:gd name="T44" fmla="*/ 220 w 382"/>
                  <a:gd name="T45" fmla="*/ 81 h 372"/>
                  <a:gd name="T46" fmla="*/ 190 w 382"/>
                  <a:gd name="T47" fmla="*/ 87 h 372"/>
                  <a:gd name="T48" fmla="*/ 135 w 382"/>
                  <a:gd name="T49" fmla="*/ 103 h 372"/>
                  <a:gd name="T50" fmla="*/ 124 w 382"/>
                  <a:gd name="T51" fmla="*/ 112 h 372"/>
                  <a:gd name="T52" fmla="*/ 133 w 382"/>
                  <a:gd name="T53" fmla="*/ 123 h 372"/>
                  <a:gd name="T54" fmla="*/ 183 w 382"/>
                  <a:gd name="T55" fmla="*/ 147 h 372"/>
                  <a:gd name="T56" fmla="*/ 237 w 382"/>
                  <a:gd name="T57" fmla="*/ 160 h 372"/>
                  <a:gd name="T58" fmla="*/ 307 w 382"/>
                  <a:gd name="T59" fmla="*/ 196 h 372"/>
                  <a:gd name="T60" fmla="*/ 356 w 382"/>
                  <a:gd name="T61" fmla="*/ 239 h 372"/>
                  <a:gd name="T62" fmla="*/ 381 w 382"/>
                  <a:gd name="T63" fmla="*/ 272 h 372"/>
                  <a:gd name="T64" fmla="*/ 371 w 382"/>
                  <a:gd name="T65" fmla="*/ 281 h 372"/>
                  <a:gd name="T66" fmla="*/ 356 w 382"/>
                  <a:gd name="T67" fmla="*/ 289 h 372"/>
                  <a:gd name="T68" fmla="*/ 294 w 382"/>
                  <a:gd name="T69" fmla="*/ 304 h 372"/>
                  <a:gd name="T70" fmla="*/ 172 w 382"/>
                  <a:gd name="T71" fmla="*/ 327 h 372"/>
                  <a:gd name="T72" fmla="*/ 96 w 382"/>
                  <a:gd name="T73" fmla="*/ 347 h 372"/>
                  <a:gd name="T74" fmla="*/ 46 w 382"/>
                  <a:gd name="T75" fmla="*/ 364 h 372"/>
                  <a:gd name="T76" fmla="*/ 15 w 382"/>
                  <a:gd name="T77" fmla="*/ 371 h 372"/>
                  <a:gd name="T78" fmla="*/ 0 w 382"/>
                  <a:gd name="T79" fmla="*/ 366 h 37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82"/>
                  <a:gd name="T121" fmla="*/ 0 h 372"/>
                  <a:gd name="T122" fmla="*/ 382 w 382"/>
                  <a:gd name="T123" fmla="*/ 372 h 37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82" h="372">
                    <a:moveTo>
                      <a:pt x="0" y="366"/>
                    </a:moveTo>
                    <a:lnTo>
                      <a:pt x="0" y="341"/>
                    </a:lnTo>
                    <a:lnTo>
                      <a:pt x="20" y="322"/>
                    </a:lnTo>
                    <a:lnTo>
                      <a:pt x="124" y="301"/>
                    </a:lnTo>
                    <a:lnTo>
                      <a:pt x="252" y="281"/>
                    </a:lnTo>
                    <a:lnTo>
                      <a:pt x="327" y="272"/>
                    </a:lnTo>
                    <a:lnTo>
                      <a:pt x="335" y="262"/>
                    </a:lnTo>
                    <a:lnTo>
                      <a:pt x="299" y="234"/>
                    </a:lnTo>
                    <a:lnTo>
                      <a:pt x="230" y="192"/>
                    </a:lnTo>
                    <a:lnTo>
                      <a:pt x="158" y="159"/>
                    </a:lnTo>
                    <a:lnTo>
                      <a:pt x="103" y="142"/>
                    </a:lnTo>
                    <a:lnTo>
                      <a:pt x="71" y="123"/>
                    </a:lnTo>
                    <a:lnTo>
                      <a:pt x="69" y="108"/>
                    </a:lnTo>
                    <a:lnTo>
                      <a:pt x="88" y="95"/>
                    </a:lnTo>
                    <a:lnTo>
                      <a:pt x="133" y="90"/>
                    </a:lnTo>
                    <a:lnTo>
                      <a:pt x="190" y="66"/>
                    </a:lnTo>
                    <a:lnTo>
                      <a:pt x="196" y="44"/>
                    </a:lnTo>
                    <a:lnTo>
                      <a:pt x="196" y="11"/>
                    </a:lnTo>
                    <a:lnTo>
                      <a:pt x="190" y="0"/>
                    </a:lnTo>
                    <a:lnTo>
                      <a:pt x="212" y="1"/>
                    </a:lnTo>
                    <a:lnTo>
                      <a:pt x="241" y="29"/>
                    </a:lnTo>
                    <a:lnTo>
                      <a:pt x="252" y="60"/>
                    </a:lnTo>
                    <a:lnTo>
                      <a:pt x="220" y="81"/>
                    </a:lnTo>
                    <a:lnTo>
                      <a:pt x="190" y="87"/>
                    </a:lnTo>
                    <a:lnTo>
                      <a:pt x="135" y="103"/>
                    </a:lnTo>
                    <a:lnTo>
                      <a:pt x="124" y="112"/>
                    </a:lnTo>
                    <a:lnTo>
                      <a:pt x="133" y="123"/>
                    </a:lnTo>
                    <a:lnTo>
                      <a:pt x="183" y="147"/>
                    </a:lnTo>
                    <a:lnTo>
                      <a:pt x="237" y="160"/>
                    </a:lnTo>
                    <a:lnTo>
                      <a:pt x="307" y="196"/>
                    </a:lnTo>
                    <a:lnTo>
                      <a:pt x="356" y="239"/>
                    </a:lnTo>
                    <a:lnTo>
                      <a:pt x="381" y="272"/>
                    </a:lnTo>
                    <a:lnTo>
                      <a:pt x="371" y="281"/>
                    </a:lnTo>
                    <a:lnTo>
                      <a:pt x="356" y="289"/>
                    </a:lnTo>
                    <a:lnTo>
                      <a:pt x="294" y="304"/>
                    </a:lnTo>
                    <a:lnTo>
                      <a:pt x="172" y="327"/>
                    </a:lnTo>
                    <a:lnTo>
                      <a:pt x="96" y="347"/>
                    </a:lnTo>
                    <a:lnTo>
                      <a:pt x="46" y="364"/>
                    </a:lnTo>
                    <a:lnTo>
                      <a:pt x="15" y="371"/>
                    </a:lnTo>
                    <a:lnTo>
                      <a:pt x="0" y="366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7" name="Freeform 12">
                <a:extLst>
                  <a:ext uri="{FF2B5EF4-FFF2-40B4-BE49-F238E27FC236}">
                    <a16:creationId xmlns:a16="http://schemas.microsoft.com/office/drawing/2014/main" id="{F363E37A-D407-8495-73F7-21F5CEC5B0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56" y="1750"/>
                <a:ext cx="297" cy="266"/>
              </a:xfrm>
              <a:custGeom>
                <a:avLst/>
                <a:gdLst>
                  <a:gd name="T0" fmla="*/ 58 w 297"/>
                  <a:gd name="T1" fmla="*/ 213 h 266"/>
                  <a:gd name="T2" fmla="*/ 91 w 297"/>
                  <a:gd name="T3" fmla="*/ 236 h 266"/>
                  <a:gd name="T4" fmla="*/ 148 w 297"/>
                  <a:gd name="T5" fmla="*/ 258 h 266"/>
                  <a:gd name="T6" fmla="*/ 195 w 297"/>
                  <a:gd name="T7" fmla="*/ 265 h 266"/>
                  <a:gd name="T8" fmla="*/ 230 w 297"/>
                  <a:gd name="T9" fmla="*/ 258 h 266"/>
                  <a:gd name="T10" fmla="*/ 275 w 297"/>
                  <a:gd name="T11" fmla="*/ 240 h 266"/>
                  <a:gd name="T12" fmla="*/ 289 w 297"/>
                  <a:gd name="T13" fmla="*/ 203 h 266"/>
                  <a:gd name="T14" fmla="*/ 296 w 297"/>
                  <a:gd name="T15" fmla="*/ 175 h 266"/>
                  <a:gd name="T16" fmla="*/ 280 w 297"/>
                  <a:gd name="T17" fmla="*/ 147 h 266"/>
                  <a:gd name="T18" fmla="*/ 257 w 297"/>
                  <a:gd name="T19" fmla="*/ 114 h 266"/>
                  <a:gd name="T20" fmla="*/ 233 w 297"/>
                  <a:gd name="T21" fmla="*/ 87 h 266"/>
                  <a:gd name="T22" fmla="*/ 230 w 297"/>
                  <a:gd name="T23" fmla="*/ 81 h 266"/>
                  <a:gd name="T24" fmla="*/ 240 w 297"/>
                  <a:gd name="T25" fmla="*/ 48 h 266"/>
                  <a:gd name="T26" fmla="*/ 275 w 297"/>
                  <a:gd name="T27" fmla="*/ 14 h 266"/>
                  <a:gd name="T28" fmla="*/ 278 w 297"/>
                  <a:gd name="T29" fmla="*/ 6 h 266"/>
                  <a:gd name="T30" fmla="*/ 261 w 297"/>
                  <a:gd name="T31" fmla="*/ 0 h 266"/>
                  <a:gd name="T32" fmla="*/ 240 w 297"/>
                  <a:gd name="T33" fmla="*/ 0 h 266"/>
                  <a:gd name="T34" fmla="*/ 218 w 297"/>
                  <a:gd name="T35" fmla="*/ 40 h 266"/>
                  <a:gd name="T36" fmla="*/ 208 w 297"/>
                  <a:gd name="T37" fmla="*/ 67 h 266"/>
                  <a:gd name="T38" fmla="*/ 179 w 297"/>
                  <a:gd name="T39" fmla="*/ 49 h 266"/>
                  <a:gd name="T40" fmla="*/ 154 w 297"/>
                  <a:gd name="T41" fmla="*/ 34 h 266"/>
                  <a:gd name="T42" fmla="*/ 105 w 297"/>
                  <a:gd name="T43" fmla="*/ 24 h 266"/>
                  <a:gd name="T44" fmla="*/ 69 w 297"/>
                  <a:gd name="T45" fmla="*/ 24 h 266"/>
                  <a:gd name="T46" fmla="*/ 13 w 297"/>
                  <a:gd name="T47" fmla="*/ 40 h 266"/>
                  <a:gd name="T48" fmla="*/ 0 w 297"/>
                  <a:gd name="T49" fmla="*/ 85 h 266"/>
                  <a:gd name="T50" fmla="*/ 12 w 297"/>
                  <a:gd name="T51" fmla="*/ 142 h 266"/>
                  <a:gd name="T52" fmla="*/ 34 w 297"/>
                  <a:gd name="T53" fmla="*/ 197 h 266"/>
                  <a:gd name="T54" fmla="*/ 58 w 297"/>
                  <a:gd name="T55" fmla="*/ 213 h 26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97"/>
                  <a:gd name="T85" fmla="*/ 0 h 266"/>
                  <a:gd name="T86" fmla="*/ 297 w 297"/>
                  <a:gd name="T87" fmla="*/ 266 h 26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97" h="266">
                    <a:moveTo>
                      <a:pt x="58" y="213"/>
                    </a:moveTo>
                    <a:lnTo>
                      <a:pt x="91" y="236"/>
                    </a:lnTo>
                    <a:lnTo>
                      <a:pt x="148" y="258"/>
                    </a:lnTo>
                    <a:lnTo>
                      <a:pt x="195" y="265"/>
                    </a:lnTo>
                    <a:lnTo>
                      <a:pt x="230" y="258"/>
                    </a:lnTo>
                    <a:lnTo>
                      <a:pt x="275" y="240"/>
                    </a:lnTo>
                    <a:lnTo>
                      <a:pt x="289" y="203"/>
                    </a:lnTo>
                    <a:lnTo>
                      <a:pt x="296" y="175"/>
                    </a:lnTo>
                    <a:lnTo>
                      <a:pt x="280" y="147"/>
                    </a:lnTo>
                    <a:lnTo>
                      <a:pt x="257" y="114"/>
                    </a:lnTo>
                    <a:lnTo>
                      <a:pt x="233" y="87"/>
                    </a:lnTo>
                    <a:lnTo>
                      <a:pt x="230" y="81"/>
                    </a:lnTo>
                    <a:lnTo>
                      <a:pt x="240" y="48"/>
                    </a:lnTo>
                    <a:lnTo>
                      <a:pt x="275" y="14"/>
                    </a:lnTo>
                    <a:lnTo>
                      <a:pt x="278" y="6"/>
                    </a:lnTo>
                    <a:lnTo>
                      <a:pt x="261" y="0"/>
                    </a:lnTo>
                    <a:lnTo>
                      <a:pt x="240" y="0"/>
                    </a:lnTo>
                    <a:lnTo>
                      <a:pt x="218" y="40"/>
                    </a:lnTo>
                    <a:lnTo>
                      <a:pt x="208" y="67"/>
                    </a:lnTo>
                    <a:lnTo>
                      <a:pt x="179" y="49"/>
                    </a:lnTo>
                    <a:lnTo>
                      <a:pt x="154" y="34"/>
                    </a:lnTo>
                    <a:lnTo>
                      <a:pt x="105" y="24"/>
                    </a:lnTo>
                    <a:lnTo>
                      <a:pt x="69" y="24"/>
                    </a:lnTo>
                    <a:lnTo>
                      <a:pt x="13" y="40"/>
                    </a:lnTo>
                    <a:lnTo>
                      <a:pt x="0" y="85"/>
                    </a:lnTo>
                    <a:lnTo>
                      <a:pt x="12" y="142"/>
                    </a:lnTo>
                    <a:lnTo>
                      <a:pt x="34" y="197"/>
                    </a:lnTo>
                    <a:lnTo>
                      <a:pt x="58" y="213"/>
                    </a:lnTo>
                  </a:path>
                </a:pathLst>
              </a:custGeom>
              <a:solidFill>
                <a:srgbClr val="FFB4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4103" name="Picture 13">
              <a:extLst>
                <a:ext uri="{FF2B5EF4-FFF2-40B4-BE49-F238E27FC236}">
                  <a16:creationId xmlns:a16="http://schemas.microsoft.com/office/drawing/2014/main" id="{6DA3F838-C1B9-E49F-4972-9177D021805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2189"/>
              <a:ext cx="332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104" name="Group 14">
              <a:extLst>
                <a:ext uri="{FF2B5EF4-FFF2-40B4-BE49-F238E27FC236}">
                  <a16:creationId xmlns:a16="http://schemas.microsoft.com/office/drawing/2014/main" id="{5CB55E34-61D8-F56E-7333-B4151A2640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05" y="1584"/>
              <a:ext cx="179" cy="282"/>
              <a:chOff x="695" y="1188"/>
              <a:chExt cx="194" cy="231"/>
            </a:xfrm>
          </p:grpSpPr>
          <p:sp>
            <p:nvSpPr>
              <p:cNvPr id="4117" name="Freeform 15">
                <a:extLst>
                  <a:ext uri="{FF2B5EF4-FFF2-40B4-BE49-F238E27FC236}">
                    <a16:creationId xmlns:a16="http://schemas.microsoft.com/office/drawing/2014/main" id="{7FB99917-B026-EB3D-EE0B-1BB6C1514E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" y="1188"/>
                <a:ext cx="28" cy="33"/>
              </a:xfrm>
              <a:custGeom>
                <a:avLst/>
                <a:gdLst>
                  <a:gd name="T0" fmla="*/ 0 w 28"/>
                  <a:gd name="T1" fmla="*/ 0 h 33"/>
                  <a:gd name="T2" fmla="*/ 27 w 28"/>
                  <a:gd name="T3" fmla="*/ 18 h 33"/>
                  <a:gd name="T4" fmla="*/ 24 w 28"/>
                  <a:gd name="T5" fmla="*/ 28 h 33"/>
                  <a:gd name="T6" fmla="*/ 18 w 28"/>
                  <a:gd name="T7" fmla="*/ 32 h 33"/>
                  <a:gd name="T8" fmla="*/ 0 w 28"/>
                  <a:gd name="T9" fmla="*/ 2 h 33"/>
                  <a:gd name="T10" fmla="*/ 0 w 28"/>
                  <a:gd name="T11" fmla="*/ 0 h 3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"/>
                  <a:gd name="T19" fmla="*/ 0 h 33"/>
                  <a:gd name="T20" fmla="*/ 28 w 28"/>
                  <a:gd name="T21" fmla="*/ 33 h 3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" h="33">
                    <a:moveTo>
                      <a:pt x="0" y="0"/>
                    </a:moveTo>
                    <a:lnTo>
                      <a:pt x="27" y="18"/>
                    </a:lnTo>
                    <a:lnTo>
                      <a:pt x="24" y="28"/>
                    </a:lnTo>
                    <a:lnTo>
                      <a:pt x="18" y="3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8" name="Freeform 16">
                <a:extLst>
                  <a:ext uri="{FF2B5EF4-FFF2-40B4-BE49-F238E27FC236}">
                    <a16:creationId xmlns:a16="http://schemas.microsoft.com/office/drawing/2014/main" id="{AEB7419E-CCA9-FC5A-0F23-46A16BC76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" y="1329"/>
                <a:ext cx="48" cy="46"/>
              </a:xfrm>
              <a:custGeom>
                <a:avLst/>
                <a:gdLst>
                  <a:gd name="T0" fmla="*/ 1 w 48"/>
                  <a:gd name="T1" fmla="*/ 42 h 46"/>
                  <a:gd name="T2" fmla="*/ 5 w 48"/>
                  <a:gd name="T3" fmla="*/ 45 h 46"/>
                  <a:gd name="T4" fmla="*/ 9 w 48"/>
                  <a:gd name="T5" fmla="*/ 45 h 46"/>
                  <a:gd name="T6" fmla="*/ 11 w 48"/>
                  <a:gd name="T7" fmla="*/ 43 h 46"/>
                  <a:gd name="T8" fmla="*/ 15 w 48"/>
                  <a:gd name="T9" fmla="*/ 43 h 46"/>
                  <a:gd name="T10" fmla="*/ 20 w 48"/>
                  <a:gd name="T11" fmla="*/ 40 h 46"/>
                  <a:gd name="T12" fmla="*/ 26 w 48"/>
                  <a:gd name="T13" fmla="*/ 37 h 46"/>
                  <a:gd name="T14" fmla="*/ 30 w 48"/>
                  <a:gd name="T15" fmla="*/ 34 h 46"/>
                  <a:gd name="T16" fmla="*/ 35 w 48"/>
                  <a:gd name="T17" fmla="*/ 29 h 46"/>
                  <a:gd name="T18" fmla="*/ 39 w 48"/>
                  <a:gd name="T19" fmla="*/ 24 h 46"/>
                  <a:gd name="T20" fmla="*/ 40 w 48"/>
                  <a:gd name="T21" fmla="*/ 20 h 46"/>
                  <a:gd name="T22" fmla="*/ 44 w 48"/>
                  <a:gd name="T23" fmla="*/ 15 h 46"/>
                  <a:gd name="T24" fmla="*/ 45 w 48"/>
                  <a:gd name="T25" fmla="*/ 13 h 46"/>
                  <a:gd name="T26" fmla="*/ 45 w 48"/>
                  <a:gd name="T27" fmla="*/ 10 h 46"/>
                  <a:gd name="T28" fmla="*/ 47 w 48"/>
                  <a:gd name="T29" fmla="*/ 5 h 46"/>
                  <a:gd name="T30" fmla="*/ 45 w 48"/>
                  <a:gd name="T31" fmla="*/ 3 h 46"/>
                  <a:gd name="T32" fmla="*/ 44 w 48"/>
                  <a:gd name="T33" fmla="*/ 0 h 46"/>
                  <a:gd name="T34" fmla="*/ 44 w 48"/>
                  <a:gd name="T35" fmla="*/ 3 h 46"/>
                  <a:gd name="T36" fmla="*/ 44 w 48"/>
                  <a:gd name="T37" fmla="*/ 7 h 46"/>
                  <a:gd name="T38" fmla="*/ 43 w 48"/>
                  <a:gd name="T39" fmla="*/ 10 h 46"/>
                  <a:gd name="T40" fmla="*/ 41 w 48"/>
                  <a:gd name="T41" fmla="*/ 14 h 46"/>
                  <a:gd name="T42" fmla="*/ 39 w 48"/>
                  <a:gd name="T43" fmla="*/ 18 h 46"/>
                  <a:gd name="T44" fmla="*/ 33 w 48"/>
                  <a:gd name="T45" fmla="*/ 23 h 46"/>
                  <a:gd name="T46" fmla="*/ 31 w 48"/>
                  <a:gd name="T47" fmla="*/ 28 h 46"/>
                  <a:gd name="T48" fmla="*/ 23 w 48"/>
                  <a:gd name="T49" fmla="*/ 33 h 46"/>
                  <a:gd name="T50" fmla="*/ 18 w 48"/>
                  <a:gd name="T51" fmla="*/ 36 h 46"/>
                  <a:gd name="T52" fmla="*/ 13 w 48"/>
                  <a:gd name="T53" fmla="*/ 37 h 46"/>
                  <a:gd name="T54" fmla="*/ 7 w 48"/>
                  <a:gd name="T55" fmla="*/ 41 h 46"/>
                  <a:gd name="T56" fmla="*/ 3 w 48"/>
                  <a:gd name="T57" fmla="*/ 41 h 46"/>
                  <a:gd name="T58" fmla="*/ 2 w 48"/>
                  <a:gd name="T59" fmla="*/ 41 h 46"/>
                  <a:gd name="T60" fmla="*/ 0 w 48"/>
                  <a:gd name="T61" fmla="*/ 41 h 46"/>
                  <a:gd name="T62" fmla="*/ 1 w 48"/>
                  <a:gd name="T63" fmla="*/ 42 h 4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8"/>
                  <a:gd name="T97" fmla="*/ 0 h 46"/>
                  <a:gd name="T98" fmla="*/ 48 w 48"/>
                  <a:gd name="T99" fmla="*/ 46 h 4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8" h="46">
                    <a:moveTo>
                      <a:pt x="1" y="42"/>
                    </a:moveTo>
                    <a:lnTo>
                      <a:pt x="5" y="45"/>
                    </a:lnTo>
                    <a:lnTo>
                      <a:pt x="9" y="45"/>
                    </a:lnTo>
                    <a:lnTo>
                      <a:pt x="11" y="43"/>
                    </a:lnTo>
                    <a:lnTo>
                      <a:pt x="15" y="43"/>
                    </a:lnTo>
                    <a:lnTo>
                      <a:pt x="20" y="40"/>
                    </a:lnTo>
                    <a:lnTo>
                      <a:pt x="26" y="37"/>
                    </a:lnTo>
                    <a:lnTo>
                      <a:pt x="30" y="34"/>
                    </a:lnTo>
                    <a:lnTo>
                      <a:pt x="35" y="29"/>
                    </a:lnTo>
                    <a:lnTo>
                      <a:pt x="39" y="24"/>
                    </a:lnTo>
                    <a:lnTo>
                      <a:pt x="40" y="20"/>
                    </a:lnTo>
                    <a:lnTo>
                      <a:pt x="44" y="15"/>
                    </a:lnTo>
                    <a:lnTo>
                      <a:pt x="45" y="13"/>
                    </a:lnTo>
                    <a:lnTo>
                      <a:pt x="45" y="10"/>
                    </a:lnTo>
                    <a:lnTo>
                      <a:pt x="47" y="5"/>
                    </a:lnTo>
                    <a:lnTo>
                      <a:pt x="45" y="3"/>
                    </a:lnTo>
                    <a:lnTo>
                      <a:pt x="44" y="0"/>
                    </a:lnTo>
                    <a:lnTo>
                      <a:pt x="44" y="3"/>
                    </a:lnTo>
                    <a:lnTo>
                      <a:pt x="44" y="7"/>
                    </a:lnTo>
                    <a:lnTo>
                      <a:pt x="43" y="10"/>
                    </a:lnTo>
                    <a:lnTo>
                      <a:pt x="41" y="14"/>
                    </a:lnTo>
                    <a:lnTo>
                      <a:pt x="39" y="18"/>
                    </a:lnTo>
                    <a:lnTo>
                      <a:pt x="33" y="23"/>
                    </a:lnTo>
                    <a:lnTo>
                      <a:pt x="31" y="28"/>
                    </a:lnTo>
                    <a:lnTo>
                      <a:pt x="23" y="33"/>
                    </a:lnTo>
                    <a:lnTo>
                      <a:pt x="18" y="36"/>
                    </a:lnTo>
                    <a:lnTo>
                      <a:pt x="13" y="37"/>
                    </a:lnTo>
                    <a:lnTo>
                      <a:pt x="7" y="41"/>
                    </a:lnTo>
                    <a:lnTo>
                      <a:pt x="3" y="41"/>
                    </a:lnTo>
                    <a:lnTo>
                      <a:pt x="2" y="41"/>
                    </a:lnTo>
                    <a:lnTo>
                      <a:pt x="0" y="41"/>
                    </a:lnTo>
                    <a:lnTo>
                      <a:pt x="1" y="42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9" name="Freeform 17">
                <a:extLst>
                  <a:ext uri="{FF2B5EF4-FFF2-40B4-BE49-F238E27FC236}">
                    <a16:creationId xmlns:a16="http://schemas.microsoft.com/office/drawing/2014/main" id="{3E254395-8672-4A1A-EDA7-0B3E4F65C4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" y="1334"/>
                <a:ext cx="53" cy="50"/>
              </a:xfrm>
              <a:custGeom>
                <a:avLst/>
                <a:gdLst>
                  <a:gd name="T0" fmla="*/ 0 w 53"/>
                  <a:gd name="T1" fmla="*/ 46 h 50"/>
                  <a:gd name="T2" fmla="*/ 2 w 53"/>
                  <a:gd name="T3" fmla="*/ 46 h 50"/>
                  <a:gd name="T4" fmla="*/ 5 w 53"/>
                  <a:gd name="T5" fmla="*/ 49 h 50"/>
                  <a:gd name="T6" fmla="*/ 10 w 53"/>
                  <a:gd name="T7" fmla="*/ 49 h 50"/>
                  <a:gd name="T8" fmla="*/ 14 w 53"/>
                  <a:gd name="T9" fmla="*/ 47 h 50"/>
                  <a:gd name="T10" fmla="*/ 20 w 53"/>
                  <a:gd name="T11" fmla="*/ 45 h 50"/>
                  <a:gd name="T12" fmla="*/ 24 w 53"/>
                  <a:gd name="T13" fmla="*/ 42 h 50"/>
                  <a:gd name="T14" fmla="*/ 32 w 53"/>
                  <a:gd name="T15" fmla="*/ 37 h 50"/>
                  <a:gd name="T16" fmla="*/ 37 w 53"/>
                  <a:gd name="T17" fmla="*/ 32 h 50"/>
                  <a:gd name="T18" fmla="*/ 42 w 53"/>
                  <a:gd name="T19" fmla="*/ 26 h 50"/>
                  <a:gd name="T20" fmla="*/ 46 w 53"/>
                  <a:gd name="T21" fmla="*/ 21 h 50"/>
                  <a:gd name="T22" fmla="*/ 49 w 53"/>
                  <a:gd name="T23" fmla="*/ 16 h 50"/>
                  <a:gd name="T24" fmla="*/ 52 w 53"/>
                  <a:gd name="T25" fmla="*/ 11 h 50"/>
                  <a:gd name="T26" fmla="*/ 52 w 53"/>
                  <a:gd name="T27" fmla="*/ 8 h 50"/>
                  <a:gd name="T28" fmla="*/ 50 w 53"/>
                  <a:gd name="T29" fmla="*/ 5 h 50"/>
                  <a:gd name="T30" fmla="*/ 46 w 53"/>
                  <a:gd name="T31" fmla="*/ 0 h 50"/>
                  <a:gd name="T32" fmla="*/ 48 w 53"/>
                  <a:gd name="T33" fmla="*/ 2 h 50"/>
                  <a:gd name="T34" fmla="*/ 48 w 53"/>
                  <a:gd name="T35" fmla="*/ 5 h 50"/>
                  <a:gd name="T36" fmla="*/ 48 w 53"/>
                  <a:gd name="T37" fmla="*/ 8 h 50"/>
                  <a:gd name="T38" fmla="*/ 45 w 53"/>
                  <a:gd name="T39" fmla="*/ 15 h 50"/>
                  <a:gd name="T40" fmla="*/ 42 w 53"/>
                  <a:gd name="T41" fmla="*/ 20 h 50"/>
                  <a:gd name="T42" fmla="*/ 40 w 53"/>
                  <a:gd name="T43" fmla="*/ 23 h 50"/>
                  <a:gd name="T44" fmla="*/ 34 w 53"/>
                  <a:gd name="T45" fmla="*/ 30 h 50"/>
                  <a:gd name="T46" fmla="*/ 29 w 53"/>
                  <a:gd name="T47" fmla="*/ 33 h 50"/>
                  <a:gd name="T48" fmla="*/ 24 w 53"/>
                  <a:gd name="T49" fmla="*/ 38 h 50"/>
                  <a:gd name="T50" fmla="*/ 18 w 53"/>
                  <a:gd name="T51" fmla="*/ 42 h 50"/>
                  <a:gd name="T52" fmla="*/ 12 w 53"/>
                  <a:gd name="T53" fmla="*/ 43 h 50"/>
                  <a:gd name="T54" fmla="*/ 6 w 53"/>
                  <a:gd name="T55" fmla="*/ 45 h 50"/>
                  <a:gd name="T56" fmla="*/ 2 w 53"/>
                  <a:gd name="T57" fmla="*/ 45 h 50"/>
                  <a:gd name="T58" fmla="*/ 0 w 53"/>
                  <a:gd name="T59" fmla="*/ 45 h 50"/>
                  <a:gd name="T60" fmla="*/ 0 w 53"/>
                  <a:gd name="T61" fmla="*/ 46 h 5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53"/>
                  <a:gd name="T94" fmla="*/ 0 h 50"/>
                  <a:gd name="T95" fmla="*/ 53 w 53"/>
                  <a:gd name="T96" fmla="*/ 50 h 5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53" h="50">
                    <a:moveTo>
                      <a:pt x="0" y="46"/>
                    </a:moveTo>
                    <a:lnTo>
                      <a:pt x="2" y="46"/>
                    </a:lnTo>
                    <a:lnTo>
                      <a:pt x="5" y="49"/>
                    </a:lnTo>
                    <a:lnTo>
                      <a:pt x="10" y="49"/>
                    </a:lnTo>
                    <a:lnTo>
                      <a:pt x="14" y="47"/>
                    </a:lnTo>
                    <a:lnTo>
                      <a:pt x="20" y="45"/>
                    </a:lnTo>
                    <a:lnTo>
                      <a:pt x="24" y="42"/>
                    </a:lnTo>
                    <a:lnTo>
                      <a:pt x="32" y="37"/>
                    </a:lnTo>
                    <a:lnTo>
                      <a:pt x="37" y="32"/>
                    </a:lnTo>
                    <a:lnTo>
                      <a:pt x="42" y="26"/>
                    </a:lnTo>
                    <a:lnTo>
                      <a:pt x="46" y="21"/>
                    </a:lnTo>
                    <a:lnTo>
                      <a:pt x="49" y="16"/>
                    </a:lnTo>
                    <a:lnTo>
                      <a:pt x="52" y="11"/>
                    </a:lnTo>
                    <a:lnTo>
                      <a:pt x="52" y="8"/>
                    </a:lnTo>
                    <a:lnTo>
                      <a:pt x="50" y="5"/>
                    </a:lnTo>
                    <a:lnTo>
                      <a:pt x="46" y="0"/>
                    </a:lnTo>
                    <a:lnTo>
                      <a:pt x="48" y="2"/>
                    </a:lnTo>
                    <a:lnTo>
                      <a:pt x="48" y="5"/>
                    </a:lnTo>
                    <a:lnTo>
                      <a:pt x="48" y="8"/>
                    </a:lnTo>
                    <a:lnTo>
                      <a:pt x="45" y="15"/>
                    </a:lnTo>
                    <a:lnTo>
                      <a:pt x="42" y="20"/>
                    </a:lnTo>
                    <a:lnTo>
                      <a:pt x="40" y="23"/>
                    </a:lnTo>
                    <a:lnTo>
                      <a:pt x="34" y="30"/>
                    </a:lnTo>
                    <a:lnTo>
                      <a:pt x="29" y="33"/>
                    </a:lnTo>
                    <a:lnTo>
                      <a:pt x="24" y="38"/>
                    </a:lnTo>
                    <a:lnTo>
                      <a:pt x="18" y="42"/>
                    </a:lnTo>
                    <a:lnTo>
                      <a:pt x="12" y="43"/>
                    </a:lnTo>
                    <a:lnTo>
                      <a:pt x="6" y="45"/>
                    </a:lnTo>
                    <a:lnTo>
                      <a:pt x="2" y="45"/>
                    </a:lnTo>
                    <a:lnTo>
                      <a:pt x="0" y="45"/>
                    </a:lnTo>
                    <a:lnTo>
                      <a:pt x="0" y="46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0" name="Freeform 18">
                <a:extLst>
                  <a:ext uri="{FF2B5EF4-FFF2-40B4-BE49-F238E27FC236}">
                    <a16:creationId xmlns:a16="http://schemas.microsoft.com/office/drawing/2014/main" id="{7D140D83-2D81-4697-EA1C-49B1FF9DFC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5" y="1343"/>
                <a:ext cx="74" cy="76"/>
              </a:xfrm>
              <a:custGeom>
                <a:avLst/>
                <a:gdLst>
                  <a:gd name="T0" fmla="*/ 0 w 74"/>
                  <a:gd name="T1" fmla="*/ 46 h 76"/>
                  <a:gd name="T2" fmla="*/ 18 w 74"/>
                  <a:gd name="T3" fmla="*/ 71 h 76"/>
                  <a:gd name="T4" fmla="*/ 19 w 74"/>
                  <a:gd name="T5" fmla="*/ 71 h 76"/>
                  <a:gd name="T6" fmla="*/ 22 w 74"/>
                  <a:gd name="T7" fmla="*/ 72 h 76"/>
                  <a:gd name="T8" fmla="*/ 26 w 74"/>
                  <a:gd name="T9" fmla="*/ 75 h 76"/>
                  <a:gd name="T10" fmla="*/ 32 w 74"/>
                  <a:gd name="T11" fmla="*/ 73 h 76"/>
                  <a:gd name="T12" fmla="*/ 36 w 74"/>
                  <a:gd name="T13" fmla="*/ 70 h 76"/>
                  <a:gd name="T14" fmla="*/ 42 w 74"/>
                  <a:gd name="T15" fmla="*/ 67 h 76"/>
                  <a:gd name="T16" fmla="*/ 47 w 74"/>
                  <a:gd name="T17" fmla="*/ 63 h 76"/>
                  <a:gd name="T18" fmla="*/ 54 w 74"/>
                  <a:gd name="T19" fmla="*/ 60 h 76"/>
                  <a:gd name="T20" fmla="*/ 58 w 74"/>
                  <a:gd name="T21" fmla="*/ 52 h 76"/>
                  <a:gd name="T22" fmla="*/ 63 w 74"/>
                  <a:gd name="T23" fmla="*/ 48 h 76"/>
                  <a:gd name="T24" fmla="*/ 67 w 74"/>
                  <a:gd name="T25" fmla="*/ 42 h 76"/>
                  <a:gd name="T26" fmla="*/ 70 w 74"/>
                  <a:gd name="T27" fmla="*/ 37 h 76"/>
                  <a:gd name="T28" fmla="*/ 71 w 74"/>
                  <a:gd name="T29" fmla="*/ 32 h 76"/>
                  <a:gd name="T30" fmla="*/ 73 w 74"/>
                  <a:gd name="T31" fmla="*/ 30 h 76"/>
                  <a:gd name="T32" fmla="*/ 71 w 74"/>
                  <a:gd name="T33" fmla="*/ 25 h 76"/>
                  <a:gd name="T34" fmla="*/ 70 w 74"/>
                  <a:gd name="T35" fmla="*/ 23 h 76"/>
                  <a:gd name="T36" fmla="*/ 50 w 74"/>
                  <a:gd name="T37" fmla="*/ 0 h 76"/>
                  <a:gd name="T38" fmla="*/ 51 w 74"/>
                  <a:gd name="T39" fmla="*/ 3 h 76"/>
                  <a:gd name="T40" fmla="*/ 50 w 74"/>
                  <a:gd name="T41" fmla="*/ 7 h 76"/>
                  <a:gd name="T42" fmla="*/ 49 w 74"/>
                  <a:gd name="T43" fmla="*/ 12 h 76"/>
                  <a:gd name="T44" fmla="*/ 46 w 74"/>
                  <a:gd name="T45" fmla="*/ 17 h 76"/>
                  <a:gd name="T46" fmla="*/ 43 w 74"/>
                  <a:gd name="T47" fmla="*/ 22 h 76"/>
                  <a:gd name="T48" fmla="*/ 39 w 74"/>
                  <a:gd name="T49" fmla="*/ 27 h 76"/>
                  <a:gd name="T50" fmla="*/ 32 w 74"/>
                  <a:gd name="T51" fmla="*/ 35 h 76"/>
                  <a:gd name="T52" fmla="*/ 25 w 74"/>
                  <a:gd name="T53" fmla="*/ 40 h 76"/>
                  <a:gd name="T54" fmla="*/ 19 w 74"/>
                  <a:gd name="T55" fmla="*/ 43 h 76"/>
                  <a:gd name="T56" fmla="*/ 14 w 74"/>
                  <a:gd name="T57" fmla="*/ 46 h 76"/>
                  <a:gd name="T58" fmla="*/ 7 w 74"/>
                  <a:gd name="T59" fmla="*/ 48 h 76"/>
                  <a:gd name="T60" fmla="*/ 2 w 74"/>
                  <a:gd name="T61" fmla="*/ 47 h 76"/>
                  <a:gd name="T62" fmla="*/ 0 w 74"/>
                  <a:gd name="T63" fmla="*/ 46 h 76"/>
                  <a:gd name="T64" fmla="*/ 0 w 74"/>
                  <a:gd name="T65" fmla="*/ 46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4"/>
                  <a:gd name="T100" fmla="*/ 0 h 76"/>
                  <a:gd name="T101" fmla="*/ 74 w 74"/>
                  <a:gd name="T102" fmla="*/ 76 h 7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4" h="76">
                    <a:moveTo>
                      <a:pt x="0" y="46"/>
                    </a:moveTo>
                    <a:lnTo>
                      <a:pt x="18" y="71"/>
                    </a:lnTo>
                    <a:lnTo>
                      <a:pt x="19" y="71"/>
                    </a:lnTo>
                    <a:lnTo>
                      <a:pt x="22" y="72"/>
                    </a:lnTo>
                    <a:lnTo>
                      <a:pt x="26" y="75"/>
                    </a:lnTo>
                    <a:lnTo>
                      <a:pt x="32" y="73"/>
                    </a:lnTo>
                    <a:lnTo>
                      <a:pt x="36" y="70"/>
                    </a:lnTo>
                    <a:lnTo>
                      <a:pt x="42" y="67"/>
                    </a:lnTo>
                    <a:lnTo>
                      <a:pt x="47" y="63"/>
                    </a:lnTo>
                    <a:lnTo>
                      <a:pt x="54" y="60"/>
                    </a:lnTo>
                    <a:lnTo>
                      <a:pt x="58" y="52"/>
                    </a:lnTo>
                    <a:lnTo>
                      <a:pt x="63" y="48"/>
                    </a:lnTo>
                    <a:lnTo>
                      <a:pt x="67" y="42"/>
                    </a:lnTo>
                    <a:lnTo>
                      <a:pt x="70" y="37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1" y="25"/>
                    </a:lnTo>
                    <a:lnTo>
                      <a:pt x="70" y="23"/>
                    </a:lnTo>
                    <a:lnTo>
                      <a:pt x="50" y="0"/>
                    </a:lnTo>
                    <a:lnTo>
                      <a:pt x="51" y="3"/>
                    </a:lnTo>
                    <a:lnTo>
                      <a:pt x="50" y="7"/>
                    </a:lnTo>
                    <a:lnTo>
                      <a:pt x="49" y="12"/>
                    </a:lnTo>
                    <a:lnTo>
                      <a:pt x="46" y="17"/>
                    </a:lnTo>
                    <a:lnTo>
                      <a:pt x="43" y="22"/>
                    </a:lnTo>
                    <a:lnTo>
                      <a:pt x="39" y="27"/>
                    </a:lnTo>
                    <a:lnTo>
                      <a:pt x="32" y="35"/>
                    </a:lnTo>
                    <a:lnTo>
                      <a:pt x="25" y="40"/>
                    </a:lnTo>
                    <a:lnTo>
                      <a:pt x="19" y="43"/>
                    </a:lnTo>
                    <a:lnTo>
                      <a:pt x="14" y="46"/>
                    </a:lnTo>
                    <a:lnTo>
                      <a:pt x="7" y="48"/>
                    </a:lnTo>
                    <a:lnTo>
                      <a:pt x="2" y="47"/>
                    </a:lnTo>
                    <a:lnTo>
                      <a:pt x="0" y="46"/>
                    </a:lnTo>
                  </a:path>
                </a:pathLst>
              </a:custGeom>
              <a:solidFill>
                <a:srgbClr val="FF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1" name="Freeform 19">
                <a:extLst>
                  <a:ext uri="{FF2B5EF4-FFF2-40B4-BE49-F238E27FC236}">
                    <a16:creationId xmlns:a16="http://schemas.microsoft.com/office/drawing/2014/main" id="{6DD1C334-5DEC-CBCF-BA4C-B8227EE09B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" y="1196"/>
                <a:ext cx="194" cy="221"/>
              </a:xfrm>
              <a:custGeom>
                <a:avLst/>
                <a:gdLst>
                  <a:gd name="T0" fmla="*/ 17 w 194"/>
                  <a:gd name="T1" fmla="*/ 75 h 221"/>
                  <a:gd name="T2" fmla="*/ 5 w 194"/>
                  <a:gd name="T3" fmla="*/ 28 h 221"/>
                  <a:gd name="T4" fmla="*/ 6 w 194"/>
                  <a:gd name="T5" fmla="*/ 29 h 221"/>
                  <a:gd name="T6" fmla="*/ 9 w 194"/>
                  <a:gd name="T7" fmla="*/ 30 h 221"/>
                  <a:gd name="T8" fmla="*/ 12 w 194"/>
                  <a:gd name="T9" fmla="*/ 30 h 221"/>
                  <a:gd name="T10" fmla="*/ 16 w 194"/>
                  <a:gd name="T11" fmla="*/ 29 h 221"/>
                  <a:gd name="T12" fmla="*/ 20 w 194"/>
                  <a:gd name="T13" fmla="*/ 27 h 221"/>
                  <a:gd name="T14" fmla="*/ 0 w 194"/>
                  <a:gd name="T15" fmla="*/ 0 h 221"/>
                  <a:gd name="T16" fmla="*/ 16 w 194"/>
                  <a:gd name="T17" fmla="*/ 76 h 221"/>
                  <a:gd name="T18" fmla="*/ 137 w 194"/>
                  <a:gd name="T19" fmla="*/ 216 h 221"/>
                  <a:gd name="T20" fmla="*/ 139 w 194"/>
                  <a:gd name="T21" fmla="*/ 216 h 221"/>
                  <a:gd name="T22" fmla="*/ 141 w 194"/>
                  <a:gd name="T23" fmla="*/ 217 h 221"/>
                  <a:gd name="T24" fmla="*/ 144 w 194"/>
                  <a:gd name="T25" fmla="*/ 218 h 221"/>
                  <a:gd name="T26" fmla="*/ 147 w 194"/>
                  <a:gd name="T27" fmla="*/ 218 h 221"/>
                  <a:gd name="T28" fmla="*/ 154 w 194"/>
                  <a:gd name="T29" fmla="*/ 220 h 221"/>
                  <a:gd name="T30" fmla="*/ 159 w 194"/>
                  <a:gd name="T31" fmla="*/ 217 h 221"/>
                  <a:gd name="T32" fmla="*/ 162 w 194"/>
                  <a:gd name="T33" fmla="*/ 215 h 221"/>
                  <a:gd name="T34" fmla="*/ 168 w 194"/>
                  <a:gd name="T35" fmla="*/ 211 h 221"/>
                  <a:gd name="T36" fmla="*/ 175 w 194"/>
                  <a:gd name="T37" fmla="*/ 207 h 221"/>
                  <a:gd name="T38" fmla="*/ 180 w 194"/>
                  <a:gd name="T39" fmla="*/ 201 h 221"/>
                  <a:gd name="T40" fmla="*/ 184 w 194"/>
                  <a:gd name="T41" fmla="*/ 196 h 221"/>
                  <a:gd name="T42" fmla="*/ 188 w 194"/>
                  <a:gd name="T43" fmla="*/ 191 h 221"/>
                  <a:gd name="T44" fmla="*/ 191 w 194"/>
                  <a:gd name="T45" fmla="*/ 187 h 221"/>
                  <a:gd name="T46" fmla="*/ 193 w 194"/>
                  <a:gd name="T47" fmla="*/ 182 h 221"/>
                  <a:gd name="T48" fmla="*/ 193 w 194"/>
                  <a:gd name="T49" fmla="*/ 179 h 221"/>
                  <a:gd name="T50" fmla="*/ 193 w 194"/>
                  <a:gd name="T51" fmla="*/ 176 h 221"/>
                  <a:gd name="T52" fmla="*/ 193 w 194"/>
                  <a:gd name="T53" fmla="*/ 171 h 221"/>
                  <a:gd name="T54" fmla="*/ 191 w 194"/>
                  <a:gd name="T55" fmla="*/ 171 h 221"/>
                  <a:gd name="T56" fmla="*/ 68 w 194"/>
                  <a:gd name="T57" fmla="*/ 29 h 221"/>
                  <a:gd name="T58" fmla="*/ 0 w 194"/>
                  <a:gd name="T59" fmla="*/ 0 h 221"/>
                  <a:gd name="T60" fmla="*/ 23 w 194"/>
                  <a:gd name="T61" fmla="*/ 17 h 221"/>
                  <a:gd name="T62" fmla="*/ 22 w 194"/>
                  <a:gd name="T63" fmla="*/ 18 h 221"/>
                  <a:gd name="T64" fmla="*/ 20 w 194"/>
                  <a:gd name="T65" fmla="*/ 19 h 221"/>
                  <a:gd name="T66" fmla="*/ 0 w 194"/>
                  <a:gd name="T67" fmla="*/ 0 h 221"/>
                  <a:gd name="T68" fmla="*/ 19 w 194"/>
                  <a:gd name="T69" fmla="*/ 22 h 221"/>
                  <a:gd name="T70" fmla="*/ 19 w 194"/>
                  <a:gd name="T71" fmla="*/ 23 h 221"/>
                  <a:gd name="T72" fmla="*/ 20 w 194"/>
                  <a:gd name="T73" fmla="*/ 27 h 221"/>
                  <a:gd name="T74" fmla="*/ 23 w 194"/>
                  <a:gd name="T75" fmla="*/ 25 h 221"/>
                  <a:gd name="T76" fmla="*/ 26 w 194"/>
                  <a:gd name="T77" fmla="*/ 22 h 221"/>
                  <a:gd name="T78" fmla="*/ 26 w 194"/>
                  <a:gd name="T79" fmla="*/ 18 h 221"/>
                  <a:gd name="T80" fmla="*/ 26 w 194"/>
                  <a:gd name="T81" fmla="*/ 16 h 221"/>
                  <a:gd name="T82" fmla="*/ 26 w 194"/>
                  <a:gd name="T83" fmla="*/ 12 h 221"/>
                  <a:gd name="T84" fmla="*/ 67 w 194"/>
                  <a:gd name="T85" fmla="*/ 30 h 221"/>
                  <a:gd name="T86" fmla="*/ 188 w 194"/>
                  <a:gd name="T87" fmla="*/ 171 h 221"/>
                  <a:gd name="T88" fmla="*/ 190 w 194"/>
                  <a:gd name="T89" fmla="*/ 173 h 221"/>
                  <a:gd name="T90" fmla="*/ 191 w 194"/>
                  <a:gd name="T91" fmla="*/ 177 h 221"/>
                  <a:gd name="T92" fmla="*/ 190 w 194"/>
                  <a:gd name="T93" fmla="*/ 180 h 221"/>
                  <a:gd name="T94" fmla="*/ 188 w 194"/>
                  <a:gd name="T95" fmla="*/ 185 h 221"/>
                  <a:gd name="T96" fmla="*/ 186 w 194"/>
                  <a:gd name="T97" fmla="*/ 190 h 221"/>
                  <a:gd name="T98" fmla="*/ 183 w 194"/>
                  <a:gd name="T99" fmla="*/ 195 h 221"/>
                  <a:gd name="T100" fmla="*/ 179 w 194"/>
                  <a:gd name="T101" fmla="*/ 200 h 221"/>
                  <a:gd name="T102" fmla="*/ 175 w 194"/>
                  <a:gd name="T103" fmla="*/ 205 h 221"/>
                  <a:gd name="T104" fmla="*/ 168 w 194"/>
                  <a:gd name="T105" fmla="*/ 210 h 221"/>
                  <a:gd name="T106" fmla="*/ 162 w 194"/>
                  <a:gd name="T107" fmla="*/ 212 h 221"/>
                  <a:gd name="T108" fmla="*/ 159 w 194"/>
                  <a:gd name="T109" fmla="*/ 215 h 221"/>
                  <a:gd name="T110" fmla="*/ 154 w 194"/>
                  <a:gd name="T111" fmla="*/ 216 h 221"/>
                  <a:gd name="T112" fmla="*/ 148 w 194"/>
                  <a:gd name="T113" fmla="*/ 217 h 221"/>
                  <a:gd name="T114" fmla="*/ 144 w 194"/>
                  <a:gd name="T115" fmla="*/ 217 h 221"/>
                  <a:gd name="T116" fmla="*/ 141 w 194"/>
                  <a:gd name="T117" fmla="*/ 217 h 221"/>
                  <a:gd name="T118" fmla="*/ 139 w 194"/>
                  <a:gd name="T119" fmla="*/ 216 h 221"/>
                  <a:gd name="T120" fmla="*/ 17 w 194"/>
                  <a:gd name="T121" fmla="*/ 75 h 22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4"/>
                  <a:gd name="T184" fmla="*/ 0 h 221"/>
                  <a:gd name="T185" fmla="*/ 194 w 194"/>
                  <a:gd name="T186" fmla="*/ 221 h 22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4" h="221">
                    <a:moveTo>
                      <a:pt x="17" y="75"/>
                    </a:moveTo>
                    <a:lnTo>
                      <a:pt x="5" y="28"/>
                    </a:lnTo>
                    <a:lnTo>
                      <a:pt x="6" y="29"/>
                    </a:lnTo>
                    <a:lnTo>
                      <a:pt x="9" y="30"/>
                    </a:lnTo>
                    <a:lnTo>
                      <a:pt x="12" y="30"/>
                    </a:lnTo>
                    <a:lnTo>
                      <a:pt x="16" y="29"/>
                    </a:lnTo>
                    <a:lnTo>
                      <a:pt x="20" y="27"/>
                    </a:lnTo>
                    <a:lnTo>
                      <a:pt x="0" y="0"/>
                    </a:lnTo>
                    <a:lnTo>
                      <a:pt x="16" y="76"/>
                    </a:lnTo>
                    <a:lnTo>
                      <a:pt x="137" y="216"/>
                    </a:lnTo>
                    <a:lnTo>
                      <a:pt x="139" y="216"/>
                    </a:lnTo>
                    <a:lnTo>
                      <a:pt x="141" y="217"/>
                    </a:lnTo>
                    <a:lnTo>
                      <a:pt x="144" y="218"/>
                    </a:lnTo>
                    <a:lnTo>
                      <a:pt x="147" y="218"/>
                    </a:lnTo>
                    <a:lnTo>
                      <a:pt x="154" y="220"/>
                    </a:lnTo>
                    <a:lnTo>
                      <a:pt x="159" y="217"/>
                    </a:lnTo>
                    <a:lnTo>
                      <a:pt x="162" y="215"/>
                    </a:lnTo>
                    <a:lnTo>
                      <a:pt x="168" y="211"/>
                    </a:lnTo>
                    <a:lnTo>
                      <a:pt x="175" y="207"/>
                    </a:lnTo>
                    <a:lnTo>
                      <a:pt x="180" y="201"/>
                    </a:lnTo>
                    <a:lnTo>
                      <a:pt x="184" y="196"/>
                    </a:lnTo>
                    <a:lnTo>
                      <a:pt x="188" y="191"/>
                    </a:lnTo>
                    <a:lnTo>
                      <a:pt x="191" y="187"/>
                    </a:lnTo>
                    <a:lnTo>
                      <a:pt x="193" y="182"/>
                    </a:lnTo>
                    <a:lnTo>
                      <a:pt x="193" y="179"/>
                    </a:lnTo>
                    <a:lnTo>
                      <a:pt x="193" y="176"/>
                    </a:lnTo>
                    <a:lnTo>
                      <a:pt x="193" y="171"/>
                    </a:lnTo>
                    <a:lnTo>
                      <a:pt x="191" y="171"/>
                    </a:lnTo>
                    <a:lnTo>
                      <a:pt x="68" y="29"/>
                    </a:lnTo>
                    <a:lnTo>
                      <a:pt x="0" y="0"/>
                    </a:lnTo>
                    <a:lnTo>
                      <a:pt x="23" y="17"/>
                    </a:lnTo>
                    <a:lnTo>
                      <a:pt x="22" y="18"/>
                    </a:lnTo>
                    <a:lnTo>
                      <a:pt x="20" y="19"/>
                    </a:lnTo>
                    <a:lnTo>
                      <a:pt x="0" y="0"/>
                    </a:lnTo>
                    <a:lnTo>
                      <a:pt x="19" y="22"/>
                    </a:lnTo>
                    <a:lnTo>
                      <a:pt x="19" y="23"/>
                    </a:lnTo>
                    <a:lnTo>
                      <a:pt x="20" y="27"/>
                    </a:lnTo>
                    <a:lnTo>
                      <a:pt x="23" y="25"/>
                    </a:lnTo>
                    <a:lnTo>
                      <a:pt x="26" y="22"/>
                    </a:lnTo>
                    <a:lnTo>
                      <a:pt x="26" y="18"/>
                    </a:lnTo>
                    <a:lnTo>
                      <a:pt x="26" y="16"/>
                    </a:lnTo>
                    <a:lnTo>
                      <a:pt x="26" y="12"/>
                    </a:lnTo>
                    <a:lnTo>
                      <a:pt x="67" y="30"/>
                    </a:lnTo>
                    <a:lnTo>
                      <a:pt x="188" y="171"/>
                    </a:lnTo>
                    <a:lnTo>
                      <a:pt x="190" y="173"/>
                    </a:lnTo>
                    <a:lnTo>
                      <a:pt x="191" y="177"/>
                    </a:lnTo>
                    <a:lnTo>
                      <a:pt x="190" y="180"/>
                    </a:lnTo>
                    <a:lnTo>
                      <a:pt x="188" y="185"/>
                    </a:lnTo>
                    <a:lnTo>
                      <a:pt x="186" y="190"/>
                    </a:lnTo>
                    <a:lnTo>
                      <a:pt x="183" y="195"/>
                    </a:lnTo>
                    <a:lnTo>
                      <a:pt x="179" y="200"/>
                    </a:lnTo>
                    <a:lnTo>
                      <a:pt x="175" y="205"/>
                    </a:lnTo>
                    <a:lnTo>
                      <a:pt x="168" y="210"/>
                    </a:lnTo>
                    <a:lnTo>
                      <a:pt x="162" y="212"/>
                    </a:lnTo>
                    <a:lnTo>
                      <a:pt x="159" y="215"/>
                    </a:lnTo>
                    <a:lnTo>
                      <a:pt x="154" y="216"/>
                    </a:lnTo>
                    <a:lnTo>
                      <a:pt x="148" y="217"/>
                    </a:lnTo>
                    <a:lnTo>
                      <a:pt x="144" y="217"/>
                    </a:lnTo>
                    <a:lnTo>
                      <a:pt x="141" y="217"/>
                    </a:lnTo>
                    <a:lnTo>
                      <a:pt x="139" y="216"/>
                    </a:lnTo>
                    <a:lnTo>
                      <a:pt x="17" y="75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2" name="Freeform 20">
                <a:extLst>
                  <a:ext uri="{FF2B5EF4-FFF2-40B4-BE49-F238E27FC236}">
                    <a16:creationId xmlns:a16="http://schemas.microsoft.com/office/drawing/2014/main" id="{E5B4AE73-F35A-D61E-CC77-C87C203C9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" y="1308"/>
                <a:ext cx="53" cy="53"/>
              </a:xfrm>
              <a:custGeom>
                <a:avLst/>
                <a:gdLst>
                  <a:gd name="T0" fmla="*/ 0 w 53"/>
                  <a:gd name="T1" fmla="*/ 48 h 53"/>
                  <a:gd name="T2" fmla="*/ 0 w 53"/>
                  <a:gd name="T3" fmla="*/ 46 h 53"/>
                  <a:gd name="T4" fmla="*/ 4 w 53"/>
                  <a:gd name="T5" fmla="*/ 48 h 53"/>
                  <a:gd name="T6" fmla="*/ 7 w 53"/>
                  <a:gd name="T7" fmla="*/ 48 h 53"/>
                  <a:gd name="T8" fmla="*/ 12 w 53"/>
                  <a:gd name="T9" fmla="*/ 45 h 53"/>
                  <a:gd name="T10" fmla="*/ 15 w 53"/>
                  <a:gd name="T11" fmla="*/ 44 h 53"/>
                  <a:gd name="T12" fmla="*/ 21 w 53"/>
                  <a:gd name="T13" fmla="*/ 41 h 53"/>
                  <a:gd name="T14" fmla="*/ 28 w 53"/>
                  <a:gd name="T15" fmla="*/ 36 h 53"/>
                  <a:gd name="T16" fmla="*/ 33 w 53"/>
                  <a:gd name="T17" fmla="*/ 31 h 53"/>
                  <a:gd name="T18" fmla="*/ 37 w 53"/>
                  <a:gd name="T19" fmla="*/ 25 h 53"/>
                  <a:gd name="T20" fmla="*/ 42 w 53"/>
                  <a:gd name="T21" fmla="*/ 21 h 53"/>
                  <a:gd name="T22" fmla="*/ 43 w 53"/>
                  <a:gd name="T23" fmla="*/ 16 h 53"/>
                  <a:gd name="T24" fmla="*/ 46 w 53"/>
                  <a:gd name="T25" fmla="*/ 11 h 53"/>
                  <a:gd name="T26" fmla="*/ 47 w 53"/>
                  <a:gd name="T27" fmla="*/ 8 h 53"/>
                  <a:gd name="T28" fmla="*/ 47 w 53"/>
                  <a:gd name="T29" fmla="*/ 6 h 53"/>
                  <a:gd name="T30" fmla="*/ 47 w 53"/>
                  <a:gd name="T31" fmla="*/ 2 h 53"/>
                  <a:gd name="T32" fmla="*/ 47 w 53"/>
                  <a:gd name="T33" fmla="*/ 0 h 53"/>
                  <a:gd name="T34" fmla="*/ 49 w 53"/>
                  <a:gd name="T35" fmla="*/ 3 h 53"/>
                  <a:gd name="T36" fmla="*/ 50 w 53"/>
                  <a:gd name="T37" fmla="*/ 5 h 53"/>
                  <a:gd name="T38" fmla="*/ 50 w 53"/>
                  <a:gd name="T39" fmla="*/ 6 h 53"/>
                  <a:gd name="T40" fmla="*/ 52 w 53"/>
                  <a:gd name="T41" fmla="*/ 8 h 53"/>
                  <a:gd name="T42" fmla="*/ 49 w 53"/>
                  <a:gd name="T43" fmla="*/ 12 h 53"/>
                  <a:gd name="T44" fmla="*/ 50 w 53"/>
                  <a:gd name="T45" fmla="*/ 15 h 53"/>
                  <a:gd name="T46" fmla="*/ 47 w 53"/>
                  <a:gd name="T47" fmla="*/ 21 h 53"/>
                  <a:gd name="T48" fmla="*/ 43 w 53"/>
                  <a:gd name="T49" fmla="*/ 26 h 53"/>
                  <a:gd name="T50" fmla="*/ 36 w 53"/>
                  <a:gd name="T51" fmla="*/ 32 h 53"/>
                  <a:gd name="T52" fmla="*/ 32 w 53"/>
                  <a:gd name="T53" fmla="*/ 36 h 53"/>
                  <a:gd name="T54" fmla="*/ 26 w 53"/>
                  <a:gd name="T55" fmla="*/ 43 h 53"/>
                  <a:gd name="T56" fmla="*/ 22 w 53"/>
                  <a:gd name="T57" fmla="*/ 46 h 53"/>
                  <a:gd name="T58" fmla="*/ 16 w 53"/>
                  <a:gd name="T59" fmla="*/ 48 h 53"/>
                  <a:gd name="T60" fmla="*/ 11 w 53"/>
                  <a:gd name="T61" fmla="*/ 52 h 53"/>
                  <a:gd name="T62" fmla="*/ 8 w 53"/>
                  <a:gd name="T63" fmla="*/ 52 h 53"/>
                  <a:gd name="T64" fmla="*/ 5 w 53"/>
                  <a:gd name="T65" fmla="*/ 49 h 53"/>
                  <a:gd name="T66" fmla="*/ 0 w 53"/>
                  <a:gd name="T67" fmla="*/ 48 h 53"/>
                  <a:gd name="T68" fmla="*/ 0 w 53"/>
                  <a:gd name="T69" fmla="*/ 48 h 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3"/>
                  <a:gd name="T106" fmla="*/ 0 h 53"/>
                  <a:gd name="T107" fmla="*/ 53 w 53"/>
                  <a:gd name="T108" fmla="*/ 53 h 5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3" h="53">
                    <a:moveTo>
                      <a:pt x="0" y="48"/>
                    </a:moveTo>
                    <a:lnTo>
                      <a:pt x="0" y="46"/>
                    </a:lnTo>
                    <a:lnTo>
                      <a:pt x="4" y="48"/>
                    </a:lnTo>
                    <a:lnTo>
                      <a:pt x="7" y="48"/>
                    </a:lnTo>
                    <a:lnTo>
                      <a:pt x="12" y="45"/>
                    </a:lnTo>
                    <a:lnTo>
                      <a:pt x="15" y="44"/>
                    </a:lnTo>
                    <a:lnTo>
                      <a:pt x="21" y="41"/>
                    </a:lnTo>
                    <a:lnTo>
                      <a:pt x="28" y="36"/>
                    </a:lnTo>
                    <a:lnTo>
                      <a:pt x="33" y="31"/>
                    </a:lnTo>
                    <a:lnTo>
                      <a:pt x="37" y="25"/>
                    </a:lnTo>
                    <a:lnTo>
                      <a:pt x="42" y="21"/>
                    </a:lnTo>
                    <a:lnTo>
                      <a:pt x="43" y="16"/>
                    </a:lnTo>
                    <a:lnTo>
                      <a:pt x="46" y="11"/>
                    </a:lnTo>
                    <a:lnTo>
                      <a:pt x="47" y="8"/>
                    </a:lnTo>
                    <a:lnTo>
                      <a:pt x="47" y="6"/>
                    </a:lnTo>
                    <a:lnTo>
                      <a:pt x="47" y="2"/>
                    </a:lnTo>
                    <a:lnTo>
                      <a:pt x="47" y="0"/>
                    </a:lnTo>
                    <a:lnTo>
                      <a:pt x="49" y="3"/>
                    </a:lnTo>
                    <a:lnTo>
                      <a:pt x="50" y="5"/>
                    </a:lnTo>
                    <a:lnTo>
                      <a:pt x="50" y="6"/>
                    </a:lnTo>
                    <a:lnTo>
                      <a:pt x="52" y="8"/>
                    </a:lnTo>
                    <a:lnTo>
                      <a:pt x="49" y="12"/>
                    </a:lnTo>
                    <a:lnTo>
                      <a:pt x="50" y="15"/>
                    </a:lnTo>
                    <a:lnTo>
                      <a:pt x="47" y="21"/>
                    </a:lnTo>
                    <a:lnTo>
                      <a:pt x="43" y="26"/>
                    </a:lnTo>
                    <a:lnTo>
                      <a:pt x="36" y="32"/>
                    </a:lnTo>
                    <a:lnTo>
                      <a:pt x="32" y="36"/>
                    </a:lnTo>
                    <a:lnTo>
                      <a:pt x="26" y="43"/>
                    </a:lnTo>
                    <a:lnTo>
                      <a:pt x="22" y="46"/>
                    </a:lnTo>
                    <a:lnTo>
                      <a:pt x="16" y="48"/>
                    </a:lnTo>
                    <a:lnTo>
                      <a:pt x="11" y="52"/>
                    </a:lnTo>
                    <a:lnTo>
                      <a:pt x="8" y="52"/>
                    </a:lnTo>
                    <a:lnTo>
                      <a:pt x="5" y="49"/>
                    </a:lnTo>
                    <a:lnTo>
                      <a:pt x="0" y="48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3" name="Freeform 21">
                <a:extLst>
                  <a:ext uri="{FF2B5EF4-FFF2-40B4-BE49-F238E27FC236}">
                    <a16:creationId xmlns:a16="http://schemas.microsoft.com/office/drawing/2014/main" id="{2E1C9F5A-812D-4630-9968-ABCB482235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" y="1318"/>
                <a:ext cx="58" cy="48"/>
              </a:xfrm>
              <a:custGeom>
                <a:avLst/>
                <a:gdLst>
                  <a:gd name="T0" fmla="*/ 0 w 58"/>
                  <a:gd name="T1" fmla="*/ 39 h 48"/>
                  <a:gd name="T2" fmla="*/ 4 w 58"/>
                  <a:gd name="T3" fmla="*/ 42 h 48"/>
                  <a:gd name="T4" fmla="*/ 8 w 58"/>
                  <a:gd name="T5" fmla="*/ 43 h 48"/>
                  <a:gd name="T6" fmla="*/ 12 w 58"/>
                  <a:gd name="T7" fmla="*/ 42 h 48"/>
                  <a:gd name="T8" fmla="*/ 16 w 58"/>
                  <a:gd name="T9" fmla="*/ 40 h 48"/>
                  <a:gd name="T10" fmla="*/ 22 w 58"/>
                  <a:gd name="T11" fmla="*/ 38 h 48"/>
                  <a:gd name="T12" fmla="*/ 30 w 58"/>
                  <a:gd name="T13" fmla="*/ 34 h 48"/>
                  <a:gd name="T14" fmla="*/ 36 w 58"/>
                  <a:gd name="T15" fmla="*/ 30 h 48"/>
                  <a:gd name="T16" fmla="*/ 41 w 58"/>
                  <a:gd name="T17" fmla="*/ 25 h 48"/>
                  <a:gd name="T18" fmla="*/ 47 w 58"/>
                  <a:gd name="T19" fmla="*/ 19 h 48"/>
                  <a:gd name="T20" fmla="*/ 50 w 58"/>
                  <a:gd name="T21" fmla="*/ 14 h 48"/>
                  <a:gd name="T22" fmla="*/ 50 w 58"/>
                  <a:gd name="T23" fmla="*/ 12 h 48"/>
                  <a:gd name="T24" fmla="*/ 51 w 58"/>
                  <a:gd name="T25" fmla="*/ 9 h 48"/>
                  <a:gd name="T26" fmla="*/ 52 w 58"/>
                  <a:gd name="T27" fmla="*/ 6 h 48"/>
                  <a:gd name="T28" fmla="*/ 51 w 58"/>
                  <a:gd name="T29" fmla="*/ 3 h 48"/>
                  <a:gd name="T30" fmla="*/ 51 w 58"/>
                  <a:gd name="T31" fmla="*/ 0 h 48"/>
                  <a:gd name="T32" fmla="*/ 55 w 58"/>
                  <a:gd name="T33" fmla="*/ 4 h 48"/>
                  <a:gd name="T34" fmla="*/ 55 w 58"/>
                  <a:gd name="T35" fmla="*/ 6 h 48"/>
                  <a:gd name="T36" fmla="*/ 55 w 58"/>
                  <a:gd name="T37" fmla="*/ 8 h 48"/>
                  <a:gd name="T38" fmla="*/ 57 w 58"/>
                  <a:gd name="T39" fmla="*/ 12 h 48"/>
                  <a:gd name="T40" fmla="*/ 52 w 58"/>
                  <a:gd name="T41" fmla="*/ 17 h 48"/>
                  <a:gd name="T42" fmla="*/ 51 w 58"/>
                  <a:gd name="T43" fmla="*/ 21 h 48"/>
                  <a:gd name="T44" fmla="*/ 47 w 58"/>
                  <a:gd name="T45" fmla="*/ 25 h 48"/>
                  <a:gd name="T46" fmla="*/ 40 w 58"/>
                  <a:gd name="T47" fmla="*/ 32 h 48"/>
                  <a:gd name="T48" fmla="*/ 34 w 58"/>
                  <a:gd name="T49" fmla="*/ 37 h 48"/>
                  <a:gd name="T50" fmla="*/ 29 w 58"/>
                  <a:gd name="T51" fmla="*/ 39 h 48"/>
                  <a:gd name="T52" fmla="*/ 25 w 58"/>
                  <a:gd name="T53" fmla="*/ 43 h 48"/>
                  <a:gd name="T54" fmla="*/ 20 w 58"/>
                  <a:gd name="T55" fmla="*/ 43 h 48"/>
                  <a:gd name="T56" fmla="*/ 15 w 58"/>
                  <a:gd name="T57" fmla="*/ 45 h 48"/>
                  <a:gd name="T58" fmla="*/ 9 w 58"/>
                  <a:gd name="T59" fmla="*/ 47 h 48"/>
                  <a:gd name="T60" fmla="*/ 6 w 58"/>
                  <a:gd name="T61" fmla="*/ 45 h 48"/>
                  <a:gd name="T62" fmla="*/ 4 w 58"/>
                  <a:gd name="T63" fmla="*/ 44 h 48"/>
                  <a:gd name="T64" fmla="*/ 2 w 58"/>
                  <a:gd name="T65" fmla="*/ 43 h 48"/>
                  <a:gd name="T66" fmla="*/ 0 w 58"/>
                  <a:gd name="T67" fmla="*/ 39 h 4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8"/>
                  <a:gd name="T103" fmla="*/ 0 h 48"/>
                  <a:gd name="T104" fmla="*/ 58 w 58"/>
                  <a:gd name="T105" fmla="*/ 48 h 4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8" h="48">
                    <a:moveTo>
                      <a:pt x="0" y="39"/>
                    </a:moveTo>
                    <a:lnTo>
                      <a:pt x="4" y="42"/>
                    </a:lnTo>
                    <a:lnTo>
                      <a:pt x="8" y="43"/>
                    </a:lnTo>
                    <a:lnTo>
                      <a:pt x="12" y="42"/>
                    </a:lnTo>
                    <a:lnTo>
                      <a:pt x="16" y="40"/>
                    </a:lnTo>
                    <a:lnTo>
                      <a:pt x="22" y="38"/>
                    </a:lnTo>
                    <a:lnTo>
                      <a:pt x="30" y="34"/>
                    </a:lnTo>
                    <a:lnTo>
                      <a:pt x="36" y="30"/>
                    </a:lnTo>
                    <a:lnTo>
                      <a:pt x="41" y="25"/>
                    </a:lnTo>
                    <a:lnTo>
                      <a:pt x="47" y="19"/>
                    </a:lnTo>
                    <a:lnTo>
                      <a:pt x="50" y="14"/>
                    </a:lnTo>
                    <a:lnTo>
                      <a:pt x="50" y="12"/>
                    </a:lnTo>
                    <a:lnTo>
                      <a:pt x="51" y="9"/>
                    </a:lnTo>
                    <a:lnTo>
                      <a:pt x="52" y="6"/>
                    </a:lnTo>
                    <a:lnTo>
                      <a:pt x="51" y="3"/>
                    </a:lnTo>
                    <a:lnTo>
                      <a:pt x="51" y="0"/>
                    </a:lnTo>
                    <a:lnTo>
                      <a:pt x="55" y="4"/>
                    </a:lnTo>
                    <a:lnTo>
                      <a:pt x="55" y="6"/>
                    </a:lnTo>
                    <a:lnTo>
                      <a:pt x="55" y="8"/>
                    </a:lnTo>
                    <a:lnTo>
                      <a:pt x="57" y="12"/>
                    </a:lnTo>
                    <a:lnTo>
                      <a:pt x="52" y="17"/>
                    </a:lnTo>
                    <a:lnTo>
                      <a:pt x="51" y="21"/>
                    </a:lnTo>
                    <a:lnTo>
                      <a:pt x="47" y="25"/>
                    </a:lnTo>
                    <a:lnTo>
                      <a:pt x="40" y="32"/>
                    </a:lnTo>
                    <a:lnTo>
                      <a:pt x="34" y="37"/>
                    </a:lnTo>
                    <a:lnTo>
                      <a:pt x="29" y="39"/>
                    </a:lnTo>
                    <a:lnTo>
                      <a:pt x="25" y="43"/>
                    </a:lnTo>
                    <a:lnTo>
                      <a:pt x="20" y="43"/>
                    </a:lnTo>
                    <a:lnTo>
                      <a:pt x="15" y="45"/>
                    </a:lnTo>
                    <a:lnTo>
                      <a:pt x="9" y="47"/>
                    </a:lnTo>
                    <a:lnTo>
                      <a:pt x="6" y="45"/>
                    </a:lnTo>
                    <a:lnTo>
                      <a:pt x="4" y="44"/>
                    </a:lnTo>
                    <a:lnTo>
                      <a:pt x="2" y="43"/>
                    </a:lnTo>
                    <a:lnTo>
                      <a:pt x="0" y="39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4" name="Freeform 22">
                <a:extLst>
                  <a:ext uri="{FF2B5EF4-FFF2-40B4-BE49-F238E27FC236}">
                    <a16:creationId xmlns:a16="http://schemas.microsoft.com/office/drawing/2014/main" id="{E2BB3D4B-B849-FD13-746A-2EE73A41E5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" y="1207"/>
                <a:ext cx="76" cy="76"/>
              </a:xfrm>
              <a:custGeom>
                <a:avLst/>
                <a:gdLst>
                  <a:gd name="T0" fmla="*/ 75 w 76"/>
                  <a:gd name="T1" fmla="*/ 48 h 76"/>
                  <a:gd name="T2" fmla="*/ 68 w 76"/>
                  <a:gd name="T3" fmla="*/ 46 h 76"/>
                  <a:gd name="T4" fmla="*/ 62 w 76"/>
                  <a:gd name="T5" fmla="*/ 43 h 76"/>
                  <a:gd name="T6" fmla="*/ 58 w 76"/>
                  <a:gd name="T7" fmla="*/ 42 h 76"/>
                  <a:gd name="T8" fmla="*/ 54 w 76"/>
                  <a:gd name="T9" fmla="*/ 41 h 76"/>
                  <a:gd name="T10" fmla="*/ 50 w 76"/>
                  <a:gd name="T11" fmla="*/ 40 h 76"/>
                  <a:gd name="T12" fmla="*/ 45 w 76"/>
                  <a:gd name="T13" fmla="*/ 42 h 76"/>
                  <a:gd name="T14" fmla="*/ 41 w 76"/>
                  <a:gd name="T15" fmla="*/ 43 h 76"/>
                  <a:gd name="T16" fmla="*/ 40 w 76"/>
                  <a:gd name="T17" fmla="*/ 45 h 76"/>
                  <a:gd name="T18" fmla="*/ 38 w 76"/>
                  <a:gd name="T19" fmla="*/ 46 h 76"/>
                  <a:gd name="T20" fmla="*/ 37 w 76"/>
                  <a:gd name="T21" fmla="*/ 50 h 76"/>
                  <a:gd name="T22" fmla="*/ 36 w 76"/>
                  <a:gd name="T23" fmla="*/ 52 h 76"/>
                  <a:gd name="T24" fmla="*/ 34 w 76"/>
                  <a:gd name="T25" fmla="*/ 60 h 76"/>
                  <a:gd name="T26" fmla="*/ 36 w 76"/>
                  <a:gd name="T27" fmla="*/ 63 h 76"/>
                  <a:gd name="T28" fmla="*/ 38 w 76"/>
                  <a:gd name="T29" fmla="*/ 71 h 76"/>
                  <a:gd name="T30" fmla="*/ 41 w 76"/>
                  <a:gd name="T31" fmla="*/ 75 h 76"/>
                  <a:gd name="T32" fmla="*/ 38 w 76"/>
                  <a:gd name="T33" fmla="*/ 73 h 76"/>
                  <a:gd name="T34" fmla="*/ 30 w 76"/>
                  <a:gd name="T35" fmla="*/ 68 h 76"/>
                  <a:gd name="T36" fmla="*/ 26 w 76"/>
                  <a:gd name="T37" fmla="*/ 65 h 76"/>
                  <a:gd name="T38" fmla="*/ 20 w 76"/>
                  <a:gd name="T39" fmla="*/ 62 h 76"/>
                  <a:gd name="T40" fmla="*/ 16 w 76"/>
                  <a:gd name="T41" fmla="*/ 61 h 76"/>
                  <a:gd name="T42" fmla="*/ 12 w 76"/>
                  <a:gd name="T43" fmla="*/ 61 h 76"/>
                  <a:gd name="T44" fmla="*/ 11 w 76"/>
                  <a:gd name="T45" fmla="*/ 62 h 76"/>
                  <a:gd name="T46" fmla="*/ 0 w 76"/>
                  <a:gd name="T47" fmla="*/ 17 h 76"/>
                  <a:gd name="T48" fmla="*/ 0 w 76"/>
                  <a:gd name="T49" fmla="*/ 16 h 76"/>
                  <a:gd name="T50" fmla="*/ 0 w 76"/>
                  <a:gd name="T51" fmla="*/ 17 h 76"/>
                  <a:gd name="T52" fmla="*/ 2 w 76"/>
                  <a:gd name="T53" fmla="*/ 18 h 76"/>
                  <a:gd name="T54" fmla="*/ 5 w 76"/>
                  <a:gd name="T55" fmla="*/ 18 h 76"/>
                  <a:gd name="T56" fmla="*/ 8 w 76"/>
                  <a:gd name="T57" fmla="*/ 18 h 76"/>
                  <a:gd name="T58" fmla="*/ 13 w 76"/>
                  <a:gd name="T59" fmla="*/ 13 h 76"/>
                  <a:gd name="T60" fmla="*/ 16 w 76"/>
                  <a:gd name="T61" fmla="*/ 12 h 76"/>
                  <a:gd name="T62" fmla="*/ 18 w 76"/>
                  <a:gd name="T63" fmla="*/ 10 h 76"/>
                  <a:gd name="T64" fmla="*/ 19 w 76"/>
                  <a:gd name="T65" fmla="*/ 6 h 76"/>
                  <a:gd name="T66" fmla="*/ 19 w 76"/>
                  <a:gd name="T67" fmla="*/ 3 h 76"/>
                  <a:gd name="T68" fmla="*/ 18 w 76"/>
                  <a:gd name="T69" fmla="*/ 0 h 76"/>
                  <a:gd name="T70" fmla="*/ 63 w 76"/>
                  <a:gd name="T71" fmla="*/ 20 h 76"/>
                  <a:gd name="T72" fmla="*/ 62 w 76"/>
                  <a:gd name="T73" fmla="*/ 21 h 76"/>
                  <a:gd name="T74" fmla="*/ 62 w 76"/>
                  <a:gd name="T75" fmla="*/ 25 h 76"/>
                  <a:gd name="T76" fmla="*/ 61 w 76"/>
                  <a:gd name="T77" fmla="*/ 27 h 76"/>
                  <a:gd name="T78" fmla="*/ 62 w 76"/>
                  <a:gd name="T79" fmla="*/ 31 h 76"/>
                  <a:gd name="T80" fmla="*/ 66 w 76"/>
                  <a:gd name="T81" fmla="*/ 38 h 76"/>
                  <a:gd name="T82" fmla="*/ 70 w 76"/>
                  <a:gd name="T83" fmla="*/ 43 h 76"/>
                  <a:gd name="T84" fmla="*/ 73 w 76"/>
                  <a:gd name="T85" fmla="*/ 47 h 76"/>
                  <a:gd name="T86" fmla="*/ 75 w 76"/>
                  <a:gd name="T87" fmla="*/ 48 h 7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76"/>
                  <a:gd name="T133" fmla="*/ 0 h 76"/>
                  <a:gd name="T134" fmla="*/ 76 w 76"/>
                  <a:gd name="T135" fmla="*/ 76 h 7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76" h="76">
                    <a:moveTo>
                      <a:pt x="75" y="48"/>
                    </a:moveTo>
                    <a:lnTo>
                      <a:pt x="68" y="46"/>
                    </a:lnTo>
                    <a:lnTo>
                      <a:pt x="62" y="43"/>
                    </a:lnTo>
                    <a:lnTo>
                      <a:pt x="58" y="42"/>
                    </a:lnTo>
                    <a:lnTo>
                      <a:pt x="54" y="41"/>
                    </a:lnTo>
                    <a:lnTo>
                      <a:pt x="50" y="40"/>
                    </a:lnTo>
                    <a:lnTo>
                      <a:pt x="45" y="42"/>
                    </a:lnTo>
                    <a:lnTo>
                      <a:pt x="41" y="43"/>
                    </a:lnTo>
                    <a:lnTo>
                      <a:pt x="40" y="45"/>
                    </a:lnTo>
                    <a:lnTo>
                      <a:pt x="38" y="46"/>
                    </a:lnTo>
                    <a:lnTo>
                      <a:pt x="37" y="50"/>
                    </a:lnTo>
                    <a:lnTo>
                      <a:pt x="36" y="52"/>
                    </a:lnTo>
                    <a:lnTo>
                      <a:pt x="34" y="60"/>
                    </a:lnTo>
                    <a:lnTo>
                      <a:pt x="36" y="63"/>
                    </a:lnTo>
                    <a:lnTo>
                      <a:pt x="38" y="71"/>
                    </a:lnTo>
                    <a:lnTo>
                      <a:pt x="41" y="75"/>
                    </a:lnTo>
                    <a:lnTo>
                      <a:pt x="38" y="73"/>
                    </a:lnTo>
                    <a:lnTo>
                      <a:pt x="30" y="68"/>
                    </a:lnTo>
                    <a:lnTo>
                      <a:pt x="26" y="65"/>
                    </a:lnTo>
                    <a:lnTo>
                      <a:pt x="20" y="62"/>
                    </a:lnTo>
                    <a:lnTo>
                      <a:pt x="16" y="61"/>
                    </a:lnTo>
                    <a:lnTo>
                      <a:pt x="12" y="61"/>
                    </a:lnTo>
                    <a:lnTo>
                      <a:pt x="11" y="62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2" y="18"/>
                    </a:lnTo>
                    <a:lnTo>
                      <a:pt x="5" y="18"/>
                    </a:lnTo>
                    <a:lnTo>
                      <a:pt x="8" y="18"/>
                    </a:lnTo>
                    <a:lnTo>
                      <a:pt x="13" y="13"/>
                    </a:lnTo>
                    <a:lnTo>
                      <a:pt x="16" y="12"/>
                    </a:lnTo>
                    <a:lnTo>
                      <a:pt x="18" y="10"/>
                    </a:lnTo>
                    <a:lnTo>
                      <a:pt x="19" y="6"/>
                    </a:lnTo>
                    <a:lnTo>
                      <a:pt x="19" y="3"/>
                    </a:lnTo>
                    <a:lnTo>
                      <a:pt x="18" y="0"/>
                    </a:lnTo>
                    <a:lnTo>
                      <a:pt x="63" y="20"/>
                    </a:lnTo>
                    <a:lnTo>
                      <a:pt x="62" y="21"/>
                    </a:lnTo>
                    <a:lnTo>
                      <a:pt x="62" y="25"/>
                    </a:lnTo>
                    <a:lnTo>
                      <a:pt x="61" y="27"/>
                    </a:lnTo>
                    <a:lnTo>
                      <a:pt x="62" y="31"/>
                    </a:lnTo>
                    <a:lnTo>
                      <a:pt x="66" y="38"/>
                    </a:lnTo>
                    <a:lnTo>
                      <a:pt x="70" y="43"/>
                    </a:lnTo>
                    <a:lnTo>
                      <a:pt x="73" y="47"/>
                    </a:lnTo>
                    <a:lnTo>
                      <a:pt x="75" y="48"/>
                    </a:lnTo>
                  </a:path>
                </a:pathLst>
              </a:custGeom>
              <a:solidFill>
                <a:srgbClr val="FFE1C5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5" name="Freeform 23">
                <a:extLst>
                  <a:ext uri="{FF2B5EF4-FFF2-40B4-BE49-F238E27FC236}">
                    <a16:creationId xmlns:a16="http://schemas.microsoft.com/office/drawing/2014/main" id="{18DB8329-2E82-D2D0-5269-F365E1A9FC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" y="1266"/>
                <a:ext cx="89" cy="92"/>
              </a:xfrm>
              <a:custGeom>
                <a:avLst/>
                <a:gdLst>
                  <a:gd name="T0" fmla="*/ 44 w 89"/>
                  <a:gd name="T1" fmla="*/ 56 h 92"/>
                  <a:gd name="T2" fmla="*/ 0 w 89"/>
                  <a:gd name="T3" fmla="*/ 2 h 92"/>
                  <a:gd name="T4" fmla="*/ 0 w 89"/>
                  <a:gd name="T5" fmla="*/ 0 h 92"/>
                  <a:gd name="T6" fmla="*/ 2 w 89"/>
                  <a:gd name="T7" fmla="*/ 0 h 92"/>
                  <a:gd name="T8" fmla="*/ 5 w 89"/>
                  <a:gd name="T9" fmla="*/ 0 h 92"/>
                  <a:gd name="T10" fmla="*/ 12 w 89"/>
                  <a:gd name="T11" fmla="*/ 4 h 92"/>
                  <a:gd name="T12" fmla="*/ 16 w 89"/>
                  <a:gd name="T13" fmla="*/ 7 h 92"/>
                  <a:gd name="T14" fmla="*/ 23 w 89"/>
                  <a:gd name="T15" fmla="*/ 12 h 92"/>
                  <a:gd name="T16" fmla="*/ 26 w 89"/>
                  <a:gd name="T17" fmla="*/ 14 h 92"/>
                  <a:gd name="T18" fmla="*/ 88 w 89"/>
                  <a:gd name="T19" fmla="*/ 88 h 92"/>
                  <a:gd name="T20" fmla="*/ 85 w 89"/>
                  <a:gd name="T21" fmla="*/ 88 h 92"/>
                  <a:gd name="T22" fmla="*/ 79 w 89"/>
                  <a:gd name="T23" fmla="*/ 89 h 92"/>
                  <a:gd name="T24" fmla="*/ 78 w 89"/>
                  <a:gd name="T25" fmla="*/ 91 h 92"/>
                  <a:gd name="T26" fmla="*/ 74 w 89"/>
                  <a:gd name="T27" fmla="*/ 88 h 92"/>
                  <a:gd name="T28" fmla="*/ 71 w 89"/>
                  <a:gd name="T29" fmla="*/ 87 h 92"/>
                  <a:gd name="T30" fmla="*/ 44 w 89"/>
                  <a:gd name="T31" fmla="*/ 56 h 9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9"/>
                  <a:gd name="T49" fmla="*/ 0 h 92"/>
                  <a:gd name="T50" fmla="*/ 89 w 89"/>
                  <a:gd name="T51" fmla="*/ 92 h 9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9" h="92">
                    <a:moveTo>
                      <a:pt x="44" y="5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2" y="4"/>
                    </a:lnTo>
                    <a:lnTo>
                      <a:pt x="16" y="7"/>
                    </a:lnTo>
                    <a:lnTo>
                      <a:pt x="23" y="12"/>
                    </a:lnTo>
                    <a:lnTo>
                      <a:pt x="26" y="14"/>
                    </a:lnTo>
                    <a:lnTo>
                      <a:pt x="88" y="88"/>
                    </a:lnTo>
                    <a:lnTo>
                      <a:pt x="85" y="88"/>
                    </a:lnTo>
                    <a:lnTo>
                      <a:pt x="79" y="89"/>
                    </a:lnTo>
                    <a:lnTo>
                      <a:pt x="78" y="91"/>
                    </a:lnTo>
                    <a:lnTo>
                      <a:pt x="74" y="88"/>
                    </a:lnTo>
                    <a:lnTo>
                      <a:pt x="71" y="87"/>
                    </a:lnTo>
                    <a:lnTo>
                      <a:pt x="44" y="56"/>
                    </a:lnTo>
                  </a:path>
                </a:pathLst>
              </a:custGeom>
              <a:solidFill>
                <a:srgbClr val="FDC50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" name="Freeform 24">
                <a:extLst>
                  <a:ext uri="{FF2B5EF4-FFF2-40B4-BE49-F238E27FC236}">
                    <a16:creationId xmlns:a16="http://schemas.microsoft.com/office/drawing/2014/main" id="{A3EC502E-CAF2-6DEB-F06C-7FFD5269C9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5" y="1249"/>
                <a:ext cx="102" cy="107"/>
              </a:xfrm>
              <a:custGeom>
                <a:avLst/>
                <a:gdLst>
                  <a:gd name="T0" fmla="*/ 31 w 102"/>
                  <a:gd name="T1" fmla="*/ 4 h 107"/>
                  <a:gd name="T2" fmla="*/ 27 w 102"/>
                  <a:gd name="T3" fmla="*/ 1 h 107"/>
                  <a:gd name="T4" fmla="*/ 22 w 102"/>
                  <a:gd name="T5" fmla="*/ 0 h 107"/>
                  <a:gd name="T6" fmla="*/ 18 w 102"/>
                  <a:gd name="T7" fmla="*/ 0 h 107"/>
                  <a:gd name="T8" fmla="*/ 12 w 102"/>
                  <a:gd name="T9" fmla="*/ 0 h 107"/>
                  <a:gd name="T10" fmla="*/ 9 w 102"/>
                  <a:gd name="T11" fmla="*/ 0 h 107"/>
                  <a:gd name="T12" fmla="*/ 5 w 102"/>
                  <a:gd name="T13" fmla="*/ 2 h 107"/>
                  <a:gd name="T14" fmla="*/ 4 w 102"/>
                  <a:gd name="T15" fmla="*/ 3 h 107"/>
                  <a:gd name="T16" fmla="*/ 2 w 102"/>
                  <a:gd name="T17" fmla="*/ 6 h 107"/>
                  <a:gd name="T18" fmla="*/ 2 w 102"/>
                  <a:gd name="T19" fmla="*/ 9 h 107"/>
                  <a:gd name="T20" fmla="*/ 1 w 102"/>
                  <a:gd name="T21" fmla="*/ 12 h 107"/>
                  <a:gd name="T22" fmla="*/ 0 w 102"/>
                  <a:gd name="T23" fmla="*/ 17 h 107"/>
                  <a:gd name="T24" fmla="*/ 0 w 102"/>
                  <a:gd name="T25" fmla="*/ 23 h 107"/>
                  <a:gd name="T26" fmla="*/ 2 w 102"/>
                  <a:gd name="T27" fmla="*/ 29 h 107"/>
                  <a:gd name="T28" fmla="*/ 4 w 102"/>
                  <a:gd name="T29" fmla="*/ 33 h 107"/>
                  <a:gd name="T30" fmla="*/ 68 w 102"/>
                  <a:gd name="T31" fmla="*/ 106 h 107"/>
                  <a:gd name="T32" fmla="*/ 73 w 102"/>
                  <a:gd name="T33" fmla="*/ 102 h 107"/>
                  <a:gd name="T34" fmla="*/ 81 w 102"/>
                  <a:gd name="T35" fmla="*/ 98 h 107"/>
                  <a:gd name="T36" fmla="*/ 88 w 102"/>
                  <a:gd name="T37" fmla="*/ 94 h 107"/>
                  <a:gd name="T38" fmla="*/ 92 w 102"/>
                  <a:gd name="T39" fmla="*/ 88 h 107"/>
                  <a:gd name="T40" fmla="*/ 96 w 102"/>
                  <a:gd name="T41" fmla="*/ 84 h 107"/>
                  <a:gd name="T42" fmla="*/ 101 w 102"/>
                  <a:gd name="T43" fmla="*/ 78 h 107"/>
                  <a:gd name="T44" fmla="*/ 49 w 102"/>
                  <a:gd name="T45" fmla="*/ 21 h 107"/>
                  <a:gd name="T46" fmla="*/ 36 w 102"/>
                  <a:gd name="T47" fmla="*/ 7 h 107"/>
                  <a:gd name="T48" fmla="*/ 31 w 102"/>
                  <a:gd name="T49" fmla="*/ 4 h 10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02"/>
                  <a:gd name="T76" fmla="*/ 0 h 107"/>
                  <a:gd name="T77" fmla="*/ 102 w 102"/>
                  <a:gd name="T78" fmla="*/ 107 h 10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02" h="107">
                    <a:moveTo>
                      <a:pt x="31" y="4"/>
                    </a:moveTo>
                    <a:lnTo>
                      <a:pt x="27" y="1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9" y="0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6"/>
                    </a:lnTo>
                    <a:lnTo>
                      <a:pt x="2" y="9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2" y="29"/>
                    </a:lnTo>
                    <a:lnTo>
                      <a:pt x="4" y="33"/>
                    </a:lnTo>
                    <a:lnTo>
                      <a:pt x="68" y="106"/>
                    </a:lnTo>
                    <a:lnTo>
                      <a:pt x="73" y="102"/>
                    </a:lnTo>
                    <a:lnTo>
                      <a:pt x="81" y="98"/>
                    </a:lnTo>
                    <a:lnTo>
                      <a:pt x="88" y="94"/>
                    </a:lnTo>
                    <a:lnTo>
                      <a:pt x="92" y="88"/>
                    </a:lnTo>
                    <a:lnTo>
                      <a:pt x="96" y="84"/>
                    </a:lnTo>
                    <a:lnTo>
                      <a:pt x="101" y="78"/>
                    </a:lnTo>
                    <a:lnTo>
                      <a:pt x="49" y="21"/>
                    </a:lnTo>
                    <a:lnTo>
                      <a:pt x="36" y="7"/>
                    </a:lnTo>
                    <a:lnTo>
                      <a:pt x="31" y="4"/>
                    </a:lnTo>
                  </a:path>
                </a:pathLst>
              </a:custGeom>
              <a:solidFill>
                <a:srgbClr val="FDC50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7" name="Freeform 25">
                <a:extLst>
                  <a:ext uri="{FF2B5EF4-FFF2-40B4-BE49-F238E27FC236}">
                    <a16:creationId xmlns:a16="http://schemas.microsoft.com/office/drawing/2014/main" id="{CDAF0539-A4B9-303F-357B-EA55866E19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2" y="1223"/>
                <a:ext cx="77" cy="100"/>
              </a:xfrm>
              <a:custGeom>
                <a:avLst/>
                <a:gdLst>
                  <a:gd name="T0" fmla="*/ 1 w 77"/>
                  <a:gd name="T1" fmla="*/ 0 h 100"/>
                  <a:gd name="T2" fmla="*/ 0 w 77"/>
                  <a:gd name="T3" fmla="*/ 2 h 100"/>
                  <a:gd name="T4" fmla="*/ 0 w 77"/>
                  <a:gd name="T5" fmla="*/ 3 h 100"/>
                  <a:gd name="T6" fmla="*/ 0 w 77"/>
                  <a:gd name="T7" fmla="*/ 7 h 100"/>
                  <a:gd name="T8" fmla="*/ 0 w 77"/>
                  <a:gd name="T9" fmla="*/ 11 h 100"/>
                  <a:gd name="T10" fmla="*/ 4 w 77"/>
                  <a:gd name="T11" fmla="*/ 19 h 100"/>
                  <a:gd name="T12" fmla="*/ 8 w 77"/>
                  <a:gd name="T13" fmla="*/ 25 h 100"/>
                  <a:gd name="T14" fmla="*/ 8 w 77"/>
                  <a:gd name="T15" fmla="*/ 27 h 100"/>
                  <a:gd name="T16" fmla="*/ 73 w 77"/>
                  <a:gd name="T17" fmla="*/ 99 h 100"/>
                  <a:gd name="T18" fmla="*/ 76 w 77"/>
                  <a:gd name="T19" fmla="*/ 96 h 100"/>
                  <a:gd name="T20" fmla="*/ 76 w 77"/>
                  <a:gd name="T21" fmla="*/ 92 h 100"/>
                  <a:gd name="T22" fmla="*/ 76 w 77"/>
                  <a:gd name="T23" fmla="*/ 90 h 100"/>
                  <a:gd name="T24" fmla="*/ 76 w 77"/>
                  <a:gd name="T25" fmla="*/ 86 h 100"/>
                  <a:gd name="T26" fmla="*/ 76 w 77"/>
                  <a:gd name="T27" fmla="*/ 85 h 100"/>
                  <a:gd name="T28" fmla="*/ 1 w 77"/>
                  <a:gd name="T29" fmla="*/ 0 h 10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7"/>
                  <a:gd name="T46" fmla="*/ 0 h 100"/>
                  <a:gd name="T47" fmla="*/ 77 w 77"/>
                  <a:gd name="T48" fmla="*/ 100 h 10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7" h="100">
                    <a:moveTo>
                      <a:pt x="1" y="0"/>
                    </a:moveTo>
                    <a:lnTo>
                      <a:pt x="0" y="2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9"/>
                    </a:lnTo>
                    <a:lnTo>
                      <a:pt x="8" y="25"/>
                    </a:lnTo>
                    <a:lnTo>
                      <a:pt x="8" y="27"/>
                    </a:lnTo>
                    <a:lnTo>
                      <a:pt x="73" y="99"/>
                    </a:lnTo>
                    <a:lnTo>
                      <a:pt x="76" y="96"/>
                    </a:lnTo>
                    <a:lnTo>
                      <a:pt x="76" y="92"/>
                    </a:lnTo>
                    <a:lnTo>
                      <a:pt x="76" y="90"/>
                    </a:lnTo>
                    <a:lnTo>
                      <a:pt x="76" y="86"/>
                    </a:lnTo>
                    <a:lnTo>
                      <a:pt x="76" y="85"/>
                    </a:lnTo>
                    <a:lnTo>
                      <a:pt x="1" y="0"/>
                    </a:lnTo>
                  </a:path>
                </a:pathLst>
              </a:custGeom>
              <a:solidFill>
                <a:srgbClr val="FDC50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8" name="Freeform 26">
                <a:extLst>
                  <a:ext uri="{FF2B5EF4-FFF2-40B4-BE49-F238E27FC236}">
                    <a16:creationId xmlns:a16="http://schemas.microsoft.com/office/drawing/2014/main" id="{49270219-B77C-B3D6-6B63-4BEEF6CF05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1" y="1314"/>
                <a:ext cx="54" cy="50"/>
              </a:xfrm>
              <a:custGeom>
                <a:avLst/>
                <a:gdLst>
                  <a:gd name="T0" fmla="*/ 1 w 54"/>
                  <a:gd name="T1" fmla="*/ 45 h 50"/>
                  <a:gd name="T2" fmla="*/ 5 w 54"/>
                  <a:gd name="T3" fmla="*/ 47 h 50"/>
                  <a:gd name="T4" fmla="*/ 9 w 54"/>
                  <a:gd name="T5" fmla="*/ 49 h 50"/>
                  <a:gd name="T6" fmla="*/ 13 w 54"/>
                  <a:gd name="T7" fmla="*/ 47 h 50"/>
                  <a:gd name="T8" fmla="*/ 17 w 54"/>
                  <a:gd name="T9" fmla="*/ 46 h 50"/>
                  <a:gd name="T10" fmla="*/ 23 w 54"/>
                  <a:gd name="T11" fmla="*/ 42 h 50"/>
                  <a:gd name="T12" fmla="*/ 29 w 54"/>
                  <a:gd name="T13" fmla="*/ 38 h 50"/>
                  <a:gd name="T14" fmla="*/ 36 w 54"/>
                  <a:gd name="T15" fmla="*/ 33 h 50"/>
                  <a:gd name="T16" fmla="*/ 40 w 54"/>
                  <a:gd name="T17" fmla="*/ 27 h 50"/>
                  <a:gd name="T18" fmla="*/ 44 w 54"/>
                  <a:gd name="T19" fmla="*/ 23 h 50"/>
                  <a:gd name="T20" fmla="*/ 47 w 54"/>
                  <a:gd name="T21" fmla="*/ 18 h 50"/>
                  <a:gd name="T22" fmla="*/ 50 w 54"/>
                  <a:gd name="T23" fmla="*/ 13 h 50"/>
                  <a:gd name="T24" fmla="*/ 51 w 54"/>
                  <a:gd name="T25" fmla="*/ 10 h 50"/>
                  <a:gd name="T26" fmla="*/ 53 w 54"/>
                  <a:gd name="T27" fmla="*/ 8 h 50"/>
                  <a:gd name="T28" fmla="*/ 53 w 54"/>
                  <a:gd name="T29" fmla="*/ 3 h 50"/>
                  <a:gd name="T30" fmla="*/ 50 w 54"/>
                  <a:gd name="T31" fmla="*/ 2 h 50"/>
                  <a:gd name="T32" fmla="*/ 48 w 54"/>
                  <a:gd name="T33" fmla="*/ 0 h 50"/>
                  <a:gd name="T34" fmla="*/ 48 w 54"/>
                  <a:gd name="T35" fmla="*/ 1 h 50"/>
                  <a:gd name="T36" fmla="*/ 48 w 54"/>
                  <a:gd name="T37" fmla="*/ 2 h 50"/>
                  <a:gd name="T38" fmla="*/ 48 w 54"/>
                  <a:gd name="T39" fmla="*/ 8 h 50"/>
                  <a:gd name="T40" fmla="*/ 47 w 54"/>
                  <a:gd name="T41" fmla="*/ 10 h 50"/>
                  <a:gd name="T42" fmla="*/ 46 w 54"/>
                  <a:gd name="T43" fmla="*/ 16 h 50"/>
                  <a:gd name="T44" fmla="*/ 42 w 54"/>
                  <a:gd name="T45" fmla="*/ 21 h 50"/>
                  <a:gd name="T46" fmla="*/ 36 w 54"/>
                  <a:gd name="T47" fmla="*/ 27 h 50"/>
                  <a:gd name="T48" fmla="*/ 29 w 54"/>
                  <a:gd name="T49" fmla="*/ 32 h 50"/>
                  <a:gd name="T50" fmla="*/ 24 w 54"/>
                  <a:gd name="T51" fmla="*/ 37 h 50"/>
                  <a:gd name="T52" fmla="*/ 20 w 54"/>
                  <a:gd name="T53" fmla="*/ 41 h 50"/>
                  <a:gd name="T54" fmla="*/ 14 w 54"/>
                  <a:gd name="T55" fmla="*/ 42 h 50"/>
                  <a:gd name="T56" fmla="*/ 10 w 54"/>
                  <a:gd name="T57" fmla="*/ 45 h 50"/>
                  <a:gd name="T58" fmla="*/ 5 w 54"/>
                  <a:gd name="T59" fmla="*/ 45 h 50"/>
                  <a:gd name="T60" fmla="*/ 2 w 54"/>
                  <a:gd name="T61" fmla="*/ 45 h 50"/>
                  <a:gd name="T62" fmla="*/ 0 w 54"/>
                  <a:gd name="T63" fmla="*/ 43 h 50"/>
                  <a:gd name="T64" fmla="*/ 1 w 54"/>
                  <a:gd name="T65" fmla="*/ 45 h 5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4"/>
                  <a:gd name="T100" fmla="*/ 0 h 50"/>
                  <a:gd name="T101" fmla="*/ 54 w 54"/>
                  <a:gd name="T102" fmla="*/ 50 h 5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4" h="50">
                    <a:moveTo>
                      <a:pt x="1" y="45"/>
                    </a:moveTo>
                    <a:lnTo>
                      <a:pt x="5" y="47"/>
                    </a:lnTo>
                    <a:lnTo>
                      <a:pt x="9" y="49"/>
                    </a:lnTo>
                    <a:lnTo>
                      <a:pt x="13" y="47"/>
                    </a:lnTo>
                    <a:lnTo>
                      <a:pt x="17" y="46"/>
                    </a:lnTo>
                    <a:lnTo>
                      <a:pt x="23" y="42"/>
                    </a:lnTo>
                    <a:lnTo>
                      <a:pt x="29" y="38"/>
                    </a:lnTo>
                    <a:lnTo>
                      <a:pt x="36" y="33"/>
                    </a:lnTo>
                    <a:lnTo>
                      <a:pt x="40" y="27"/>
                    </a:lnTo>
                    <a:lnTo>
                      <a:pt x="44" y="23"/>
                    </a:lnTo>
                    <a:lnTo>
                      <a:pt x="47" y="18"/>
                    </a:lnTo>
                    <a:lnTo>
                      <a:pt x="50" y="13"/>
                    </a:lnTo>
                    <a:lnTo>
                      <a:pt x="51" y="10"/>
                    </a:lnTo>
                    <a:lnTo>
                      <a:pt x="53" y="8"/>
                    </a:lnTo>
                    <a:lnTo>
                      <a:pt x="53" y="3"/>
                    </a:lnTo>
                    <a:lnTo>
                      <a:pt x="50" y="2"/>
                    </a:lnTo>
                    <a:lnTo>
                      <a:pt x="48" y="0"/>
                    </a:lnTo>
                    <a:lnTo>
                      <a:pt x="48" y="1"/>
                    </a:lnTo>
                    <a:lnTo>
                      <a:pt x="48" y="2"/>
                    </a:lnTo>
                    <a:lnTo>
                      <a:pt x="48" y="8"/>
                    </a:lnTo>
                    <a:lnTo>
                      <a:pt x="47" y="10"/>
                    </a:lnTo>
                    <a:lnTo>
                      <a:pt x="46" y="16"/>
                    </a:lnTo>
                    <a:lnTo>
                      <a:pt x="42" y="21"/>
                    </a:lnTo>
                    <a:lnTo>
                      <a:pt x="36" y="27"/>
                    </a:lnTo>
                    <a:lnTo>
                      <a:pt x="29" y="32"/>
                    </a:lnTo>
                    <a:lnTo>
                      <a:pt x="24" y="37"/>
                    </a:lnTo>
                    <a:lnTo>
                      <a:pt x="20" y="41"/>
                    </a:lnTo>
                    <a:lnTo>
                      <a:pt x="14" y="42"/>
                    </a:lnTo>
                    <a:lnTo>
                      <a:pt x="10" y="45"/>
                    </a:lnTo>
                    <a:lnTo>
                      <a:pt x="5" y="45"/>
                    </a:lnTo>
                    <a:lnTo>
                      <a:pt x="2" y="45"/>
                    </a:lnTo>
                    <a:lnTo>
                      <a:pt x="0" y="43"/>
                    </a:lnTo>
                    <a:lnTo>
                      <a:pt x="1" y="45"/>
                    </a:lnTo>
                  </a:path>
                </a:pathLst>
              </a:custGeom>
              <a:solidFill>
                <a:srgbClr val="E1E1F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9" name="Freeform 27">
                <a:extLst>
                  <a:ext uri="{FF2B5EF4-FFF2-40B4-BE49-F238E27FC236}">
                    <a16:creationId xmlns:a16="http://schemas.microsoft.com/office/drawing/2014/main" id="{3E15F239-B60A-4630-01B2-F64F0F504A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1" y="1319"/>
                <a:ext cx="51" cy="53"/>
              </a:xfrm>
              <a:custGeom>
                <a:avLst/>
                <a:gdLst>
                  <a:gd name="T0" fmla="*/ 5 w 51"/>
                  <a:gd name="T1" fmla="*/ 49 h 53"/>
                  <a:gd name="T2" fmla="*/ 7 w 51"/>
                  <a:gd name="T3" fmla="*/ 52 h 53"/>
                  <a:gd name="T4" fmla="*/ 9 w 51"/>
                  <a:gd name="T5" fmla="*/ 52 h 53"/>
                  <a:gd name="T6" fmla="*/ 14 w 51"/>
                  <a:gd name="T7" fmla="*/ 50 h 53"/>
                  <a:gd name="T8" fmla="*/ 18 w 51"/>
                  <a:gd name="T9" fmla="*/ 48 h 53"/>
                  <a:gd name="T10" fmla="*/ 23 w 51"/>
                  <a:gd name="T11" fmla="*/ 46 h 53"/>
                  <a:gd name="T12" fmla="*/ 30 w 51"/>
                  <a:gd name="T13" fmla="*/ 41 h 53"/>
                  <a:gd name="T14" fmla="*/ 35 w 51"/>
                  <a:gd name="T15" fmla="*/ 36 h 53"/>
                  <a:gd name="T16" fmla="*/ 40 w 51"/>
                  <a:gd name="T17" fmla="*/ 31 h 53"/>
                  <a:gd name="T18" fmla="*/ 44 w 51"/>
                  <a:gd name="T19" fmla="*/ 27 h 53"/>
                  <a:gd name="T20" fmla="*/ 47 w 51"/>
                  <a:gd name="T21" fmla="*/ 21 h 53"/>
                  <a:gd name="T22" fmla="*/ 48 w 51"/>
                  <a:gd name="T23" fmla="*/ 19 h 53"/>
                  <a:gd name="T24" fmla="*/ 48 w 51"/>
                  <a:gd name="T25" fmla="*/ 15 h 53"/>
                  <a:gd name="T26" fmla="*/ 50 w 51"/>
                  <a:gd name="T27" fmla="*/ 11 h 53"/>
                  <a:gd name="T28" fmla="*/ 48 w 51"/>
                  <a:gd name="T29" fmla="*/ 8 h 53"/>
                  <a:gd name="T30" fmla="*/ 42 w 51"/>
                  <a:gd name="T31" fmla="*/ 0 h 53"/>
                  <a:gd name="T32" fmla="*/ 44 w 51"/>
                  <a:gd name="T33" fmla="*/ 2 h 53"/>
                  <a:gd name="T34" fmla="*/ 44 w 51"/>
                  <a:gd name="T35" fmla="*/ 5 h 53"/>
                  <a:gd name="T36" fmla="*/ 43 w 51"/>
                  <a:gd name="T37" fmla="*/ 8 h 53"/>
                  <a:gd name="T38" fmla="*/ 40 w 51"/>
                  <a:gd name="T39" fmla="*/ 12 h 53"/>
                  <a:gd name="T40" fmla="*/ 39 w 51"/>
                  <a:gd name="T41" fmla="*/ 17 h 53"/>
                  <a:gd name="T42" fmla="*/ 36 w 51"/>
                  <a:gd name="T43" fmla="*/ 22 h 53"/>
                  <a:gd name="T44" fmla="*/ 31 w 51"/>
                  <a:gd name="T45" fmla="*/ 29 h 53"/>
                  <a:gd name="T46" fmla="*/ 26 w 51"/>
                  <a:gd name="T47" fmla="*/ 34 h 53"/>
                  <a:gd name="T48" fmla="*/ 21 w 51"/>
                  <a:gd name="T49" fmla="*/ 38 h 53"/>
                  <a:gd name="T50" fmla="*/ 17 w 51"/>
                  <a:gd name="T51" fmla="*/ 39 h 53"/>
                  <a:gd name="T52" fmla="*/ 13 w 51"/>
                  <a:gd name="T53" fmla="*/ 41 h 53"/>
                  <a:gd name="T54" fmla="*/ 9 w 51"/>
                  <a:gd name="T55" fmla="*/ 44 h 53"/>
                  <a:gd name="T56" fmla="*/ 5 w 51"/>
                  <a:gd name="T57" fmla="*/ 44 h 53"/>
                  <a:gd name="T58" fmla="*/ 1 w 51"/>
                  <a:gd name="T59" fmla="*/ 44 h 53"/>
                  <a:gd name="T60" fmla="*/ 0 w 51"/>
                  <a:gd name="T61" fmla="*/ 43 h 53"/>
                  <a:gd name="T62" fmla="*/ 5 w 51"/>
                  <a:gd name="T63" fmla="*/ 49 h 5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1"/>
                  <a:gd name="T97" fmla="*/ 0 h 53"/>
                  <a:gd name="T98" fmla="*/ 51 w 51"/>
                  <a:gd name="T99" fmla="*/ 53 h 5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1" h="53">
                    <a:moveTo>
                      <a:pt x="5" y="49"/>
                    </a:moveTo>
                    <a:lnTo>
                      <a:pt x="7" y="52"/>
                    </a:lnTo>
                    <a:lnTo>
                      <a:pt x="9" y="52"/>
                    </a:lnTo>
                    <a:lnTo>
                      <a:pt x="14" y="50"/>
                    </a:lnTo>
                    <a:lnTo>
                      <a:pt x="18" y="48"/>
                    </a:lnTo>
                    <a:lnTo>
                      <a:pt x="23" y="46"/>
                    </a:lnTo>
                    <a:lnTo>
                      <a:pt x="30" y="41"/>
                    </a:lnTo>
                    <a:lnTo>
                      <a:pt x="35" y="36"/>
                    </a:lnTo>
                    <a:lnTo>
                      <a:pt x="40" y="31"/>
                    </a:lnTo>
                    <a:lnTo>
                      <a:pt x="44" y="27"/>
                    </a:lnTo>
                    <a:lnTo>
                      <a:pt x="47" y="21"/>
                    </a:lnTo>
                    <a:lnTo>
                      <a:pt x="48" y="19"/>
                    </a:lnTo>
                    <a:lnTo>
                      <a:pt x="48" y="15"/>
                    </a:lnTo>
                    <a:lnTo>
                      <a:pt x="50" y="11"/>
                    </a:lnTo>
                    <a:lnTo>
                      <a:pt x="48" y="8"/>
                    </a:lnTo>
                    <a:lnTo>
                      <a:pt x="42" y="0"/>
                    </a:lnTo>
                    <a:lnTo>
                      <a:pt x="44" y="2"/>
                    </a:lnTo>
                    <a:lnTo>
                      <a:pt x="44" y="5"/>
                    </a:lnTo>
                    <a:lnTo>
                      <a:pt x="43" y="8"/>
                    </a:lnTo>
                    <a:lnTo>
                      <a:pt x="40" y="12"/>
                    </a:lnTo>
                    <a:lnTo>
                      <a:pt x="39" y="17"/>
                    </a:lnTo>
                    <a:lnTo>
                      <a:pt x="36" y="22"/>
                    </a:lnTo>
                    <a:lnTo>
                      <a:pt x="31" y="29"/>
                    </a:lnTo>
                    <a:lnTo>
                      <a:pt x="26" y="34"/>
                    </a:lnTo>
                    <a:lnTo>
                      <a:pt x="21" y="38"/>
                    </a:lnTo>
                    <a:lnTo>
                      <a:pt x="17" y="39"/>
                    </a:lnTo>
                    <a:lnTo>
                      <a:pt x="13" y="41"/>
                    </a:lnTo>
                    <a:lnTo>
                      <a:pt x="9" y="44"/>
                    </a:lnTo>
                    <a:lnTo>
                      <a:pt x="5" y="44"/>
                    </a:lnTo>
                    <a:lnTo>
                      <a:pt x="1" y="44"/>
                    </a:lnTo>
                    <a:lnTo>
                      <a:pt x="0" y="43"/>
                    </a:lnTo>
                    <a:lnTo>
                      <a:pt x="5" y="49"/>
                    </a:lnTo>
                  </a:path>
                </a:pathLst>
              </a:custGeom>
              <a:solidFill>
                <a:srgbClr val="E1E1F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0" name="Freeform 28">
                <a:extLst>
                  <a:ext uri="{FF2B5EF4-FFF2-40B4-BE49-F238E27FC236}">
                    <a16:creationId xmlns:a16="http://schemas.microsoft.com/office/drawing/2014/main" id="{60643616-5ADA-50EE-E4FA-AE6F72FBE5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" y="1329"/>
                <a:ext cx="52" cy="51"/>
              </a:xfrm>
              <a:custGeom>
                <a:avLst/>
                <a:gdLst>
                  <a:gd name="T0" fmla="*/ 49 w 52"/>
                  <a:gd name="T1" fmla="*/ 3 h 51"/>
                  <a:gd name="T2" fmla="*/ 51 w 52"/>
                  <a:gd name="T3" fmla="*/ 3 h 51"/>
                  <a:gd name="T4" fmla="*/ 51 w 52"/>
                  <a:gd name="T5" fmla="*/ 8 h 51"/>
                  <a:gd name="T6" fmla="*/ 49 w 52"/>
                  <a:gd name="T7" fmla="*/ 12 h 51"/>
                  <a:gd name="T8" fmla="*/ 48 w 52"/>
                  <a:gd name="T9" fmla="*/ 18 h 51"/>
                  <a:gd name="T10" fmla="*/ 45 w 52"/>
                  <a:gd name="T11" fmla="*/ 23 h 51"/>
                  <a:gd name="T12" fmla="*/ 41 w 52"/>
                  <a:gd name="T13" fmla="*/ 26 h 51"/>
                  <a:gd name="T14" fmla="*/ 36 w 52"/>
                  <a:gd name="T15" fmla="*/ 31 h 51"/>
                  <a:gd name="T16" fmla="*/ 32 w 52"/>
                  <a:gd name="T17" fmla="*/ 36 h 51"/>
                  <a:gd name="T18" fmla="*/ 25 w 52"/>
                  <a:gd name="T19" fmla="*/ 42 h 51"/>
                  <a:gd name="T20" fmla="*/ 20 w 52"/>
                  <a:gd name="T21" fmla="*/ 45 h 51"/>
                  <a:gd name="T22" fmla="*/ 13 w 52"/>
                  <a:gd name="T23" fmla="*/ 47 h 51"/>
                  <a:gd name="T24" fmla="*/ 10 w 52"/>
                  <a:gd name="T25" fmla="*/ 50 h 51"/>
                  <a:gd name="T26" fmla="*/ 5 w 52"/>
                  <a:gd name="T27" fmla="*/ 48 h 51"/>
                  <a:gd name="T28" fmla="*/ 2 w 52"/>
                  <a:gd name="T29" fmla="*/ 47 h 51"/>
                  <a:gd name="T30" fmla="*/ 0 w 52"/>
                  <a:gd name="T31" fmla="*/ 45 h 51"/>
                  <a:gd name="T32" fmla="*/ 2 w 52"/>
                  <a:gd name="T33" fmla="*/ 45 h 51"/>
                  <a:gd name="T34" fmla="*/ 8 w 52"/>
                  <a:gd name="T35" fmla="*/ 46 h 51"/>
                  <a:gd name="T36" fmla="*/ 10 w 52"/>
                  <a:gd name="T37" fmla="*/ 43 h 51"/>
                  <a:gd name="T38" fmla="*/ 13 w 52"/>
                  <a:gd name="T39" fmla="*/ 42 h 51"/>
                  <a:gd name="T40" fmla="*/ 20 w 52"/>
                  <a:gd name="T41" fmla="*/ 40 h 51"/>
                  <a:gd name="T42" fmla="*/ 25 w 52"/>
                  <a:gd name="T43" fmla="*/ 36 h 51"/>
                  <a:gd name="T44" fmla="*/ 29 w 52"/>
                  <a:gd name="T45" fmla="*/ 34 h 51"/>
                  <a:gd name="T46" fmla="*/ 34 w 52"/>
                  <a:gd name="T47" fmla="*/ 28 h 51"/>
                  <a:gd name="T48" fmla="*/ 38 w 52"/>
                  <a:gd name="T49" fmla="*/ 23 h 51"/>
                  <a:gd name="T50" fmla="*/ 41 w 52"/>
                  <a:gd name="T51" fmla="*/ 18 h 51"/>
                  <a:gd name="T52" fmla="*/ 44 w 52"/>
                  <a:gd name="T53" fmla="*/ 13 h 51"/>
                  <a:gd name="T54" fmla="*/ 46 w 52"/>
                  <a:gd name="T55" fmla="*/ 10 h 51"/>
                  <a:gd name="T56" fmla="*/ 46 w 52"/>
                  <a:gd name="T57" fmla="*/ 6 h 51"/>
                  <a:gd name="T58" fmla="*/ 46 w 52"/>
                  <a:gd name="T59" fmla="*/ 2 h 51"/>
                  <a:gd name="T60" fmla="*/ 46 w 52"/>
                  <a:gd name="T61" fmla="*/ 0 h 51"/>
                  <a:gd name="T62" fmla="*/ 49 w 52"/>
                  <a:gd name="T63" fmla="*/ 3 h 5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2"/>
                  <a:gd name="T97" fmla="*/ 0 h 51"/>
                  <a:gd name="T98" fmla="*/ 52 w 52"/>
                  <a:gd name="T99" fmla="*/ 51 h 5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2" h="51">
                    <a:moveTo>
                      <a:pt x="49" y="3"/>
                    </a:moveTo>
                    <a:lnTo>
                      <a:pt x="51" y="3"/>
                    </a:lnTo>
                    <a:lnTo>
                      <a:pt x="51" y="8"/>
                    </a:lnTo>
                    <a:lnTo>
                      <a:pt x="49" y="12"/>
                    </a:lnTo>
                    <a:lnTo>
                      <a:pt x="48" y="18"/>
                    </a:lnTo>
                    <a:lnTo>
                      <a:pt x="45" y="23"/>
                    </a:lnTo>
                    <a:lnTo>
                      <a:pt x="41" y="26"/>
                    </a:lnTo>
                    <a:lnTo>
                      <a:pt x="36" y="31"/>
                    </a:lnTo>
                    <a:lnTo>
                      <a:pt x="32" y="36"/>
                    </a:lnTo>
                    <a:lnTo>
                      <a:pt x="25" y="42"/>
                    </a:lnTo>
                    <a:lnTo>
                      <a:pt x="20" y="45"/>
                    </a:lnTo>
                    <a:lnTo>
                      <a:pt x="13" y="47"/>
                    </a:lnTo>
                    <a:lnTo>
                      <a:pt x="10" y="50"/>
                    </a:lnTo>
                    <a:lnTo>
                      <a:pt x="5" y="48"/>
                    </a:lnTo>
                    <a:lnTo>
                      <a:pt x="2" y="47"/>
                    </a:lnTo>
                    <a:lnTo>
                      <a:pt x="0" y="45"/>
                    </a:lnTo>
                    <a:lnTo>
                      <a:pt x="2" y="45"/>
                    </a:lnTo>
                    <a:lnTo>
                      <a:pt x="8" y="46"/>
                    </a:lnTo>
                    <a:lnTo>
                      <a:pt x="10" y="43"/>
                    </a:lnTo>
                    <a:lnTo>
                      <a:pt x="13" y="42"/>
                    </a:lnTo>
                    <a:lnTo>
                      <a:pt x="20" y="40"/>
                    </a:lnTo>
                    <a:lnTo>
                      <a:pt x="25" y="36"/>
                    </a:lnTo>
                    <a:lnTo>
                      <a:pt x="29" y="34"/>
                    </a:lnTo>
                    <a:lnTo>
                      <a:pt x="34" y="28"/>
                    </a:lnTo>
                    <a:lnTo>
                      <a:pt x="38" y="23"/>
                    </a:lnTo>
                    <a:lnTo>
                      <a:pt x="41" y="18"/>
                    </a:lnTo>
                    <a:lnTo>
                      <a:pt x="44" y="13"/>
                    </a:lnTo>
                    <a:lnTo>
                      <a:pt x="46" y="10"/>
                    </a:lnTo>
                    <a:lnTo>
                      <a:pt x="46" y="6"/>
                    </a:lnTo>
                    <a:lnTo>
                      <a:pt x="46" y="2"/>
                    </a:lnTo>
                    <a:lnTo>
                      <a:pt x="46" y="0"/>
                    </a:lnTo>
                    <a:lnTo>
                      <a:pt x="49" y="3"/>
                    </a:lnTo>
                  </a:path>
                </a:pathLst>
              </a:custGeom>
              <a:solidFill>
                <a:srgbClr val="E1E1F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31" name="Freeform 29">
                <a:extLst>
                  <a:ext uri="{FF2B5EF4-FFF2-40B4-BE49-F238E27FC236}">
                    <a16:creationId xmlns:a16="http://schemas.microsoft.com/office/drawing/2014/main" id="{2DEDA152-34D3-17BA-0DCC-CCC7B266EF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" y="1339"/>
                <a:ext cx="59" cy="50"/>
              </a:xfrm>
              <a:custGeom>
                <a:avLst/>
                <a:gdLst>
                  <a:gd name="T0" fmla="*/ 5 w 59"/>
                  <a:gd name="T1" fmla="*/ 46 h 50"/>
                  <a:gd name="T2" fmla="*/ 11 w 59"/>
                  <a:gd name="T3" fmla="*/ 49 h 50"/>
                  <a:gd name="T4" fmla="*/ 15 w 59"/>
                  <a:gd name="T5" fmla="*/ 49 h 50"/>
                  <a:gd name="T6" fmla="*/ 21 w 59"/>
                  <a:gd name="T7" fmla="*/ 46 h 50"/>
                  <a:gd name="T8" fmla="*/ 26 w 59"/>
                  <a:gd name="T9" fmla="*/ 45 h 50"/>
                  <a:gd name="T10" fmla="*/ 32 w 59"/>
                  <a:gd name="T11" fmla="*/ 40 h 50"/>
                  <a:gd name="T12" fmla="*/ 39 w 59"/>
                  <a:gd name="T13" fmla="*/ 35 h 50"/>
                  <a:gd name="T14" fmla="*/ 45 w 59"/>
                  <a:gd name="T15" fmla="*/ 31 h 50"/>
                  <a:gd name="T16" fmla="*/ 50 w 59"/>
                  <a:gd name="T17" fmla="*/ 25 h 50"/>
                  <a:gd name="T18" fmla="*/ 53 w 59"/>
                  <a:gd name="T19" fmla="*/ 21 h 50"/>
                  <a:gd name="T20" fmla="*/ 56 w 59"/>
                  <a:gd name="T21" fmla="*/ 17 h 50"/>
                  <a:gd name="T22" fmla="*/ 58 w 59"/>
                  <a:gd name="T23" fmla="*/ 11 h 50"/>
                  <a:gd name="T24" fmla="*/ 58 w 59"/>
                  <a:gd name="T25" fmla="*/ 8 h 50"/>
                  <a:gd name="T26" fmla="*/ 58 w 59"/>
                  <a:gd name="T27" fmla="*/ 5 h 50"/>
                  <a:gd name="T28" fmla="*/ 50 w 59"/>
                  <a:gd name="T29" fmla="*/ 0 h 50"/>
                  <a:gd name="T30" fmla="*/ 50 w 59"/>
                  <a:gd name="T31" fmla="*/ 4 h 50"/>
                  <a:gd name="T32" fmla="*/ 49 w 59"/>
                  <a:gd name="T33" fmla="*/ 8 h 50"/>
                  <a:gd name="T34" fmla="*/ 48 w 59"/>
                  <a:gd name="T35" fmla="*/ 10 h 50"/>
                  <a:gd name="T36" fmla="*/ 45 w 59"/>
                  <a:gd name="T37" fmla="*/ 16 h 50"/>
                  <a:gd name="T38" fmla="*/ 42 w 59"/>
                  <a:gd name="T39" fmla="*/ 21 h 50"/>
                  <a:gd name="T40" fmla="*/ 36 w 59"/>
                  <a:gd name="T41" fmla="*/ 27 h 50"/>
                  <a:gd name="T42" fmla="*/ 31 w 59"/>
                  <a:gd name="T43" fmla="*/ 31 h 50"/>
                  <a:gd name="T44" fmla="*/ 24 w 59"/>
                  <a:gd name="T45" fmla="*/ 35 h 50"/>
                  <a:gd name="T46" fmla="*/ 18 w 59"/>
                  <a:gd name="T47" fmla="*/ 38 h 50"/>
                  <a:gd name="T48" fmla="*/ 12 w 59"/>
                  <a:gd name="T49" fmla="*/ 39 h 50"/>
                  <a:gd name="T50" fmla="*/ 8 w 59"/>
                  <a:gd name="T51" fmla="*/ 40 h 50"/>
                  <a:gd name="T52" fmla="*/ 4 w 59"/>
                  <a:gd name="T53" fmla="*/ 41 h 50"/>
                  <a:gd name="T54" fmla="*/ 0 w 59"/>
                  <a:gd name="T55" fmla="*/ 40 h 50"/>
                  <a:gd name="T56" fmla="*/ 5 w 59"/>
                  <a:gd name="T57" fmla="*/ 46 h 50"/>
                  <a:gd name="T58" fmla="*/ 5 w 59"/>
                  <a:gd name="T59" fmla="*/ 46 h 5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9"/>
                  <a:gd name="T91" fmla="*/ 0 h 50"/>
                  <a:gd name="T92" fmla="*/ 59 w 59"/>
                  <a:gd name="T93" fmla="*/ 50 h 50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9" h="50">
                    <a:moveTo>
                      <a:pt x="5" y="46"/>
                    </a:moveTo>
                    <a:lnTo>
                      <a:pt x="11" y="49"/>
                    </a:lnTo>
                    <a:lnTo>
                      <a:pt x="15" y="49"/>
                    </a:lnTo>
                    <a:lnTo>
                      <a:pt x="21" y="46"/>
                    </a:lnTo>
                    <a:lnTo>
                      <a:pt x="26" y="45"/>
                    </a:lnTo>
                    <a:lnTo>
                      <a:pt x="32" y="40"/>
                    </a:lnTo>
                    <a:lnTo>
                      <a:pt x="39" y="35"/>
                    </a:lnTo>
                    <a:lnTo>
                      <a:pt x="45" y="31"/>
                    </a:lnTo>
                    <a:lnTo>
                      <a:pt x="50" y="25"/>
                    </a:lnTo>
                    <a:lnTo>
                      <a:pt x="53" y="21"/>
                    </a:lnTo>
                    <a:lnTo>
                      <a:pt x="56" y="17"/>
                    </a:lnTo>
                    <a:lnTo>
                      <a:pt x="58" y="11"/>
                    </a:lnTo>
                    <a:lnTo>
                      <a:pt x="58" y="8"/>
                    </a:lnTo>
                    <a:lnTo>
                      <a:pt x="58" y="5"/>
                    </a:lnTo>
                    <a:lnTo>
                      <a:pt x="50" y="0"/>
                    </a:lnTo>
                    <a:lnTo>
                      <a:pt x="50" y="4"/>
                    </a:lnTo>
                    <a:lnTo>
                      <a:pt x="49" y="8"/>
                    </a:lnTo>
                    <a:lnTo>
                      <a:pt x="48" y="10"/>
                    </a:lnTo>
                    <a:lnTo>
                      <a:pt x="45" y="16"/>
                    </a:lnTo>
                    <a:lnTo>
                      <a:pt x="42" y="21"/>
                    </a:lnTo>
                    <a:lnTo>
                      <a:pt x="36" y="27"/>
                    </a:lnTo>
                    <a:lnTo>
                      <a:pt x="31" y="31"/>
                    </a:lnTo>
                    <a:lnTo>
                      <a:pt x="24" y="35"/>
                    </a:lnTo>
                    <a:lnTo>
                      <a:pt x="18" y="38"/>
                    </a:lnTo>
                    <a:lnTo>
                      <a:pt x="12" y="39"/>
                    </a:lnTo>
                    <a:lnTo>
                      <a:pt x="8" y="40"/>
                    </a:lnTo>
                    <a:lnTo>
                      <a:pt x="4" y="41"/>
                    </a:lnTo>
                    <a:lnTo>
                      <a:pt x="0" y="40"/>
                    </a:lnTo>
                    <a:lnTo>
                      <a:pt x="5" y="46"/>
                    </a:lnTo>
                  </a:path>
                </a:pathLst>
              </a:custGeom>
              <a:solidFill>
                <a:srgbClr val="E1E1F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5" name="Freeform 30">
              <a:extLst>
                <a:ext uri="{FF2B5EF4-FFF2-40B4-BE49-F238E27FC236}">
                  <a16:creationId xmlns:a16="http://schemas.microsoft.com/office/drawing/2014/main" id="{B44C88B6-B254-B8C6-DF86-AD2B03C2A6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1" y="1873"/>
              <a:ext cx="290" cy="219"/>
            </a:xfrm>
            <a:custGeom>
              <a:avLst/>
              <a:gdLst>
                <a:gd name="T0" fmla="*/ 65 w 314"/>
                <a:gd name="T1" fmla="*/ 18 h 179"/>
                <a:gd name="T2" fmla="*/ 108 w 314"/>
                <a:gd name="T3" fmla="*/ 20 h 179"/>
                <a:gd name="T4" fmla="*/ 156 w 314"/>
                <a:gd name="T5" fmla="*/ 0 h 179"/>
                <a:gd name="T6" fmla="*/ 212 w 314"/>
                <a:gd name="T7" fmla="*/ 0 h 179"/>
                <a:gd name="T8" fmla="*/ 150 w 314"/>
                <a:gd name="T9" fmla="*/ 113 h 179"/>
                <a:gd name="T10" fmla="*/ 166 w 314"/>
                <a:gd name="T11" fmla="*/ 121 h 179"/>
                <a:gd name="T12" fmla="*/ 184 w 314"/>
                <a:gd name="T13" fmla="*/ 133 h 179"/>
                <a:gd name="T14" fmla="*/ 198 w 314"/>
                <a:gd name="T15" fmla="*/ 149 h 179"/>
                <a:gd name="T16" fmla="*/ 211 w 314"/>
                <a:gd name="T17" fmla="*/ 170 h 179"/>
                <a:gd name="T18" fmla="*/ 220 w 314"/>
                <a:gd name="T19" fmla="*/ 195 h 179"/>
                <a:gd name="T20" fmla="*/ 226 w 314"/>
                <a:gd name="T21" fmla="*/ 223 h 179"/>
                <a:gd name="T22" fmla="*/ 228 w 314"/>
                <a:gd name="T23" fmla="*/ 253 h 179"/>
                <a:gd name="T24" fmla="*/ 225 w 314"/>
                <a:gd name="T25" fmla="*/ 284 h 179"/>
                <a:gd name="T26" fmla="*/ 222 w 314"/>
                <a:gd name="T27" fmla="*/ 310 h 179"/>
                <a:gd name="T28" fmla="*/ 211 w 314"/>
                <a:gd name="T29" fmla="*/ 336 h 179"/>
                <a:gd name="T30" fmla="*/ 195 w 314"/>
                <a:gd name="T31" fmla="*/ 362 h 179"/>
                <a:gd name="T32" fmla="*/ 178 w 314"/>
                <a:gd name="T33" fmla="*/ 379 h 179"/>
                <a:gd name="T34" fmla="*/ 163 w 314"/>
                <a:gd name="T35" fmla="*/ 390 h 179"/>
                <a:gd name="T36" fmla="*/ 150 w 314"/>
                <a:gd name="T37" fmla="*/ 396 h 179"/>
                <a:gd name="T38" fmla="*/ 131 w 314"/>
                <a:gd name="T39" fmla="*/ 400 h 179"/>
                <a:gd name="T40" fmla="*/ 84 w 314"/>
                <a:gd name="T41" fmla="*/ 400 h 179"/>
                <a:gd name="T42" fmla="*/ 62 w 314"/>
                <a:gd name="T43" fmla="*/ 390 h 179"/>
                <a:gd name="T44" fmla="*/ 39 w 314"/>
                <a:gd name="T45" fmla="*/ 369 h 179"/>
                <a:gd name="T46" fmla="*/ 20 w 314"/>
                <a:gd name="T47" fmla="*/ 343 h 179"/>
                <a:gd name="T48" fmla="*/ 8 w 314"/>
                <a:gd name="T49" fmla="*/ 317 h 179"/>
                <a:gd name="T50" fmla="*/ 4 w 314"/>
                <a:gd name="T51" fmla="*/ 284 h 179"/>
                <a:gd name="T52" fmla="*/ 0 w 314"/>
                <a:gd name="T53" fmla="*/ 261 h 179"/>
                <a:gd name="T54" fmla="*/ 3 w 314"/>
                <a:gd name="T55" fmla="*/ 229 h 179"/>
                <a:gd name="T56" fmla="*/ 9 w 314"/>
                <a:gd name="T57" fmla="*/ 192 h 179"/>
                <a:gd name="T58" fmla="*/ 24 w 314"/>
                <a:gd name="T59" fmla="*/ 159 h 179"/>
                <a:gd name="T60" fmla="*/ 43 w 314"/>
                <a:gd name="T61" fmla="*/ 133 h 179"/>
                <a:gd name="T62" fmla="*/ 71 w 314"/>
                <a:gd name="T63" fmla="*/ 116 h 179"/>
                <a:gd name="T64" fmla="*/ 28 w 314"/>
                <a:gd name="T65" fmla="*/ 2 h 17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14"/>
                <a:gd name="T100" fmla="*/ 0 h 179"/>
                <a:gd name="T101" fmla="*/ 314 w 314"/>
                <a:gd name="T102" fmla="*/ 179 h 17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14" h="179">
                  <a:moveTo>
                    <a:pt x="38" y="2"/>
                  </a:moveTo>
                  <a:lnTo>
                    <a:pt x="89" y="8"/>
                  </a:lnTo>
                  <a:lnTo>
                    <a:pt x="88" y="0"/>
                  </a:lnTo>
                  <a:lnTo>
                    <a:pt x="149" y="9"/>
                  </a:lnTo>
                  <a:lnTo>
                    <a:pt x="149" y="0"/>
                  </a:lnTo>
                  <a:lnTo>
                    <a:pt x="214" y="0"/>
                  </a:lnTo>
                  <a:lnTo>
                    <a:pt x="213" y="9"/>
                  </a:lnTo>
                  <a:lnTo>
                    <a:pt x="292" y="0"/>
                  </a:lnTo>
                  <a:lnTo>
                    <a:pt x="196" y="50"/>
                  </a:lnTo>
                  <a:lnTo>
                    <a:pt x="206" y="50"/>
                  </a:lnTo>
                  <a:lnTo>
                    <a:pt x="216" y="52"/>
                  </a:lnTo>
                  <a:lnTo>
                    <a:pt x="228" y="54"/>
                  </a:lnTo>
                  <a:lnTo>
                    <a:pt x="239" y="56"/>
                  </a:lnTo>
                  <a:lnTo>
                    <a:pt x="252" y="60"/>
                  </a:lnTo>
                  <a:lnTo>
                    <a:pt x="262" y="63"/>
                  </a:lnTo>
                  <a:lnTo>
                    <a:pt x="272" y="67"/>
                  </a:lnTo>
                  <a:lnTo>
                    <a:pt x="282" y="72"/>
                  </a:lnTo>
                  <a:lnTo>
                    <a:pt x="289" y="76"/>
                  </a:lnTo>
                  <a:lnTo>
                    <a:pt x="296" y="81"/>
                  </a:lnTo>
                  <a:lnTo>
                    <a:pt x="302" y="87"/>
                  </a:lnTo>
                  <a:lnTo>
                    <a:pt x="307" y="94"/>
                  </a:lnTo>
                  <a:lnTo>
                    <a:pt x="311" y="100"/>
                  </a:lnTo>
                  <a:lnTo>
                    <a:pt x="313" y="106"/>
                  </a:lnTo>
                  <a:lnTo>
                    <a:pt x="313" y="113"/>
                  </a:lnTo>
                  <a:lnTo>
                    <a:pt x="313" y="121"/>
                  </a:lnTo>
                  <a:lnTo>
                    <a:pt x="310" y="127"/>
                  </a:lnTo>
                  <a:lnTo>
                    <a:pt x="307" y="133"/>
                  </a:lnTo>
                  <a:lnTo>
                    <a:pt x="304" y="138"/>
                  </a:lnTo>
                  <a:lnTo>
                    <a:pt x="298" y="144"/>
                  </a:lnTo>
                  <a:lnTo>
                    <a:pt x="290" y="150"/>
                  </a:lnTo>
                  <a:lnTo>
                    <a:pt x="280" y="156"/>
                  </a:lnTo>
                  <a:lnTo>
                    <a:pt x="268" y="162"/>
                  </a:lnTo>
                  <a:lnTo>
                    <a:pt x="256" y="166"/>
                  </a:lnTo>
                  <a:lnTo>
                    <a:pt x="245" y="169"/>
                  </a:lnTo>
                  <a:lnTo>
                    <a:pt x="235" y="172"/>
                  </a:lnTo>
                  <a:lnTo>
                    <a:pt x="225" y="174"/>
                  </a:lnTo>
                  <a:lnTo>
                    <a:pt x="215" y="176"/>
                  </a:lnTo>
                  <a:lnTo>
                    <a:pt x="205" y="177"/>
                  </a:lnTo>
                  <a:lnTo>
                    <a:pt x="192" y="178"/>
                  </a:lnTo>
                  <a:lnTo>
                    <a:pt x="181" y="178"/>
                  </a:lnTo>
                  <a:lnTo>
                    <a:pt x="127" y="178"/>
                  </a:lnTo>
                  <a:lnTo>
                    <a:pt x="116" y="178"/>
                  </a:lnTo>
                  <a:lnTo>
                    <a:pt x="103" y="176"/>
                  </a:lnTo>
                  <a:lnTo>
                    <a:pt x="86" y="174"/>
                  </a:lnTo>
                  <a:lnTo>
                    <a:pt x="69" y="170"/>
                  </a:lnTo>
                  <a:lnTo>
                    <a:pt x="53" y="165"/>
                  </a:lnTo>
                  <a:lnTo>
                    <a:pt x="39" y="159"/>
                  </a:lnTo>
                  <a:lnTo>
                    <a:pt x="28" y="153"/>
                  </a:lnTo>
                  <a:lnTo>
                    <a:pt x="20" y="148"/>
                  </a:lnTo>
                  <a:lnTo>
                    <a:pt x="12" y="141"/>
                  </a:lnTo>
                  <a:lnTo>
                    <a:pt x="6" y="133"/>
                  </a:lnTo>
                  <a:lnTo>
                    <a:pt x="4" y="127"/>
                  </a:lnTo>
                  <a:lnTo>
                    <a:pt x="1" y="122"/>
                  </a:lnTo>
                  <a:lnTo>
                    <a:pt x="0" y="116"/>
                  </a:lnTo>
                  <a:lnTo>
                    <a:pt x="1" y="111"/>
                  </a:lnTo>
                  <a:lnTo>
                    <a:pt x="3" y="102"/>
                  </a:lnTo>
                  <a:lnTo>
                    <a:pt x="7" y="94"/>
                  </a:lnTo>
                  <a:lnTo>
                    <a:pt x="13" y="86"/>
                  </a:lnTo>
                  <a:lnTo>
                    <a:pt x="23" y="78"/>
                  </a:lnTo>
                  <a:lnTo>
                    <a:pt x="33" y="71"/>
                  </a:lnTo>
                  <a:lnTo>
                    <a:pt x="46" y="65"/>
                  </a:lnTo>
                  <a:lnTo>
                    <a:pt x="60" y="60"/>
                  </a:lnTo>
                  <a:lnTo>
                    <a:pt x="78" y="55"/>
                  </a:lnTo>
                  <a:lnTo>
                    <a:pt x="97" y="52"/>
                  </a:lnTo>
                  <a:lnTo>
                    <a:pt x="110" y="50"/>
                  </a:lnTo>
                  <a:lnTo>
                    <a:pt x="38" y="2"/>
                  </a:lnTo>
                </a:path>
              </a:pathLst>
            </a:custGeom>
            <a:solidFill>
              <a:srgbClr val="66FF66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" name="Freeform 31">
              <a:extLst>
                <a:ext uri="{FF2B5EF4-FFF2-40B4-BE49-F238E27FC236}">
                  <a16:creationId xmlns:a16="http://schemas.microsoft.com/office/drawing/2014/main" id="{1C1DB7C4-CF85-A5A4-2B05-3461F552A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8" y="1944"/>
              <a:ext cx="74" cy="129"/>
            </a:xfrm>
            <a:custGeom>
              <a:avLst/>
              <a:gdLst>
                <a:gd name="T0" fmla="*/ 22 w 80"/>
                <a:gd name="T1" fmla="*/ 22 h 106"/>
                <a:gd name="T2" fmla="*/ 36 w 80"/>
                <a:gd name="T3" fmla="*/ 22 h 106"/>
                <a:gd name="T4" fmla="*/ 36 w 80"/>
                <a:gd name="T5" fmla="*/ 0 h 106"/>
                <a:gd name="T6" fmla="*/ 43 w 80"/>
                <a:gd name="T7" fmla="*/ 0 h 106"/>
                <a:gd name="T8" fmla="*/ 43 w 80"/>
                <a:gd name="T9" fmla="*/ 22 h 106"/>
                <a:gd name="T10" fmla="*/ 58 w 80"/>
                <a:gd name="T11" fmla="*/ 50 h 106"/>
                <a:gd name="T12" fmla="*/ 58 w 80"/>
                <a:gd name="T13" fmla="*/ 83 h 106"/>
                <a:gd name="T14" fmla="*/ 39 w 80"/>
                <a:gd name="T15" fmla="*/ 83 h 106"/>
                <a:gd name="T16" fmla="*/ 39 w 80"/>
                <a:gd name="T17" fmla="*/ 57 h 106"/>
                <a:gd name="T18" fmla="*/ 20 w 80"/>
                <a:gd name="T19" fmla="*/ 57 h 106"/>
                <a:gd name="T20" fmla="*/ 20 w 80"/>
                <a:gd name="T21" fmla="*/ 100 h 106"/>
                <a:gd name="T22" fmla="*/ 43 w 80"/>
                <a:gd name="T23" fmla="*/ 100 h 106"/>
                <a:gd name="T24" fmla="*/ 58 w 80"/>
                <a:gd name="T25" fmla="*/ 124 h 106"/>
                <a:gd name="T26" fmla="*/ 58 w 80"/>
                <a:gd name="T27" fmla="*/ 180 h 106"/>
                <a:gd name="T28" fmla="*/ 43 w 80"/>
                <a:gd name="T29" fmla="*/ 209 h 106"/>
                <a:gd name="T30" fmla="*/ 43 w 80"/>
                <a:gd name="T31" fmla="*/ 231 h 106"/>
                <a:gd name="T32" fmla="*/ 36 w 80"/>
                <a:gd name="T33" fmla="*/ 231 h 106"/>
                <a:gd name="T34" fmla="*/ 36 w 80"/>
                <a:gd name="T35" fmla="*/ 209 h 106"/>
                <a:gd name="T36" fmla="*/ 22 w 80"/>
                <a:gd name="T37" fmla="*/ 209 h 106"/>
                <a:gd name="T38" fmla="*/ 22 w 80"/>
                <a:gd name="T39" fmla="*/ 231 h 106"/>
                <a:gd name="T40" fmla="*/ 16 w 80"/>
                <a:gd name="T41" fmla="*/ 231 h 106"/>
                <a:gd name="T42" fmla="*/ 16 w 80"/>
                <a:gd name="T43" fmla="*/ 209 h 106"/>
                <a:gd name="T44" fmla="*/ 0 w 80"/>
                <a:gd name="T45" fmla="*/ 180 h 106"/>
                <a:gd name="T46" fmla="*/ 0 w 80"/>
                <a:gd name="T47" fmla="*/ 152 h 106"/>
                <a:gd name="T48" fmla="*/ 20 w 80"/>
                <a:gd name="T49" fmla="*/ 152 h 106"/>
                <a:gd name="T50" fmla="*/ 20 w 80"/>
                <a:gd name="T51" fmla="*/ 175 h 106"/>
                <a:gd name="T52" fmla="*/ 39 w 80"/>
                <a:gd name="T53" fmla="*/ 175 h 106"/>
                <a:gd name="T54" fmla="*/ 39 w 80"/>
                <a:gd name="T55" fmla="*/ 134 h 106"/>
                <a:gd name="T56" fmla="*/ 16 w 80"/>
                <a:gd name="T57" fmla="*/ 134 h 106"/>
                <a:gd name="T58" fmla="*/ 0 w 80"/>
                <a:gd name="T59" fmla="*/ 105 h 106"/>
                <a:gd name="T60" fmla="*/ 0 w 80"/>
                <a:gd name="T61" fmla="*/ 50 h 106"/>
                <a:gd name="T62" fmla="*/ 16 w 80"/>
                <a:gd name="T63" fmla="*/ 22 h 106"/>
                <a:gd name="T64" fmla="*/ 16 w 80"/>
                <a:gd name="T65" fmla="*/ 0 h 106"/>
                <a:gd name="T66" fmla="*/ 22 w 80"/>
                <a:gd name="T67" fmla="*/ 0 h 106"/>
                <a:gd name="T68" fmla="*/ 22 w 80"/>
                <a:gd name="T69" fmla="*/ 22 h 10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0"/>
                <a:gd name="T106" fmla="*/ 0 h 106"/>
                <a:gd name="T107" fmla="*/ 80 w 80"/>
                <a:gd name="T108" fmla="*/ 106 h 10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0" h="106">
                  <a:moveTo>
                    <a:pt x="30" y="10"/>
                  </a:moveTo>
                  <a:lnTo>
                    <a:pt x="49" y="10"/>
                  </a:lnTo>
                  <a:lnTo>
                    <a:pt x="49" y="0"/>
                  </a:lnTo>
                  <a:lnTo>
                    <a:pt x="58" y="0"/>
                  </a:lnTo>
                  <a:lnTo>
                    <a:pt x="58" y="10"/>
                  </a:lnTo>
                  <a:lnTo>
                    <a:pt x="79" y="23"/>
                  </a:lnTo>
                  <a:lnTo>
                    <a:pt x="79" y="38"/>
                  </a:lnTo>
                  <a:lnTo>
                    <a:pt x="53" y="38"/>
                  </a:lnTo>
                  <a:lnTo>
                    <a:pt x="53" y="26"/>
                  </a:lnTo>
                  <a:lnTo>
                    <a:pt x="28" y="26"/>
                  </a:lnTo>
                  <a:lnTo>
                    <a:pt x="28" y="45"/>
                  </a:lnTo>
                  <a:lnTo>
                    <a:pt x="60" y="45"/>
                  </a:lnTo>
                  <a:lnTo>
                    <a:pt x="79" y="57"/>
                  </a:lnTo>
                  <a:lnTo>
                    <a:pt x="79" y="82"/>
                  </a:lnTo>
                  <a:lnTo>
                    <a:pt x="58" y="95"/>
                  </a:lnTo>
                  <a:lnTo>
                    <a:pt x="58" y="105"/>
                  </a:lnTo>
                  <a:lnTo>
                    <a:pt x="49" y="105"/>
                  </a:lnTo>
                  <a:lnTo>
                    <a:pt x="49" y="95"/>
                  </a:lnTo>
                  <a:lnTo>
                    <a:pt x="30" y="95"/>
                  </a:lnTo>
                  <a:lnTo>
                    <a:pt x="30" y="105"/>
                  </a:lnTo>
                  <a:lnTo>
                    <a:pt x="21" y="105"/>
                  </a:lnTo>
                  <a:lnTo>
                    <a:pt x="21" y="95"/>
                  </a:lnTo>
                  <a:lnTo>
                    <a:pt x="0" y="82"/>
                  </a:lnTo>
                  <a:lnTo>
                    <a:pt x="0" y="70"/>
                  </a:lnTo>
                  <a:lnTo>
                    <a:pt x="28" y="70"/>
                  </a:lnTo>
                  <a:lnTo>
                    <a:pt x="28" y="80"/>
                  </a:lnTo>
                  <a:lnTo>
                    <a:pt x="53" y="80"/>
                  </a:lnTo>
                  <a:lnTo>
                    <a:pt x="53" y="61"/>
                  </a:lnTo>
                  <a:lnTo>
                    <a:pt x="21" y="61"/>
                  </a:lnTo>
                  <a:lnTo>
                    <a:pt x="0" y="48"/>
                  </a:lnTo>
                  <a:lnTo>
                    <a:pt x="0" y="23"/>
                  </a:lnTo>
                  <a:lnTo>
                    <a:pt x="21" y="10"/>
                  </a:lnTo>
                  <a:lnTo>
                    <a:pt x="21" y="0"/>
                  </a:lnTo>
                  <a:lnTo>
                    <a:pt x="30" y="0"/>
                  </a:lnTo>
                  <a:lnTo>
                    <a:pt x="30" y="1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Freeform 32">
              <a:extLst>
                <a:ext uri="{FF2B5EF4-FFF2-40B4-BE49-F238E27FC236}">
                  <a16:creationId xmlns:a16="http://schemas.microsoft.com/office/drawing/2014/main" id="{9182DEE0-4384-3FB3-0653-D2D73FA287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9" y="1835"/>
              <a:ext cx="284" cy="234"/>
            </a:xfrm>
            <a:custGeom>
              <a:avLst/>
              <a:gdLst>
                <a:gd name="T0" fmla="*/ 78 w 309"/>
                <a:gd name="T1" fmla="*/ 0 h 192"/>
                <a:gd name="T2" fmla="*/ 220 w 309"/>
                <a:gd name="T3" fmla="*/ 124 h 192"/>
                <a:gd name="T4" fmla="*/ 142 w 309"/>
                <a:gd name="T5" fmla="*/ 422 h 192"/>
                <a:gd name="T6" fmla="*/ 0 w 309"/>
                <a:gd name="T7" fmla="*/ 280 h 192"/>
                <a:gd name="T8" fmla="*/ 78 w 309"/>
                <a:gd name="T9" fmla="*/ 0 h 1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9"/>
                <a:gd name="T16" fmla="*/ 0 h 192"/>
                <a:gd name="T17" fmla="*/ 309 w 309"/>
                <a:gd name="T18" fmla="*/ 192 h 1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9" h="192">
                  <a:moveTo>
                    <a:pt x="110" y="0"/>
                  </a:moveTo>
                  <a:lnTo>
                    <a:pt x="308" y="57"/>
                  </a:lnTo>
                  <a:lnTo>
                    <a:pt x="199" y="191"/>
                  </a:lnTo>
                  <a:lnTo>
                    <a:pt x="0" y="127"/>
                  </a:lnTo>
                  <a:lnTo>
                    <a:pt x="110" y="0"/>
                  </a:lnTo>
                </a:path>
              </a:pathLst>
            </a:custGeom>
            <a:solidFill>
              <a:srgbClr val="DDDDDD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08" name="Group 33">
              <a:extLst>
                <a:ext uri="{FF2B5EF4-FFF2-40B4-BE49-F238E27FC236}">
                  <a16:creationId xmlns:a16="http://schemas.microsoft.com/office/drawing/2014/main" id="{A764FD18-D965-05C3-6ADF-B0E4DC3E49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9" y="1914"/>
              <a:ext cx="284" cy="155"/>
              <a:chOff x="1360" y="1459"/>
              <a:chExt cx="309" cy="127"/>
            </a:xfrm>
          </p:grpSpPr>
          <p:sp>
            <p:nvSpPr>
              <p:cNvPr id="4115" name="Freeform 34">
                <a:extLst>
                  <a:ext uri="{FF2B5EF4-FFF2-40B4-BE49-F238E27FC236}">
                    <a16:creationId xmlns:a16="http://schemas.microsoft.com/office/drawing/2014/main" id="{A5C7F3FF-5CB4-D5E3-CB7D-6B3AA7D3C3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459"/>
                <a:ext cx="309" cy="127"/>
              </a:xfrm>
              <a:custGeom>
                <a:avLst/>
                <a:gdLst>
                  <a:gd name="T0" fmla="*/ 308 w 309"/>
                  <a:gd name="T1" fmla="*/ 0 h 127"/>
                  <a:gd name="T2" fmla="*/ 199 w 309"/>
                  <a:gd name="T3" fmla="*/ 126 h 127"/>
                  <a:gd name="T4" fmla="*/ 0 w 309"/>
                  <a:gd name="T5" fmla="*/ 66 h 127"/>
                  <a:gd name="T6" fmla="*/ 199 w 309"/>
                  <a:gd name="T7" fmla="*/ 126 h 127"/>
                  <a:gd name="T8" fmla="*/ 308 w 309"/>
                  <a:gd name="T9" fmla="*/ 0 h 1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9"/>
                  <a:gd name="T16" fmla="*/ 0 h 127"/>
                  <a:gd name="T17" fmla="*/ 309 w 309"/>
                  <a:gd name="T18" fmla="*/ 127 h 1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9" h="127">
                    <a:moveTo>
                      <a:pt x="308" y="0"/>
                    </a:moveTo>
                    <a:lnTo>
                      <a:pt x="199" y="126"/>
                    </a:lnTo>
                    <a:lnTo>
                      <a:pt x="0" y="66"/>
                    </a:lnTo>
                    <a:lnTo>
                      <a:pt x="199" y="126"/>
                    </a:lnTo>
                    <a:lnTo>
                      <a:pt x="308" y="0"/>
                    </a:lnTo>
                  </a:path>
                </a:pathLst>
              </a:custGeom>
              <a:solidFill>
                <a:srgbClr val="DDDDDD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6" name="Freeform 35">
                <a:extLst>
                  <a:ext uri="{FF2B5EF4-FFF2-40B4-BE49-F238E27FC236}">
                    <a16:creationId xmlns:a16="http://schemas.microsoft.com/office/drawing/2014/main" id="{52A97E1C-B89E-661D-9F08-7072DAC5AB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60" y="1459"/>
                <a:ext cx="309" cy="127"/>
              </a:xfrm>
              <a:custGeom>
                <a:avLst/>
                <a:gdLst>
                  <a:gd name="T0" fmla="*/ 308 w 309"/>
                  <a:gd name="T1" fmla="*/ 0 h 127"/>
                  <a:gd name="T2" fmla="*/ 199 w 309"/>
                  <a:gd name="T3" fmla="*/ 126 h 127"/>
                  <a:gd name="T4" fmla="*/ 0 w 309"/>
                  <a:gd name="T5" fmla="*/ 66 h 127"/>
                  <a:gd name="T6" fmla="*/ 199 w 309"/>
                  <a:gd name="T7" fmla="*/ 126 h 12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9"/>
                  <a:gd name="T13" fmla="*/ 0 h 127"/>
                  <a:gd name="T14" fmla="*/ 309 w 309"/>
                  <a:gd name="T15" fmla="*/ 127 h 12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9" h="127">
                    <a:moveTo>
                      <a:pt x="308" y="0"/>
                    </a:moveTo>
                    <a:lnTo>
                      <a:pt x="199" y="126"/>
                    </a:lnTo>
                    <a:lnTo>
                      <a:pt x="0" y="66"/>
                    </a:lnTo>
                    <a:lnTo>
                      <a:pt x="199" y="126"/>
                    </a:lnTo>
                  </a:path>
                </a:pathLst>
              </a:custGeom>
              <a:solidFill>
                <a:srgbClr val="DDDDDD"/>
              </a:solidFill>
              <a:ln w="12700" cap="rnd">
                <a:solidFill>
                  <a:srgbClr val="020725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9" name="Freeform 36">
              <a:extLst>
                <a:ext uri="{FF2B5EF4-FFF2-40B4-BE49-F238E27FC236}">
                  <a16:creationId xmlns:a16="http://schemas.microsoft.com/office/drawing/2014/main" id="{8D2C665B-9111-66C0-6C13-D016263E4A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" y="1885"/>
              <a:ext cx="181" cy="132"/>
            </a:xfrm>
            <a:custGeom>
              <a:avLst/>
              <a:gdLst>
                <a:gd name="T0" fmla="*/ 39 w 196"/>
                <a:gd name="T1" fmla="*/ 0 h 108"/>
                <a:gd name="T2" fmla="*/ 141 w 196"/>
                <a:gd name="T3" fmla="*/ 93 h 108"/>
                <a:gd name="T4" fmla="*/ 103 w 196"/>
                <a:gd name="T5" fmla="*/ 240 h 108"/>
                <a:gd name="T6" fmla="*/ 0 w 196"/>
                <a:gd name="T7" fmla="*/ 133 h 108"/>
                <a:gd name="T8" fmla="*/ 39 w 196"/>
                <a:gd name="T9" fmla="*/ 0 h 1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6"/>
                <a:gd name="T16" fmla="*/ 0 h 108"/>
                <a:gd name="T17" fmla="*/ 196 w 196"/>
                <a:gd name="T18" fmla="*/ 108 h 1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6" h="108">
                  <a:moveTo>
                    <a:pt x="54" y="0"/>
                  </a:moveTo>
                  <a:lnTo>
                    <a:pt x="195" y="42"/>
                  </a:lnTo>
                  <a:lnTo>
                    <a:pt x="141" y="107"/>
                  </a:lnTo>
                  <a:lnTo>
                    <a:pt x="0" y="60"/>
                  </a:lnTo>
                  <a:lnTo>
                    <a:pt x="54" y="0"/>
                  </a:lnTo>
                </a:path>
              </a:pathLst>
            </a:custGeom>
            <a:solidFill>
              <a:srgbClr val="D49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Freeform 37">
              <a:extLst>
                <a:ext uri="{FF2B5EF4-FFF2-40B4-BE49-F238E27FC236}">
                  <a16:creationId xmlns:a16="http://schemas.microsoft.com/office/drawing/2014/main" id="{417A0787-0DB3-8B10-DFAB-219C26B82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" y="2016"/>
              <a:ext cx="246" cy="211"/>
            </a:xfrm>
            <a:custGeom>
              <a:avLst/>
              <a:gdLst>
                <a:gd name="T0" fmla="*/ 0 w 267"/>
                <a:gd name="T1" fmla="*/ 61 h 173"/>
                <a:gd name="T2" fmla="*/ 158 w 267"/>
                <a:gd name="T3" fmla="*/ 0 h 173"/>
                <a:gd name="T4" fmla="*/ 192 w 267"/>
                <a:gd name="T5" fmla="*/ 294 h 173"/>
                <a:gd name="T6" fmla="*/ 30 w 267"/>
                <a:gd name="T7" fmla="*/ 381 h 173"/>
                <a:gd name="T8" fmla="*/ 0 w 267"/>
                <a:gd name="T9" fmla="*/ 61 h 1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7"/>
                <a:gd name="T16" fmla="*/ 0 h 173"/>
                <a:gd name="T17" fmla="*/ 267 w 267"/>
                <a:gd name="T18" fmla="*/ 173 h 1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7" h="173">
                  <a:moveTo>
                    <a:pt x="0" y="28"/>
                  </a:moveTo>
                  <a:lnTo>
                    <a:pt x="220" y="0"/>
                  </a:lnTo>
                  <a:lnTo>
                    <a:pt x="266" y="133"/>
                  </a:lnTo>
                  <a:lnTo>
                    <a:pt x="42" y="172"/>
                  </a:lnTo>
                  <a:lnTo>
                    <a:pt x="0" y="28"/>
                  </a:lnTo>
                </a:path>
              </a:pathLst>
            </a:custGeom>
            <a:solidFill>
              <a:srgbClr val="DDDDDD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38">
              <a:extLst>
                <a:ext uri="{FF2B5EF4-FFF2-40B4-BE49-F238E27FC236}">
                  <a16:creationId xmlns:a16="http://schemas.microsoft.com/office/drawing/2014/main" id="{DA1D1543-0E5E-8BB3-CA18-3A713E5AF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" y="2050"/>
              <a:ext cx="247" cy="190"/>
            </a:xfrm>
            <a:custGeom>
              <a:avLst/>
              <a:gdLst>
                <a:gd name="T0" fmla="*/ 0 w 268"/>
                <a:gd name="T1" fmla="*/ 0 h 156"/>
                <a:gd name="T2" fmla="*/ 30 w 268"/>
                <a:gd name="T3" fmla="*/ 341 h 156"/>
                <a:gd name="T4" fmla="*/ 193 w 268"/>
                <a:gd name="T5" fmla="*/ 246 h 156"/>
                <a:gd name="T6" fmla="*/ 30 w 268"/>
                <a:gd name="T7" fmla="*/ 341 h 156"/>
                <a:gd name="T8" fmla="*/ 0 w 268"/>
                <a:gd name="T9" fmla="*/ 0 h 1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8"/>
                <a:gd name="T16" fmla="*/ 0 h 156"/>
                <a:gd name="T17" fmla="*/ 268 w 268"/>
                <a:gd name="T18" fmla="*/ 156 h 1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8" h="156">
                  <a:moveTo>
                    <a:pt x="0" y="0"/>
                  </a:moveTo>
                  <a:lnTo>
                    <a:pt x="42" y="155"/>
                  </a:lnTo>
                  <a:lnTo>
                    <a:pt x="267" y="112"/>
                  </a:lnTo>
                  <a:lnTo>
                    <a:pt x="42" y="155"/>
                  </a:lnTo>
                  <a:lnTo>
                    <a:pt x="0" y="0"/>
                  </a:lnTo>
                </a:path>
              </a:pathLst>
            </a:custGeom>
            <a:solidFill>
              <a:schemeClr val="tx1"/>
            </a:solidFill>
            <a:ln w="12700" cap="rnd">
              <a:solidFill>
                <a:srgbClr val="020725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Freeform 39">
              <a:extLst>
                <a:ext uri="{FF2B5EF4-FFF2-40B4-BE49-F238E27FC236}">
                  <a16:creationId xmlns:a16="http://schemas.microsoft.com/office/drawing/2014/main" id="{809B6089-53E4-9DAF-2899-110F7FE43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7" y="2064"/>
              <a:ext cx="149" cy="121"/>
            </a:xfrm>
            <a:custGeom>
              <a:avLst/>
              <a:gdLst>
                <a:gd name="T0" fmla="*/ 102 w 160"/>
                <a:gd name="T1" fmla="*/ 0 h 100"/>
                <a:gd name="T2" fmla="*/ 0 w 160"/>
                <a:gd name="T3" fmla="*/ 48 h 100"/>
                <a:gd name="T4" fmla="*/ 16 w 160"/>
                <a:gd name="T5" fmla="*/ 212 h 100"/>
                <a:gd name="T6" fmla="*/ 120 w 160"/>
                <a:gd name="T7" fmla="*/ 142 h 100"/>
                <a:gd name="T8" fmla="*/ 102 w 160"/>
                <a:gd name="T9" fmla="*/ 0 h 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0"/>
                <a:gd name="T16" fmla="*/ 0 h 100"/>
                <a:gd name="T17" fmla="*/ 160 w 160"/>
                <a:gd name="T18" fmla="*/ 100 h 1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0" h="100">
                  <a:moveTo>
                    <a:pt x="136" y="0"/>
                  </a:moveTo>
                  <a:lnTo>
                    <a:pt x="0" y="22"/>
                  </a:lnTo>
                  <a:lnTo>
                    <a:pt x="20" y="99"/>
                  </a:lnTo>
                  <a:lnTo>
                    <a:pt x="159" y="66"/>
                  </a:lnTo>
                  <a:lnTo>
                    <a:pt x="136" y="0"/>
                  </a:lnTo>
                </a:path>
              </a:pathLst>
            </a:custGeom>
            <a:solidFill>
              <a:srgbClr val="FFCC66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40">
              <a:extLst>
                <a:ext uri="{FF2B5EF4-FFF2-40B4-BE49-F238E27FC236}">
                  <a16:creationId xmlns:a16="http://schemas.microsoft.com/office/drawing/2014/main" id="{EE5EBB1C-5DB1-7FD5-37E4-925876D25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" y="2064"/>
              <a:ext cx="153" cy="94"/>
            </a:xfrm>
            <a:custGeom>
              <a:avLst/>
              <a:gdLst>
                <a:gd name="T0" fmla="*/ 104 w 165"/>
                <a:gd name="T1" fmla="*/ 0 h 77"/>
                <a:gd name="T2" fmla="*/ 0 w 165"/>
                <a:gd name="T3" fmla="*/ 52 h 77"/>
                <a:gd name="T4" fmla="*/ 104 w 165"/>
                <a:gd name="T5" fmla="*/ 0 h 77"/>
                <a:gd name="T6" fmla="*/ 121 w 165"/>
                <a:gd name="T7" fmla="*/ 170 h 77"/>
                <a:gd name="T8" fmla="*/ 104 w 165"/>
                <a:gd name="T9" fmla="*/ 0 h 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5"/>
                <a:gd name="T16" fmla="*/ 0 h 77"/>
                <a:gd name="T17" fmla="*/ 165 w 165"/>
                <a:gd name="T18" fmla="*/ 77 h 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5" h="77">
                  <a:moveTo>
                    <a:pt x="141" y="0"/>
                  </a:moveTo>
                  <a:lnTo>
                    <a:pt x="0" y="24"/>
                  </a:lnTo>
                  <a:lnTo>
                    <a:pt x="141" y="0"/>
                  </a:lnTo>
                  <a:lnTo>
                    <a:pt x="164" y="76"/>
                  </a:lnTo>
                  <a:lnTo>
                    <a:pt x="141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4114" name="Picture 41">
              <a:extLst>
                <a:ext uri="{FF2B5EF4-FFF2-40B4-BE49-F238E27FC236}">
                  <a16:creationId xmlns:a16="http://schemas.microsoft.com/office/drawing/2014/main" id="{DE582F44-A437-345F-7524-FADC33478EB2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1" y="1620"/>
              <a:ext cx="261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ED74D-23EC-032C-2956-47D307381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0"/>
            <a:ext cx="8540750" cy="1066800"/>
          </a:xfrm>
        </p:spPr>
        <p:txBody>
          <a:bodyPr/>
          <a:lstStyle/>
          <a:p>
            <a:pPr>
              <a:defRPr/>
            </a:pPr>
            <a:r>
              <a:rPr lang="en-US" dirty="0"/>
              <a:t>Progressing Efficiently in the Lab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8524C-2C23-EBBB-339E-BA2535834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25" y="1295400"/>
            <a:ext cx="8540750" cy="4803775"/>
          </a:xfrm>
        </p:spPr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sz="2800" dirty="0"/>
              <a:t>Make a daily to-do list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Prioritize: do the most important things first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Multitask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Do many experiments (Maximize luck…)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Plan for the tomorrow’s work before you leave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Work on at least one weekend day (this will save you months!)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Read literature mostly at night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Put a date on EVERYTHING! It’s a locator device.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Watch out for inefficient computer use or texting</a:t>
            </a:r>
            <a:endParaRPr lang="en-US" dirty="0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274C7864-AE4B-5063-863A-2ED6942BCC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335713"/>
            <a:ext cx="8610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From Iris Lindberg - </a:t>
            </a:r>
            <a:r>
              <a:rPr lang="en-US" altLang="en-US" sz="1800" dirty="0">
                <a:solidFill>
                  <a:srgbClr val="00B050"/>
                </a:solidFill>
              </a:rPr>
              <a:t>http://thelindberglab.com/papers/grad%20school.pdf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20525-9AE8-93A1-71CA-09D4747B0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0"/>
            <a:ext cx="8540750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Think about Experiments!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C52FB-7EED-98DC-A45F-924B41F11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95400"/>
            <a:ext cx="8689975" cy="5334000"/>
          </a:xfrm>
        </p:spPr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dirty="0"/>
              <a:t>Design to minimize error and ambiguity</a:t>
            </a:r>
          </a:p>
          <a:p>
            <a:pPr lvl="1">
              <a:defRPr/>
            </a:pPr>
            <a:r>
              <a:rPr lang="en-US" dirty="0"/>
              <a:t>Is my methodology accepted in field?</a:t>
            </a:r>
          </a:p>
          <a:p>
            <a:pPr lvl="1">
              <a:defRPr/>
            </a:pPr>
            <a:r>
              <a:rPr lang="en-US" dirty="0"/>
              <a:t>What will eventual Figure look like?</a:t>
            </a:r>
          </a:p>
          <a:p>
            <a:pPr lvl="1">
              <a:defRPr/>
            </a:pPr>
            <a:r>
              <a:rPr lang="en-US" dirty="0"/>
              <a:t>What should my “n” be?</a:t>
            </a:r>
          </a:p>
          <a:p>
            <a:pPr lvl="1">
              <a:defRPr/>
            </a:pPr>
            <a:r>
              <a:rPr lang="en-US" dirty="0"/>
              <a:t>What are appropriate controls and standards?</a:t>
            </a:r>
          </a:p>
          <a:p>
            <a:pPr lvl="2">
              <a:buFont typeface="Arial" charset="0"/>
              <a:buChar char="►"/>
              <a:defRPr/>
            </a:pPr>
            <a:r>
              <a:rPr lang="en-US" dirty="0"/>
              <a:t>Run all appropriate controls and standards with samples</a:t>
            </a:r>
          </a:p>
          <a:p>
            <a:pPr lvl="1">
              <a:defRPr/>
            </a:pPr>
            <a:r>
              <a:rPr lang="en-US" dirty="0"/>
              <a:t>Could this result be an Artifact!?</a:t>
            </a:r>
          </a:p>
          <a:p>
            <a:pPr lvl="1">
              <a:defRPr/>
            </a:pPr>
            <a:r>
              <a:rPr lang="en-US" dirty="0"/>
              <a:t>Do NOT quickly disqualify a data point</a:t>
            </a:r>
          </a:p>
          <a:p>
            <a:pPr>
              <a:buFont typeface="Arial" charset="0"/>
              <a:buChar char="►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384F-DE40-D65B-C015-270898842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0"/>
            <a:ext cx="8540750" cy="914400"/>
          </a:xfrm>
        </p:spPr>
        <p:txBody>
          <a:bodyPr/>
          <a:lstStyle/>
          <a:p>
            <a:pPr>
              <a:defRPr/>
            </a:pPr>
            <a:r>
              <a:rPr lang="en-US" dirty="0"/>
              <a:t>Thinking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9FFC9-F6CD-41FF-3504-BD5606D41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25" y="1066800"/>
            <a:ext cx="8540750" cy="5032375"/>
          </a:xfrm>
        </p:spPr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dirty="0"/>
              <a:t>Must balance Thinking and Doing…</a:t>
            </a:r>
          </a:p>
          <a:p>
            <a:pPr lvl="1">
              <a:defRPr/>
            </a:pPr>
            <a:r>
              <a:rPr lang="en-US" dirty="0"/>
              <a:t>Remember to critique your own experiments! </a:t>
            </a:r>
          </a:p>
          <a:p>
            <a:pPr lvl="2">
              <a:buFont typeface="Arial" charset="0"/>
              <a:buChar char="►"/>
              <a:defRPr/>
            </a:pPr>
            <a:r>
              <a:rPr lang="en-US" dirty="0"/>
              <a:t>locate possible sources of artifact and error </a:t>
            </a:r>
          </a:p>
          <a:p>
            <a:pPr lvl="2">
              <a:buFont typeface="Arial" charset="0"/>
              <a:buChar char="►"/>
              <a:defRPr/>
            </a:pPr>
            <a:r>
              <a:rPr lang="en-US" dirty="0"/>
              <a:t>compare your results to published data (remember units!)</a:t>
            </a:r>
          </a:p>
          <a:p>
            <a:pPr>
              <a:buFont typeface="Arial" charset="0"/>
              <a:buChar char="►"/>
              <a:defRPr/>
            </a:pPr>
            <a:r>
              <a:rPr lang="en-US" dirty="0"/>
              <a:t>Get background by reading! </a:t>
            </a:r>
          </a:p>
          <a:p>
            <a:pPr lvl="1">
              <a:defRPr/>
            </a:pPr>
            <a:r>
              <a:rPr lang="en-US" dirty="0"/>
              <a:t>Approach reading critically!</a:t>
            </a:r>
          </a:p>
          <a:p>
            <a:pPr>
              <a:buFont typeface="Arial" charset="0"/>
              <a:buChar char="►"/>
              <a:defRPr/>
            </a:pPr>
            <a:r>
              <a:rPr lang="en-US" dirty="0"/>
              <a:t>It still doesn’t work?  Get advice and change something!</a:t>
            </a:r>
          </a:p>
          <a:p>
            <a:pPr>
              <a:buFont typeface="Arial" charset="0"/>
              <a:buChar char="►"/>
              <a:defRPr/>
            </a:pPr>
            <a:r>
              <a:rPr lang="en-US" dirty="0"/>
              <a:t>Change protocols if needed (confer with PI!) </a:t>
            </a:r>
          </a:p>
          <a:p>
            <a:pPr>
              <a:buFont typeface="Arial" charset="0"/>
              <a:buChar char="►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66E93-AF04-90DE-FAFC-3A8F245E1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How to Impress Your Mentor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256F5-D353-34DF-7B16-7CC26FA10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25" y="1447800"/>
            <a:ext cx="8540750" cy="5181600"/>
          </a:xfrm>
        </p:spPr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sz="2800" dirty="0"/>
              <a:t>Set your own deadlines and meet them</a:t>
            </a:r>
          </a:p>
          <a:p>
            <a:pPr lvl="1">
              <a:defRPr/>
            </a:pPr>
            <a:r>
              <a:rPr lang="en-US" sz="2400" dirty="0"/>
              <a:t>Projects</a:t>
            </a:r>
          </a:p>
          <a:p>
            <a:pPr lvl="1">
              <a:defRPr/>
            </a:pPr>
            <a:r>
              <a:rPr lang="en-US" sz="2400" dirty="0"/>
              <a:t>Papers</a:t>
            </a:r>
          </a:p>
          <a:p>
            <a:pPr lvl="1">
              <a:defRPr/>
            </a:pPr>
            <a:r>
              <a:rPr lang="en-US" sz="2400" dirty="0"/>
              <a:t>Grant applications</a:t>
            </a:r>
          </a:p>
          <a:p>
            <a:pPr lvl="1">
              <a:defRPr/>
            </a:pPr>
            <a:r>
              <a:rPr lang="en-US" sz="2400" dirty="0"/>
              <a:t>Exams </a:t>
            </a:r>
          </a:p>
          <a:p>
            <a:pPr lvl="1">
              <a:defRPr/>
            </a:pPr>
            <a:r>
              <a:rPr lang="en-US" sz="2400" dirty="0"/>
              <a:t>Committee meetings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Read the literature on your own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Think critically about experiments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Participate fully in lab meetings</a:t>
            </a:r>
          </a:p>
          <a:p>
            <a:pPr>
              <a:buFont typeface="Arial" charset="0"/>
              <a:buChar char="►"/>
              <a:defRPr/>
            </a:pPr>
            <a:r>
              <a:rPr lang="en-US" sz="2800" dirty="0"/>
              <a:t>Work hard…</a:t>
            </a:r>
          </a:p>
          <a:p>
            <a:pPr>
              <a:buFont typeface="Arial" charset="0"/>
              <a:buChar char="►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C6E55378-741F-6E58-A1C4-111D51BDC80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What is a Dissertation Committee?</a:t>
            </a:r>
          </a:p>
        </p:txBody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EC3D66AF-6246-57FB-820E-CE4303BC49A3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Varies slightly w institution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“Chair” generally your research P.I.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~5 faculty with possibly one external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Okay a contract for work/proposal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Meet annually or more to assess progress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Assess presentation/content of thesis, and confer Ph.D.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37620B0A-5638-775C-6C43-84296675AAF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Choosing a Committee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8BECF732-7D1A-5D62-6DB2-AFF18758193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Always in collaboration with your mentor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Good reputations</a:t>
            </a:r>
          </a:p>
          <a:p>
            <a:pPr lvl="1" eaLnBrk="1" hangingPunct="1">
              <a:defRPr/>
            </a:pPr>
            <a:r>
              <a:rPr lang="en-US"/>
              <a:t>Letters</a:t>
            </a:r>
          </a:p>
          <a:p>
            <a:pPr lvl="1" eaLnBrk="1" hangingPunct="1">
              <a:defRPr/>
            </a:pPr>
            <a:r>
              <a:rPr lang="en-US"/>
              <a:t>Assistance</a:t>
            </a:r>
          </a:p>
          <a:p>
            <a:pPr lvl="1" eaLnBrk="1" hangingPunct="1">
              <a:defRPr/>
            </a:pPr>
            <a:r>
              <a:rPr lang="en-US"/>
              <a:t>Mentoring or advice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Reasonable people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>
            <a:extLst>
              <a:ext uri="{FF2B5EF4-FFF2-40B4-BE49-F238E27FC236}">
                <a16:creationId xmlns:a16="http://schemas.microsoft.com/office/drawing/2014/main" id="{6D690758-A712-37E2-768A-0640A49FFB7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Qualifying Exams</a:t>
            </a:r>
          </a:p>
        </p:txBody>
      </p:sp>
      <p:sp>
        <p:nvSpPr>
          <p:cNvPr id="203779" name="Rectangle 3">
            <a:extLst>
              <a:ext uri="{FF2B5EF4-FFF2-40B4-BE49-F238E27FC236}">
                <a16:creationId xmlns:a16="http://schemas.microsoft.com/office/drawing/2014/main" id="{E6ACCF0C-D983-F460-39C7-44CD25593622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Format varies with school/committees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Test knowledge in various aspects of your field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May be oral and/or written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Generally require a thesis proposal with defense and written exam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Know what components will be required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Written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1800"/>
              <a:t>One large exam: requires extensive study time outside of class\</a:t>
            </a:r>
          </a:p>
          <a:p>
            <a:pPr lvl="2"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1800"/>
              <a:t>Many small exams: easier, taken with coursework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Can be very stressful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Usually can fail once…then retake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en-US" sz="2000"/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When complete QEs, you “advance to candidacy”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Doctoral Candidate vs Doctoral Student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sz="2400"/>
          </a:p>
          <a:p>
            <a:pPr lvl="1" eaLnBrk="1" hangingPunct="1">
              <a:lnSpc>
                <a:spcPct val="90000"/>
              </a:lnSpc>
              <a:defRPr/>
            </a:pPr>
            <a:endParaRPr lang="en-US" sz="2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>
            <a:extLst>
              <a:ext uri="{FF2B5EF4-FFF2-40B4-BE49-F238E27FC236}">
                <a16:creationId xmlns:a16="http://schemas.microsoft.com/office/drawing/2014/main" id="{FC6B68FC-05AA-3AD8-3C55-B94CDD5EF82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latin typeface="Verdana" pitchFamily="34" charset="0"/>
              </a:rPr>
              <a:t>Perform the Activities of Science</a:t>
            </a:r>
          </a:p>
        </p:txBody>
      </p:sp>
      <p:sp>
        <p:nvSpPr>
          <p:cNvPr id="274435" name="Rectangle 3">
            <a:extLst>
              <a:ext uri="{FF2B5EF4-FFF2-40B4-BE49-F238E27FC236}">
                <a16:creationId xmlns:a16="http://schemas.microsoft.com/office/drawing/2014/main" id="{19F94FC9-36F5-FD70-0EA2-DEAEA584C72F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Research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Presentations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Invited Lectures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Mentoring Students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Service on Committees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Teaching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/>
              <a:t>Grant writing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>
            <a:extLst>
              <a:ext uri="{FF2B5EF4-FFF2-40B4-BE49-F238E27FC236}">
                <a16:creationId xmlns:a16="http://schemas.microsoft.com/office/drawing/2014/main" id="{DEC872DA-FC71-EAC8-1053-95EFB0A6AD1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292100"/>
            <a:ext cx="8540750" cy="665163"/>
          </a:xfrm>
        </p:spPr>
        <p:txBody>
          <a:bodyPr/>
          <a:lstStyle/>
          <a:p>
            <a:pPr eaLnBrk="1" hangingPunct="1">
              <a:defRPr/>
            </a:pPr>
            <a:r>
              <a:rPr lang="en-US">
                <a:latin typeface="Verdana" pitchFamily="34" charset="0"/>
              </a:rPr>
              <a:t>Create the Products of Science</a:t>
            </a:r>
          </a:p>
        </p:txBody>
      </p:sp>
      <p:sp>
        <p:nvSpPr>
          <p:cNvPr id="272387" name="Rectangle 3">
            <a:extLst>
              <a:ext uri="{FF2B5EF4-FFF2-40B4-BE49-F238E27FC236}">
                <a16:creationId xmlns:a16="http://schemas.microsoft.com/office/drawing/2014/main" id="{F3334E06-1C77-4783-689D-071779981395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4800" y="1600200"/>
            <a:ext cx="8540750" cy="4498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dirty="0"/>
              <a:t>Publications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Abstracts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>
                <a:solidFill>
                  <a:srgbClr val="00B050"/>
                </a:solidFill>
              </a:rPr>
              <a:t>Peer reviewed journal articles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Review articles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/>
              <a:t>Books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dirty="0"/>
              <a:t>Patents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dirty="0"/>
              <a:t>Techniques or reagents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>
            <a:extLst>
              <a:ext uri="{FF2B5EF4-FFF2-40B4-BE49-F238E27FC236}">
                <a16:creationId xmlns:a16="http://schemas.microsoft.com/office/drawing/2014/main" id="{40DCB834-B1F4-BC0B-EC99-711C0717CDA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/>
              <a:t>Life as a Research Assistant or Fellow</a:t>
            </a:r>
          </a:p>
        </p:txBody>
      </p:sp>
      <p:sp>
        <p:nvSpPr>
          <p:cNvPr id="192515" name="Rectangle 3">
            <a:extLst>
              <a:ext uri="{FF2B5EF4-FFF2-40B4-BE49-F238E27FC236}">
                <a16:creationId xmlns:a16="http://schemas.microsoft.com/office/drawing/2014/main" id="{0C2DB92A-C68A-3AB6-4AF6-90A315DC4D0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Probably no teaching requirement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Usually work on your own research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Fellow – own funding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Research Assistant – usually mentor’s or program’s funding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>
            <a:extLst>
              <a:ext uri="{FF2B5EF4-FFF2-40B4-BE49-F238E27FC236}">
                <a16:creationId xmlns:a16="http://schemas.microsoft.com/office/drawing/2014/main" id="{D7B73654-40A5-5618-FE59-928A8445158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/>
              <a:t>Standard Ph.D. Training Path</a:t>
            </a:r>
          </a:p>
        </p:txBody>
      </p:sp>
      <p:sp>
        <p:nvSpPr>
          <p:cNvPr id="5150" name="Text Box 30">
            <a:extLst>
              <a:ext uri="{FF2B5EF4-FFF2-40B4-BE49-F238E27FC236}">
                <a16:creationId xmlns:a16="http://schemas.microsoft.com/office/drawing/2014/main" id="{BBEB21FB-110A-D935-24F2-7087DA473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066800"/>
            <a:ext cx="904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1-2 Yrs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93A9EA2-2F80-C5A4-C1F7-07D2DFF06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2438400"/>
            <a:ext cx="11430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UG –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Biological</a:t>
            </a:r>
            <a:br>
              <a:rPr lang="en-US" altLang="en-US" sz="1600"/>
            </a:br>
            <a:r>
              <a:rPr lang="en-US" altLang="en-US" sz="1600"/>
              <a:t>Chemistry</a:t>
            </a:r>
          </a:p>
        </p:txBody>
      </p:sp>
      <p:sp>
        <p:nvSpPr>
          <p:cNvPr id="5154" name="Rectangle 34">
            <a:extLst>
              <a:ext uri="{FF2B5EF4-FFF2-40B4-BE49-F238E27FC236}">
                <a16:creationId xmlns:a16="http://schemas.microsoft.com/office/drawing/2014/main" id="{8EAC7EA0-BBCB-B2BE-063D-D92A47E18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3352800"/>
            <a:ext cx="1143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UG –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 Engineering</a:t>
            </a:r>
          </a:p>
        </p:txBody>
      </p:sp>
      <p:sp>
        <p:nvSpPr>
          <p:cNvPr id="5157" name="Rectangle 37">
            <a:extLst>
              <a:ext uri="{FF2B5EF4-FFF2-40B4-BE49-F238E27FC236}">
                <a16:creationId xmlns:a16="http://schemas.microsoft.com/office/drawing/2014/main" id="{BE309B28-404D-E0D8-EE49-45172015E1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7912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Work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D1A1D3B2-03D4-B37E-DCF1-760774695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4478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Post Bacc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Research</a:t>
            </a:r>
          </a:p>
        </p:txBody>
      </p:sp>
      <p:sp>
        <p:nvSpPr>
          <p:cNvPr id="5128" name="Line 8">
            <a:extLst>
              <a:ext uri="{FF2B5EF4-FFF2-40B4-BE49-F238E27FC236}">
                <a16:creationId xmlns:a16="http://schemas.microsoft.com/office/drawing/2014/main" id="{20C365E2-60CA-E560-F43A-47016DCF0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95400" y="2362200"/>
            <a:ext cx="53340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24" name="Line 4">
            <a:extLst>
              <a:ext uri="{FF2B5EF4-FFF2-40B4-BE49-F238E27FC236}">
                <a16:creationId xmlns:a16="http://schemas.microsoft.com/office/drawing/2014/main" id="{46599EDC-B00D-5C41-F011-0306D7544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71600" y="3276600"/>
            <a:ext cx="1295400" cy="7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29" name="Line 9">
            <a:extLst>
              <a:ext uri="{FF2B5EF4-FFF2-40B4-BE49-F238E27FC236}">
                <a16:creationId xmlns:a16="http://schemas.microsoft.com/office/drawing/2014/main" id="{D90A5EE5-9DFB-66B6-2734-5F7155747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3352800"/>
            <a:ext cx="152400" cy="2286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60" name="Line 40">
            <a:extLst>
              <a:ext uri="{FF2B5EF4-FFF2-40B4-BE49-F238E27FC236}">
                <a16:creationId xmlns:a16="http://schemas.microsoft.com/office/drawing/2014/main" id="{0303B41E-F91A-A0F2-D7BF-0F1F6509F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3352800"/>
            <a:ext cx="762000" cy="1676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56" name="Line 36">
            <a:extLst>
              <a:ext uri="{FF2B5EF4-FFF2-40B4-BE49-F238E27FC236}">
                <a16:creationId xmlns:a16="http://schemas.microsoft.com/office/drawing/2014/main" id="{4911126E-AFB6-8A9D-1B74-310F8968A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52600" y="5334000"/>
            <a:ext cx="3810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59" name="Line 39">
            <a:extLst>
              <a:ext uri="{FF2B5EF4-FFF2-40B4-BE49-F238E27FC236}">
                <a16:creationId xmlns:a16="http://schemas.microsoft.com/office/drawing/2014/main" id="{88479386-BE77-695D-732F-E45F8378CE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400" y="3505200"/>
            <a:ext cx="990600" cy="1981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FECAD1F5-84DA-CB9D-22AB-2890E1AEA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47244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M.S. Degree</a:t>
            </a:r>
          </a:p>
        </p:txBody>
      </p:sp>
      <p:sp>
        <p:nvSpPr>
          <p:cNvPr id="5130" name="Line 10">
            <a:extLst>
              <a:ext uri="{FF2B5EF4-FFF2-40B4-BE49-F238E27FC236}">
                <a16:creationId xmlns:a16="http://schemas.microsoft.com/office/drawing/2014/main" id="{3CAEB402-7AE6-79C8-1F3A-A0203A7C5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1981200"/>
            <a:ext cx="457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61" name="Text Box 41">
            <a:extLst>
              <a:ext uri="{FF2B5EF4-FFF2-40B4-BE49-F238E27FC236}">
                <a16:creationId xmlns:a16="http://schemas.microsoft.com/office/drawing/2014/main" id="{68C262FA-37D2-8FE2-18A1-30049D057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2286000"/>
            <a:ext cx="1047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4 - 7 Yrs</a:t>
            </a:r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9FE914BF-07D9-1D35-9970-6446582ED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8194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Doctoral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Studies</a:t>
            </a:r>
          </a:p>
        </p:txBody>
      </p:sp>
      <p:sp>
        <p:nvSpPr>
          <p:cNvPr id="5131" name="Line 11">
            <a:extLst>
              <a:ext uri="{FF2B5EF4-FFF2-40B4-BE49-F238E27FC236}">
                <a16:creationId xmlns:a16="http://schemas.microsoft.com/office/drawing/2014/main" id="{DDB253BA-6CF5-EC2D-E5E7-4C69D7D1AC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19400" y="3810000"/>
            <a:ext cx="4572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41" name="Line 21">
            <a:extLst>
              <a:ext uri="{FF2B5EF4-FFF2-40B4-BE49-F238E27FC236}">
                <a16:creationId xmlns:a16="http://schemas.microsoft.com/office/drawing/2014/main" id="{BA54B407-E5C7-AB2C-A482-71975469B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2286000"/>
            <a:ext cx="3810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42" name="Line 22">
            <a:extLst>
              <a:ext uri="{FF2B5EF4-FFF2-40B4-BE49-F238E27FC236}">
                <a16:creationId xmlns:a16="http://schemas.microsoft.com/office/drawing/2014/main" id="{27E544FE-AD4B-7473-F2A9-41850D5C5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9600" y="2743200"/>
            <a:ext cx="38100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43" name="Line 23">
            <a:extLst>
              <a:ext uri="{FF2B5EF4-FFF2-40B4-BE49-F238E27FC236}">
                <a16:creationId xmlns:a16="http://schemas.microsoft.com/office/drawing/2014/main" id="{822C7EB6-E73E-710C-989B-18ED7ABCD3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44" name="Line 24">
            <a:extLst>
              <a:ext uri="{FF2B5EF4-FFF2-40B4-BE49-F238E27FC236}">
                <a16:creationId xmlns:a16="http://schemas.microsoft.com/office/drawing/2014/main" id="{96871557-8115-EB76-727F-18653F0D6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45" name="Line 25">
            <a:extLst>
              <a:ext uri="{FF2B5EF4-FFF2-40B4-BE49-F238E27FC236}">
                <a16:creationId xmlns:a16="http://schemas.microsoft.com/office/drawing/2014/main" id="{27F05871-B3B6-EF19-452C-CEE0DC013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00400"/>
            <a:ext cx="381000" cy="160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51" name="Line 31">
            <a:extLst>
              <a:ext uri="{FF2B5EF4-FFF2-40B4-BE49-F238E27FC236}">
                <a16:creationId xmlns:a16="http://schemas.microsoft.com/office/drawing/2014/main" id="{CFA7DFC1-98C8-04AE-2D42-139770E6E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3276600"/>
            <a:ext cx="0" cy="2819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52" name="Line 32">
            <a:extLst>
              <a:ext uri="{FF2B5EF4-FFF2-40B4-BE49-F238E27FC236}">
                <a16:creationId xmlns:a16="http://schemas.microsoft.com/office/drawing/2014/main" id="{E0775E50-73D9-6BDE-0668-E8F137778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6096000"/>
            <a:ext cx="2286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55" name="Rectangle 35">
            <a:extLst>
              <a:ext uri="{FF2B5EF4-FFF2-40B4-BE49-F238E27FC236}">
                <a16:creationId xmlns:a16="http://schemas.microsoft.com/office/drawing/2014/main" id="{9CD4408F-689B-D3B8-F672-56033C4DF2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5562600"/>
            <a:ext cx="13716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Engineering</a:t>
            </a:r>
          </a:p>
        </p:txBody>
      </p:sp>
      <p:sp>
        <p:nvSpPr>
          <p:cNvPr id="5153" name="Line 33">
            <a:extLst>
              <a:ext uri="{FF2B5EF4-FFF2-40B4-BE49-F238E27FC236}">
                <a16:creationId xmlns:a16="http://schemas.microsoft.com/office/drawing/2014/main" id="{14952B2F-C236-4196-131E-46EAB7DFD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5257800"/>
            <a:ext cx="22860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58" name="Text Box 38">
            <a:extLst>
              <a:ext uri="{FF2B5EF4-FFF2-40B4-BE49-F238E27FC236}">
                <a16:creationId xmlns:a16="http://schemas.microsoft.com/office/drawing/2014/main" id="{C0118469-31BE-8C0B-35D9-01E0B81F0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1462088"/>
            <a:ext cx="1047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3 - 6 Yrs</a:t>
            </a:r>
          </a:p>
        </p:txBody>
      </p:sp>
      <p:sp>
        <p:nvSpPr>
          <p:cNvPr id="5132" name="Rectangle 12">
            <a:extLst>
              <a:ext uri="{FF2B5EF4-FFF2-40B4-BE49-F238E27FC236}">
                <a16:creationId xmlns:a16="http://schemas.microsoft.com/office/drawing/2014/main" id="{1B464281-6A02-6C23-9148-3FCE806D6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19050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Academic Postdoc</a:t>
            </a:r>
          </a:p>
        </p:txBody>
      </p:sp>
      <p:sp>
        <p:nvSpPr>
          <p:cNvPr id="5134" name="Rectangle 14">
            <a:extLst>
              <a:ext uri="{FF2B5EF4-FFF2-40B4-BE49-F238E27FC236}">
                <a16:creationId xmlns:a16="http://schemas.microsoft.com/office/drawing/2014/main" id="{99D70ACD-9BC6-9339-59A5-ACA64C912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3622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Government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 Postdoc</a:t>
            </a:r>
          </a:p>
        </p:txBody>
      </p:sp>
      <p:sp>
        <p:nvSpPr>
          <p:cNvPr id="5133" name="Rectangle 13">
            <a:extLst>
              <a:ext uri="{FF2B5EF4-FFF2-40B4-BE49-F238E27FC236}">
                <a16:creationId xmlns:a16="http://schemas.microsoft.com/office/drawing/2014/main" id="{320FE407-EA38-F4EB-A387-5013A9B0D0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8194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Industry Postdoc</a:t>
            </a:r>
          </a:p>
        </p:txBody>
      </p:sp>
      <p:sp>
        <p:nvSpPr>
          <p:cNvPr id="5135" name="Rectangle 15">
            <a:extLst>
              <a:ext uri="{FF2B5EF4-FFF2-40B4-BE49-F238E27FC236}">
                <a16:creationId xmlns:a16="http://schemas.microsoft.com/office/drawing/2014/main" id="{689C32BB-9E3F-D54F-99CE-9796F8A3B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0386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Continue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Education</a:t>
            </a:r>
          </a:p>
        </p:txBody>
      </p:sp>
      <p:sp>
        <p:nvSpPr>
          <p:cNvPr id="5136" name="Rectangle 16">
            <a:extLst>
              <a:ext uri="{FF2B5EF4-FFF2-40B4-BE49-F238E27FC236}">
                <a16:creationId xmlns:a16="http://schemas.microsoft.com/office/drawing/2014/main" id="{41F15D41-C0D5-C2AE-33B8-549E6FE8C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76800"/>
            <a:ext cx="1752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/>
              <a:t>Other Career</a:t>
            </a:r>
          </a:p>
        </p:txBody>
      </p:sp>
      <p:sp>
        <p:nvSpPr>
          <p:cNvPr id="5137" name="Rectangle 17">
            <a:extLst>
              <a:ext uri="{FF2B5EF4-FFF2-40B4-BE49-F238E27FC236}">
                <a16:creationId xmlns:a16="http://schemas.microsoft.com/office/drawing/2014/main" id="{E0A20C6D-24EE-BCBC-C2C9-CAB932BF8F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1524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Academics</a:t>
            </a:r>
          </a:p>
        </p:txBody>
      </p:sp>
      <p:sp>
        <p:nvSpPr>
          <p:cNvPr id="5148" name="Line 28">
            <a:extLst>
              <a:ext uri="{FF2B5EF4-FFF2-40B4-BE49-F238E27FC236}">
                <a16:creationId xmlns:a16="http://schemas.microsoft.com/office/drawing/2014/main" id="{7D1BFCC8-C105-BB81-EB2C-403F27CA8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609600" cy="1371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49" name="Line 29">
            <a:extLst>
              <a:ext uri="{FF2B5EF4-FFF2-40B4-BE49-F238E27FC236}">
                <a16:creationId xmlns:a16="http://schemas.microsoft.com/office/drawing/2014/main" id="{39B59C66-E97C-F5A9-5D3B-04B7BEDAD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533400" cy="2667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46" name="Line 26">
            <a:extLst>
              <a:ext uri="{FF2B5EF4-FFF2-40B4-BE49-F238E27FC236}">
                <a16:creationId xmlns:a16="http://schemas.microsoft.com/office/drawing/2014/main" id="{F1E0A0A2-0EB2-8B2A-A91A-237DF6915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05600" y="1981200"/>
            <a:ext cx="5334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47" name="Line 27">
            <a:extLst>
              <a:ext uri="{FF2B5EF4-FFF2-40B4-BE49-F238E27FC236}">
                <a16:creationId xmlns:a16="http://schemas.microsoft.com/office/drawing/2014/main" id="{8A1C9290-D444-D70B-4C1F-B5E2891E5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2362200"/>
            <a:ext cx="52705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138" name="Rectangle 18">
            <a:extLst>
              <a:ext uri="{FF2B5EF4-FFF2-40B4-BE49-F238E27FC236}">
                <a16:creationId xmlns:a16="http://schemas.microsoft.com/office/drawing/2014/main" id="{1FFF4F84-857B-8ED3-97DB-97C3FD439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2667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Government</a:t>
            </a:r>
          </a:p>
        </p:txBody>
      </p:sp>
      <p:sp>
        <p:nvSpPr>
          <p:cNvPr id="5139" name="Rectangle 19">
            <a:extLst>
              <a:ext uri="{FF2B5EF4-FFF2-40B4-BE49-F238E27FC236}">
                <a16:creationId xmlns:a16="http://schemas.microsoft.com/office/drawing/2014/main" id="{19644DCB-1F73-4A72-7DC5-627F29793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38100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Industry</a:t>
            </a:r>
          </a:p>
        </p:txBody>
      </p:sp>
      <p:sp>
        <p:nvSpPr>
          <p:cNvPr id="5140" name="Rectangle 20">
            <a:extLst>
              <a:ext uri="{FF2B5EF4-FFF2-40B4-BE49-F238E27FC236}">
                <a16:creationId xmlns:a16="http://schemas.microsoft.com/office/drawing/2014/main" id="{EB542AF0-C878-EE91-9F84-4C8231D82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5029200"/>
            <a:ext cx="1447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/>
              <a:t>Other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>
            <a:extLst>
              <a:ext uri="{FF2B5EF4-FFF2-40B4-BE49-F238E27FC236}">
                <a16:creationId xmlns:a16="http://schemas.microsoft.com/office/drawing/2014/main" id="{D8B31D27-FFBD-274C-FD0B-6E61CC1CEDC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Life as a Teaching Assistant</a:t>
            </a:r>
          </a:p>
        </p:txBody>
      </p:sp>
      <p:sp>
        <p:nvSpPr>
          <p:cNvPr id="190467" name="Rectangle 3">
            <a:extLst>
              <a:ext uri="{FF2B5EF4-FFF2-40B4-BE49-F238E27FC236}">
                <a16:creationId xmlns:a16="http://schemas.microsoft.com/office/drawing/2014/main" id="{B06EEB95-006B-1878-8C99-12296F80F4FD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Usually instruct one or more sections of a lab course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Required on some stipends (money arrangements)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May be required by program, for teaching experience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May slow down research progress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>
            <a:extLst>
              <a:ext uri="{FF2B5EF4-FFF2-40B4-BE49-F238E27FC236}">
                <a16:creationId xmlns:a16="http://schemas.microsoft.com/office/drawing/2014/main" id="{E0026F05-4A23-7982-6146-9B639206D3D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Your Development I</a:t>
            </a:r>
          </a:p>
        </p:txBody>
      </p:sp>
      <p:sp>
        <p:nvSpPr>
          <p:cNvPr id="209923" name="Rectangle 3">
            <a:extLst>
              <a:ext uri="{FF2B5EF4-FFF2-40B4-BE49-F238E27FC236}">
                <a16:creationId xmlns:a16="http://schemas.microsoft.com/office/drawing/2014/main" id="{9560D78E-D260-086E-E7B7-904FBD4F521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219200"/>
            <a:ext cx="8540750" cy="52578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Early on-</a:t>
            </a:r>
          </a:p>
          <a:p>
            <a:pPr lvl="1" eaLnBrk="1" hangingPunct="1">
              <a:defRPr/>
            </a:pPr>
            <a:r>
              <a:rPr lang="en-US" sz="2400"/>
              <a:t>Little independence/control</a:t>
            </a:r>
          </a:p>
          <a:p>
            <a:pPr lvl="1" eaLnBrk="1" hangingPunct="1">
              <a:defRPr/>
            </a:pPr>
            <a:r>
              <a:rPr lang="en-US" sz="2400"/>
              <a:t>Project direction usually determined</a:t>
            </a:r>
          </a:p>
          <a:p>
            <a:pPr lvl="1" eaLnBrk="1" hangingPunct="1">
              <a:defRPr/>
            </a:pPr>
            <a:r>
              <a:rPr lang="en-US" sz="2400"/>
              <a:t>Guided in reading</a:t>
            </a:r>
          </a:p>
          <a:p>
            <a:pPr lvl="1" eaLnBrk="1" hangingPunct="1">
              <a:defRPr/>
            </a:pPr>
            <a:r>
              <a:rPr lang="en-US" sz="2400"/>
              <a:t>Little contribution to knowledge, etc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Farther on-</a:t>
            </a:r>
          </a:p>
          <a:p>
            <a:pPr lvl="1" eaLnBrk="1" hangingPunct="1">
              <a:defRPr/>
            </a:pPr>
            <a:r>
              <a:rPr lang="en-US" sz="2400"/>
              <a:t>Getting more independent</a:t>
            </a:r>
          </a:p>
          <a:p>
            <a:pPr lvl="1" eaLnBrk="1" hangingPunct="1">
              <a:defRPr/>
            </a:pPr>
            <a:r>
              <a:rPr lang="en-US" sz="2400"/>
              <a:t>More questions “Why”</a:t>
            </a:r>
          </a:p>
          <a:p>
            <a:pPr lvl="1" eaLnBrk="1" hangingPunct="1">
              <a:defRPr/>
            </a:pPr>
            <a:r>
              <a:rPr lang="en-US" sz="2400"/>
              <a:t>Can usually set direction of own work each week</a:t>
            </a:r>
          </a:p>
          <a:p>
            <a:pPr lvl="1" eaLnBrk="1" hangingPunct="1">
              <a:defRPr/>
            </a:pPr>
            <a:r>
              <a:rPr lang="en-US" sz="2400"/>
              <a:t>Ideas still mostly from advisor</a:t>
            </a:r>
          </a:p>
          <a:p>
            <a:pPr lvl="1" eaLnBrk="1" hangingPunct="1">
              <a:defRPr/>
            </a:pPr>
            <a:r>
              <a:rPr lang="en-US" sz="2400"/>
              <a:t>Begin your own literature work</a:t>
            </a:r>
          </a:p>
        </p:txBody>
      </p:sp>
      <p:sp>
        <p:nvSpPr>
          <p:cNvPr id="33796" name="Rectangle 4">
            <a:extLst>
              <a:ext uri="{FF2B5EF4-FFF2-40B4-BE49-F238E27FC236}">
                <a16:creationId xmlns:a16="http://schemas.microsoft.com/office/drawing/2014/main" id="{1DDC625D-A458-AED9-4069-47922EF209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24600"/>
            <a:ext cx="5851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hlinkClick r:id="rId3"/>
              </a:rPr>
              <a:t>http://www.cs.umd.edu/~oleary/gradstudy/node8.html</a:t>
            </a:r>
            <a:r>
              <a:rPr lang="en-US" altLang="en-US" sz="1800"/>
              <a:t>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>
            <a:extLst>
              <a:ext uri="{FF2B5EF4-FFF2-40B4-BE49-F238E27FC236}">
                <a16:creationId xmlns:a16="http://schemas.microsoft.com/office/drawing/2014/main" id="{3A6F9FFA-1973-1770-BC41-175178FBC23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/>
              <a:t>Your Development II</a:t>
            </a:r>
          </a:p>
        </p:txBody>
      </p:sp>
      <p:sp>
        <p:nvSpPr>
          <p:cNvPr id="205827" name="Rectangle 3">
            <a:extLst>
              <a:ext uri="{FF2B5EF4-FFF2-40B4-BE49-F238E27FC236}">
                <a16:creationId xmlns:a16="http://schemas.microsoft.com/office/drawing/2014/main" id="{7CCCBC74-B8CF-3808-48E4-BE0D85B99D4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1219200"/>
            <a:ext cx="854075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“Adolescent”: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Student is growing up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Reads and questions papers critically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Given more responsibility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Writing papers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Mentoring younger students</a:t>
            </a:r>
          </a:p>
          <a:p>
            <a:pPr lvl="2"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000"/>
              <a:t>Advanced activities (evaluating papers, etc)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Conflicts can arise - Advisor “interfering”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dependence is resented, and frustration can run high. 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800"/>
              <a:t>Adulthood: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Advisor and student redefine relationship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Student transforms into colleague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400"/>
              <a:t>Future contact based on mutual respect, gratitude, pride in student’s development  </a:t>
            </a: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D1A654EA-1C8D-27B8-D898-77F2D8450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24600"/>
            <a:ext cx="58515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hlinkClick r:id="rId3"/>
              </a:rPr>
              <a:t>http://www.cs.umd.edu/~oleary/gradstudy/node8.html</a:t>
            </a:r>
            <a:r>
              <a:rPr lang="en-US" altLang="en-US" sz="1800"/>
              <a:t>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>
            <a:extLst>
              <a:ext uri="{FF2B5EF4-FFF2-40B4-BE49-F238E27FC236}">
                <a16:creationId xmlns:a16="http://schemas.microsoft.com/office/drawing/2014/main" id="{499363C9-5184-34B8-834A-6E2D3FB80B1F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Practical Advice - Develop</a:t>
            </a:r>
          </a:p>
        </p:txBody>
      </p:sp>
      <p:sp>
        <p:nvSpPr>
          <p:cNvPr id="200707" name="Rectangle 3">
            <a:extLst>
              <a:ext uri="{FF2B5EF4-FFF2-40B4-BE49-F238E27FC236}">
                <a16:creationId xmlns:a16="http://schemas.microsoft.com/office/drawing/2014/main" id="{B5620765-3F0B-A063-9E35-9889EAF04BA7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/>
              <a:t> Friendships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/>
              <a:t>Inside and outside of school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/>
              <a:t>Support group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/>
              <a:t>Sounding board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/>
              <a:t> Other Mentors/Faculty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/>
              <a:t>Provide perspective/advice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/>
              <a:t> Foundations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/>
              <a:t>Solid ideas of why you are there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/>
              <a:t>Faith or philosophy helps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/>
              <a:t>Family/Perspective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/>
              <a:t>Family and others outside school can help ground you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000"/>
          </a:p>
        </p:txBody>
      </p:sp>
      <p:sp>
        <p:nvSpPr>
          <p:cNvPr id="200708" name="Rectangle 4">
            <a:extLst>
              <a:ext uri="{FF2B5EF4-FFF2-40B4-BE49-F238E27FC236}">
                <a16:creationId xmlns:a16="http://schemas.microsoft.com/office/drawing/2014/main" id="{4ECA9B62-7365-179C-7E13-F2E22236C3F0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4648200" y="1600200"/>
            <a:ext cx="4194175" cy="3429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/>
              <a:t>Fitness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/>
              <a:t>Don’t give up exercise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/>
              <a:t>Maintain your health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►"/>
              <a:defRPr/>
            </a:pPr>
            <a:r>
              <a:rPr lang="en-US" sz="2400"/>
              <a:t>Fun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/>
              <a:t>Try to have balanced life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2000"/>
              <a:t>Don’t give up all hobbies</a:t>
            </a:r>
          </a:p>
          <a:p>
            <a:pPr lvl="1" eaLnBrk="1" hangingPunct="1">
              <a:lnSpc>
                <a:spcPct val="80000"/>
              </a:lnSpc>
              <a:defRPr/>
            </a:pPr>
            <a:endParaRPr lang="en-US" sz="2000"/>
          </a:p>
          <a:p>
            <a:pPr lvl="1" eaLnBrk="1" hangingPunct="1">
              <a:lnSpc>
                <a:spcPct val="80000"/>
              </a:lnSpc>
              <a:defRPr/>
            </a:pPr>
            <a:endParaRPr lang="en-US" sz="20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48162A55-DB94-EEA2-FB04-85E024959445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Opportunities</a:t>
            </a:r>
          </a:p>
        </p:txBody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AA64A0D0-AD83-20F9-C4A8-876848F2AAE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Set yourself up for the future!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Always look for opportunities</a:t>
            </a:r>
          </a:p>
          <a:p>
            <a:pPr lvl="1" eaLnBrk="1" hangingPunct="1">
              <a:defRPr/>
            </a:pPr>
            <a:r>
              <a:rPr lang="en-US"/>
              <a:t>Extra training</a:t>
            </a:r>
          </a:p>
          <a:p>
            <a:pPr lvl="1" eaLnBrk="1" hangingPunct="1">
              <a:defRPr/>
            </a:pPr>
            <a:r>
              <a:rPr lang="en-US"/>
              <a:t>Networking</a:t>
            </a:r>
          </a:p>
          <a:p>
            <a:pPr lvl="1" eaLnBrk="1" hangingPunct="1">
              <a:defRPr/>
            </a:pPr>
            <a:r>
              <a:rPr lang="en-US"/>
              <a:t>Travel</a:t>
            </a:r>
          </a:p>
          <a:p>
            <a:pPr lvl="1" eaLnBrk="1" hangingPunct="1">
              <a:defRPr/>
            </a:pPr>
            <a:r>
              <a:rPr lang="en-US"/>
              <a:t>Funding (more next week!)</a:t>
            </a:r>
          </a:p>
          <a:p>
            <a:pPr lvl="1" eaLnBrk="1" hangingPunct="1">
              <a:defRPr/>
            </a:pPr>
            <a:r>
              <a:rPr lang="en-US"/>
              <a:t>Independence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>
            <a:extLst>
              <a:ext uri="{FF2B5EF4-FFF2-40B4-BE49-F238E27FC236}">
                <a16:creationId xmlns:a16="http://schemas.microsoft.com/office/drawing/2014/main" id="{66C5B6DD-6287-9857-801A-95819F434E7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Writing your Thesis</a:t>
            </a:r>
          </a:p>
        </p:txBody>
      </p:sp>
      <p:sp>
        <p:nvSpPr>
          <p:cNvPr id="211971" name="Rectangle 3">
            <a:extLst>
              <a:ext uri="{FF2B5EF4-FFF2-40B4-BE49-F238E27FC236}">
                <a16:creationId xmlns:a16="http://schemas.microsoft.com/office/drawing/2014/main" id="{61845FF1-B0AF-C7E7-6838-94B20877D749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Product worthy of publication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Usually, two-three research papers with deep introduction and conclusion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Will take multiple drafts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Needs to be thorough (references, etc)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Often happens in a rush at the end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Best if publish papers as you go!</a:t>
            </a:r>
          </a:p>
          <a:p>
            <a:pPr eaLnBrk="1" hangingPunct="1">
              <a:buFont typeface="Arial" charset="0"/>
              <a:buChar char="►"/>
              <a:defRPr/>
            </a:pP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Rectangle 4">
            <a:extLst>
              <a:ext uri="{FF2B5EF4-FFF2-40B4-BE49-F238E27FC236}">
                <a16:creationId xmlns:a16="http://schemas.microsoft.com/office/drawing/2014/main" id="{F0E75796-0EB5-9F35-48AC-EC33761B459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Highs and Lows of Grad School</a:t>
            </a:r>
          </a:p>
        </p:txBody>
      </p:sp>
      <p:sp>
        <p:nvSpPr>
          <p:cNvPr id="102406" name="Rectangle 6">
            <a:extLst>
              <a:ext uri="{FF2B5EF4-FFF2-40B4-BE49-F238E27FC236}">
                <a16:creationId xmlns:a16="http://schemas.microsoft.com/office/drawing/2014/main" id="{4671647B-208A-3889-48A3-DE01991E9945}"/>
              </a:ext>
            </a:extLst>
          </p:cNvPr>
          <p:cNvSpPr>
            <a:spLocks noGrp="1" noRot="1" noChangeArrowheads="1"/>
          </p:cNvSpPr>
          <p:nvPr>
            <p:ph type="body" sz="half" idx="2"/>
          </p:nvPr>
        </p:nvSpPr>
        <p:spPr>
          <a:xfrm>
            <a:off x="228600" y="1752600"/>
            <a:ext cx="4194175" cy="4498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LOWS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Can be Stressful!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Tedium can set in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Apprenticeship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Learn by doing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Fish out of water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Feel Incompetent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Mentor Issues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Money issues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Balancing family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Will I find a job I want??</a:t>
            </a:r>
          </a:p>
        </p:txBody>
      </p:sp>
      <p:sp>
        <p:nvSpPr>
          <p:cNvPr id="102405" name="Rectangle 5">
            <a:extLst>
              <a:ext uri="{FF2B5EF4-FFF2-40B4-BE49-F238E27FC236}">
                <a16:creationId xmlns:a16="http://schemas.microsoft.com/office/drawing/2014/main" id="{3DAF703A-E76A-6E19-88C1-3D5425C10685}"/>
              </a:ext>
            </a:extLst>
          </p:cNvPr>
          <p:cNvSpPr>
            <a:spLocks noGrp="1" noRot="1" noChangeArrowheads="1"/>
          </p:cNvSpPr>
          <p:nvPr>
            <p:ph type="body" sz="half" idx="1"/>
          </p:nvPr>
        </p:nvSpPr>
        <p:spPr>
          <a:xfrm>
            <a:off x="4572000" y="1676400"/>
            <a:ext cx="4194175" cy="4498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HIGHS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Can be fun!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All new field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Get to play in lab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Learning critical skills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/>
              <a:t>Great colleagues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Find new things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Become an expert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r>
              <a:rPr lang="en-US" sz="2400"/>
              <a:t>Sets you up for future career!</a:t>
            </a:r>
          </a:p>
          <a:p>
            <a:pPr eaLnBrk="1" hangingPunct="1">
              <a:lnSpc>
                <a:spcPct val="90000"/>
              </a:lnSpc>
              <a:buFont typeface="Arial" charset="0"/>
              <a:buChar char="►"/>
              <a:defRPr/>
            </a:pPr>
            <a:endParaRPr lang="en-US" sz="24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>
            <a:extLst>
              <a:ext uri="{FF2B5EF4-FFF2-40B4-BE49-F238E27FC236}">
                <a16:creationId xmlns:a16="http://schemas.microsoft.com/office/drawing/2014/main" id="{56D62B8A-411A-D0F8-91F9-B87E76C1737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533400" y="533400"/>
            <a:ext cx="8262938" cy="9906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>
                <a:latin typeface="Verdana" pitchFamily="34" charset="0"/>
              </a:rPr>
              <a:t>Problems that may occur:</a:t>
            </a:r>
            <a:br>
              <a:rPr lang="en-US">
                <a:latin typeface="Verdana" pitchFamily="34" charset="0"/>
              </a:rPr>
            </a:br>
            <a:r>
              <a:rPr lang="en-US">
                <a:latin typeface="Verdana" pitchFamily="34" charset="0"/>
              </a:rPr>
              <a:t>		</a:t>
            </a:r>
            <a:br>
              <a:rPr lang="en-US">
                <a:latin typeface="Verdana" pitchFamily="34" charset="0"/>
              </a:rPr>
            </a:br>
            <a:r>
              <a:rPr lang="en-US" sz="4000">
                <a:solidFill>
                  <a:srgbClr val="FEB446"/>
                </a:solidFill>
                <a:latin typeface="Verdana" pitchFamily="34" charset="0"/>
              </a:rPr>
              <a:t>Your advisor...</a:t>
            </a:r>
            <a:endParaRPr lang="en-US">
              <a:latin typeface="Verdana" pitchFamily="34" charset="0"/>
            </a:endParaRPr>
          </a:p>
        </p:txBody>
      </p:sp>
      <p:sp>
        <p:nvSpPr>
          <p:cNvPr id="253955" name="Rectangle 3">
            <a:extLst>
              <a:ext uri="{FF2B5EF4-FFF2-40B4-BE49-F238E27FC236}">
                <a16:creationId xmlns:a16="http://schemas.microsoft.com/office/drawing/2014/main" id="{FF970A4A-4D71-3B60-BCB4-A9C110B47CD4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2449513"/>
            <a:ext cx="8229600" cy="4027487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has different priorities from yours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does not provide much feedback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leaves the institution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feels you are not working hard enough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does not get along with others in department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does not get along with you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sz="2800"/>
              <a:t>behaves in a way you find irresponsible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>
            <a:extLst>
              <a:ext uri="{FF2B5EF4-FFF2-40B4-BE49-F238E27FC236}">
                <a16:creationId xmlns:a16="http://schemas.microsoft.com/office/drawing/2014/main" id="{204FD6A2-98ED-76BD-4FCA-1F1112AFB29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685800" y="609600"/>
            <a:ext cx="82550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>
                <a:latin typeface="Verdana" pitchFamily="34" charset="0"/>
              </a:rPr>
              <a:t>Problems that may occur:</a:t>
            </a:r>
            <a:br>
              <a:rPr lang="en-US">
                <a:latin typeface="Verdana" pitchFamily="34" charset="0"/>
              </a:rPr>
            </a:br>
            <a:r>
              <a:rPr lang="en-US" sz="4000">
                <a:solidFill>
                  <a:srgbClr val="FEB446"/>
                </a:solidFill>
                <a:latin typeface="Verdana" pitchFamily="34" charset="0"/>
              </a:rPr>
              <a:t>You...</a:t>
            </a:r>
            <a:endParaRPr lang="en-US">
              <a:latin typeface="Verdana" pitchFamily="34" charset="0"/>
            </a:endParaRPr>
          </a:p>
        </p:txBody>
      </p:sp>
      <p:sp>
        <p:nvSpPr>
          <p:cNvPr id="256003" name="Rectangle 3">
            <a:extLst>
              <a:ext uri="{FF2B5EF4-FFF2-40B4-BE49-F238E27FC236}">
                <a16:creationId xmlns:a16="http://schemas.microsoft.com/office/drawing/2014/main" id="{172AB0EF-6D7E-B495-4A8C-83DBD972B45B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2022475"/>
            <a:ext cx="8229600" cy="4530725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Have a major life change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Want to change advisors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change your research interests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change your career objectives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become overwhelmed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become </a:t>
            </a:r>
            <a:r>
              <a:rPr lang="en-US" i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under-</a:t>
            </a:r>
            <a:r>
              <a:rPr lang="en-US"/>
              <a:t>whelmed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>
            <a:extLst>
              <a:ext uri="{FF2B5EF4-FFF2-40B4-BE49-F238E27FC236}">
                <a16:creationId xmlns:a16="http://schemas.microsoft.com/office/drawing/2014/main" id="{1E3F7723-11B7-BBBB-7D78-CDBC3AD3859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373063" y="228600"/>
            <a:ext cx="8229600" cy="808038"/>
          </a:xfrm>
        </p:spPr>
        <p:txBody>
          <a:bodyPr/>
          <a:lstStyle/>
          <a:p>
            <a:pPr eaLnBrk="1" hangingPunct="1">
              <a:defRPr/>
            </a:pPr>
            <a:r>
              <a:rPr lang="en-US"/>
              <a:t>When Things Get Tough…</a:t>
            </a:r>
          </a:p>
        </p:txBody>
      </p:sp>
      <p:sp>
        <p:nvSpPr>
          <p:cNvPr id="258051" name="Rectangle 3">
            <a:extLst>
              <a:ext uri="{FF2B5EF4-FFF2-40B4-BE49-F238E27FC236}">
                <a16:creationId xmlns:a16="http://schemas.microsoft.com/office/drawing/2014/main" id="{0B92C334-E6E7-D488-6168-CB81B2223BAE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Grad school has very stressful times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Generally have a “burn out” time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Try to stick it out!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Get counseling if needed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Keep your eye on the prize!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/>
              <a:t>You will evolve; you must become a colleague to your mentor, as you develop as a scientist…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>
            <a:extLst>
              <a:ext uri="{FF2B5EF4-FFF2-40B4-BE49-F238E27FC236}">
                <a16:creationId xmlns:a16="http://schemas.microsoft.com/office/drawing/2014/main" id="{326D627F-2EFC-244A-8A43-60AB00825D2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7772400" cy="1736725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/>
              <a:t>How to Succeed in Graduate School, Once You’re there…</a:t>
            </a:r>
          </a:p>
        </p:txBody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8C7D9FC5-DFF6-FBCA-30F6-2DEDA4ED97F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Overall…You Must Take Charge of Your Own Training!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>
            <a:extLst>
              <a:ext uri="{FF2B5EF4-FFF2-40B4-BE49-F238E27FC236}">
                <a16:creationId xmlns:a16="http://schemas.microsoft.com/office/drawing/2014/main" id="{B57F20E3-B76D-FF6B-9AD6-E9D23BB9997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>
                <a:latin typeface="Verdana" pitchFamily="34" charset="0"/>
              </a:rPr>
              <a:t>In Summary…</a:t>
            </a:r>
          </a:p>
        </p:txBody>
      </p:sp>
      <p:sp>
        <p:nvSpPr>
          <p:cNvPr id="260099" name="Rectangle 3">
            <a:extLst>
              <a:ext uri="{FF2B5EF4-FFF2-40B4-BE49-F238E27FC236}">
                <a16:creationId xmlns:a16="http://schemas.microsoft.com/office/drawing/2014/main" id="{7EAB522B-A2CE-B2F9-BE9D-96E6DEAD7CE0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/>
              <a:t>A little knowledge and planning at the beginning will assist you in progressing efficiently through your training and launching into a career…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E4E0D-04E9-3B6A-2291-C4C3866A9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What is Success in Grad School?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A1831-DBBB-807E-58C7-2EEB839F9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dirty="0"/>
              <a:t>Learning what you need to know to succeed in your next step, in a reasonable amount of time.</a:t>
            </a:r>
          </a:p>
          <a:p>
            <a:pPr lvl="1">
              <a:defRPr/>
            </a:pPr>
            <a:r>
              <a:rPr lang="en-US" dirty="0"/>
              <a:t>Postdoc?</a:t>
            </a:r>
          </a:p>
          <a:p>
            <a:pPr lvl="1">
              <a:defRPr/>
            </a:pPr>
            <a:r>
              <a:rPr lang="en-US" dirty="0"/>
              <a:t>Career?</a:t>
            </a:r>
          </a:p>
          <a:p>
            <a:pPr>
              <a:buFont typeface="Arial" charset="0"/>
              <a:buChar char="►"/>
              <a:defRPr/>
            </a:pPr>
            <a:r>
              <a:rPr lang="en-US" dirty="0"/>
              <a:t>Building the best credentials possible…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>
            <a:extLst>
              <a:ext uri="{FF2B5EF4-FFF2-40B4-BE49-F238E27FC236}">
                <a16:creationId xmlns:a16="http://schemas.microsoft.com/office/drawing/2014/main" id="{82B54B2F-C975-1657-52DF-56AC13E4C2B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152400"/>
            <a:ext cx="8229600" cy="808038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latin typeface="Verdana" pitchFamily="34" charset="0"/>
              </a:rPr>
              <a:t>Succeeding in GS</a:t>
            </a:r>
            <a:endParaRPr lang="en-US" sz="4000" dirty="0">
              <a:solidFill>
                <a:srgbClr val="FECA7E"/>
              </a:solidFill>
              <a:latin typeface="Verdana" pitchFamily="34" charset="0"/>
            </a:endParaRPr>
          </a:p>
        </p:txBody>
      </p:sp>
      <p:sp>
        <p:nvSpPr>
          <p:cNvPr id="270339" name="Rectangle 3">
            <a:extLst>
              <a:ext uri="{FF2B5EF4-FFF2-40B4-BE49-F238E27FC236}">
                <a16:creationId xmlns:a16="http://schemas.microsoft.com/office/drawing/2014/main" id="{24F1C7CB-49DF-97B0-8BA1-D10A24EB06B1}"/>
              </a:ext>
            </a:extLst>
          </p:cNvPr>
          <p:cNvSpPr>
            <a:spLocks noGrp="1" noRot="1" noChangeArrowheads="1"/>
          </p:cNvSpPr>
          <p:nvPr>
            <p:ph type="body"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Complete required coursework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Complete Exams and Tests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Create the Products of Science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Perform the Activities of Science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Develop various Skills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Develop personally</a:t>
            </a:r>
          </a:p>
          <a:p>
            <a:pPr lvl="1" eaLnBrk="1" hangingPunct="1">
              <a:defRPr/>
            </a:pPr>
            <a:r>
              <a:rPr lang="en-US" dirty="0"/>
              <a:t>Confidence, etc. </a:t>
            </a:r>
          </a:p>
          <a:p>
            <a:pPr eaLnBrk="1" hangingPunct="1">
              <a:buFont typeface="Arial" charset="0"/>
              <a:buChar char="►"/>
              <a:defRPr/>
            </a:pPr>
            <a:r>
              <a:rPr lang="en-US" dirty="0"/>
              <a:t>Develop additional credentials/skills</a:t>
            </a:r>
          </a:p>
          <a:p>
            <a:pPr lvl="1"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E8BAC-96BC-AACF-6620-B656FE13B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/>
              <a:t>Characteristics of Successful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9DA29-7B30-FCF1-F334-8A1D4ADBC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25" y="1219200"/>
            <a:ext cx="8540750" cy="4879975"/>
          </a:xfrm>
        </p:spPr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dirty="0"/>
              <a:t>Qualities more important than brilliance or academic strength:</a:t>
            </a:r>
          </a:p>
          <a:p>
            <a:pPr lvl="1">
              <a:defRPr/>
            </a:pPr>
            <a:r>
              <a:rPr lang="en-US" sz="2400" dirty="0"/>
              <a:t>Passion for science </a:t>
            </a:r>
          </a:p>
          <a:p>
            <a:pPr lvl="1">
              <a:defRPr/>
            </a:pPr>
            <a:r>
              <a:rPr lang="en-US" sz="2400" dirty="0"/>
              <a:t>Enjoyment of intellectual challenge</a:t>
            </a:r>
          </a:p>
          <a:p>
            <a:pPr lvl="1">
              <a:defRPr/>
            </a:pPr>
            <a:r>
              <a:rPr lang="en-US" sz="2400" dirty="0"/>
              <a:t>View bench science as “fun”</a:t>
            </a:r>
          </a:p>
          <a:p>
            <a:pPr lvl="1">
              <a:defRPr/>
            </a:pPr>
            <a:r>
              <a:rPr lang="en-US" sz="2400" dirty="0"/>
              <a:t>CURIOSITY</a:t>
            </a:r>
          </a:p>
          <a:p>
            <a:pPr lvl="1">
              <a:defRPr/>
            </a:pPr>
            <a:r>
              <a:rPr lang="en-US" sz="2400" dirty="0"/>
              <a:t>DRIVE - Tenacity/persistence/Desire to finish</a:t>
            </a:r>
          </a:p>
          <a:p>
            <a:pPr lvl="1">
              <a:defRPr/>
            </a:pPr>
            <a:r>
              <a:rPr lang="en-US" sz="2400" dirty="0"/>
              <a:t>VISION – Can work for a long-term goal</a:t>
            </a:r>
          </a:p>
          <a:p>
            <a:pPr lvl="1">
              <a:defRPr/>
            </a:pPr>
            <a:r>
              <a:rPr lang="en-US" sz="2400" dirty="0"/>
              <a:t>Positive outlook</a:t>
            </a:r>
          </a:p>
          <a:p>
            <a:pPr>
              <a:buFont typeface="Arial" charset="0"/>
              <a:buChar char="►"/>
              <a:defRPr/>
            </a:pPr>
            <a:endParaRPr lang="en-US" dirty="0"/>
          </a:p>
        </p:txBody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2D479B97-42ED-4354-B490-670FF2F027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172200"/>
            <a:ext cx="861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Iris Lindberg - </a:t>
            </a:r>
            <a:r>
              <a:rPr lang="en-US" altLang="en-US" sz="1800" dirty="0">
                <a:solidFill>
                  <a:srgbClr val="00B050"/>
                </a:solidFill>
              </a:rPr>
              <a:t>http://thelindberglab.com/papers/grad%20school.pdf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93074-F96F-5337-BFC0-6BD3FB9BE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Basic (Common)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62851-23FE-CEAA-A3DB-D3F7B456D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625" y="1371600"/>
            <a:ext cx="8540750" cy="4727575"/>
          </a:xfrm>
        </p:spPr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sz="2400" dirty="0"/>
              <a:t>One good publication, in a specialty journal </a:t>
            </a:r>
          </a:p>
          <a:p>
            <a:pPr>
              <a:buFont typeface="Arial" charset="0"/>
              <a:buChar char="►"/>
              <a:defRPr/>
            </a:pPr>
            <a:r>
              <a:rPr lang="en-US" sz="2400" dirty="0"/>
              <a:t>3.0 GPA in graduate school</a:t>
            </a:r>
          </a:p>
          <a:p>
            <a:pPr>
              <a:buFont typeface="Arial" charset="0"/>
              <a:buChar char="►"/>
              <a:defRPr/>
            </a:pPr>
            <a:r>
              <a:rPr lang="en-US" sz="2400" dirty="0"/>
              <a:t>Mastery of bench science </a:t>
            </a:r>
          </a:p>
          <a:p>
            <a:pPr lvl="1">
              <a:defRPr/>
            </a:pPr>
            <a:r>
              <a:rPr lang="en-US" sz="2000" dirty="0"/>
              <a:t>Mastering specific techniques in your field and peripheral but related fields</a:t>
            </a:r>
          </a:p>
          <a:p>
            <a:pPr lvl="1">
              <a:defRPr/>
            </a:pPr>
            <a:r>
              <a:rPr lang="en-US" sz="2000" dirty="0"/>
              <a:t>Experimental design-some independence and some analytical skills </a:t>
            </a:r>
          </a:p>
          <a:p>
            <a:pPr>
              <a:buFont typeface="Arial" charset="0"/>
              <a:buChar char="►"/>
              <a:defRPr/>
            </a:pPr>
            <a:r>
              <a:rPr lang="en-US" sz="2400" dirty="0"/>
              <a:t>Ability to communicate: write proposals and papers, give talks</a:t>
            </a:r>
          </a:p>
          <a:p>
            <a:pPr>
              <a:buFont typeface="Arial" charset="0"/>
              <a:buChar char="►"/>
              <a:defRPr/>
            </a:pPr>
            <a:r>
              <a:rPr lang="en-US" sz="2400" dirty="0"/>
              <a:t>Acquisition of people resources (network) and information resources</a:t>
            </a:r>
          </a:p>
          <a:p>
            <a:pPr>
              <a:buFont typeface="Arial" charset="0"/>
              <a:buChar char="►"/>
              <a:defRPr/>
            </a:pPr>
            <a:r>
              <a:rPr lang="en-US" sz="2400" dirty="0"/>
              <a:t>Two good recommendations from faculty familiar with your work</a:t>
            </a:r>
          </a:p>
          <a:p>
            <a:pPr>
              <a:buFont typeface="Arial" charset="0"/>
              <a:buChar char="►"/>
              <a:defRPr/>
            </a:pPr>
            <a:endParaRPr lang="en-US" sz="2400" dirty="0"/>
          </a:p>
        </p:txBody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524E422D-B1BB-4EAD-401B-F41D4D2D0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172200"/>
            <a:ext cx="861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Iris Lindberg - </a:t>
            </a:r>
            <a:r>
              <a:rPr lang="en-US" altLang="en-US" sz="1800" dirty="0">
                <a:solidFill>
                  <a:srgbClr val="00B050"/>
                </a:solidFill>
              </a:rPr>
              <a:t>http://thelindberglab.com/papers/grad%20school.pdf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2BBF1-437E-F3CB-BC00-A7C8D4BC1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Excellent Success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E8A41-644E-746C-E11C-1A85143F4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►"/>
              <a:defRPr/>
            </a:pPr>
            <a:r>
              <a:rPr lang="en-US" sz="2400" dirty="0"/>
              <a:t>Three good publications (on important topics, in widely-read, higher impact journals)</a:t>
            </a:r>
          </a:p>
          <a:p>
            <a:pPr>
              <a:buFont typeface="Arial" charset="0"/>
              <a:buChar char="►"/>
              <a:defRPr/>
            </a:pPr>
            <a:r>
              <a:rPr lang="en-US" sz="2400" dirty="0"/>
              <a:t>Complete mastery of bench science </a:t>
            </a:r>
          </a:p>
          <a:p>
            <a:pPr lvl="1">
              <a:defRPr/>
            </a:pPr>
            <a:r>
              <a:rPr lang="en-US" sz="2000" dirty="0"/>
              <a:t>Independence at the bench; ability to design new projects from the literature</a:t>
            </a:r>
          </a:p>
          <a:p>
            <a:pPr lvl="1">
              <a:defRPr/>
            </a:pPr>
            <a:r>
              <a:rPr lang="en-US" sz="2000" dirty="0"/>
              <a:t>Complete mastery of a field </a:t>
            </a:r>
          </a:p>
          <a:p>
            <a:pPr>
              <a:buFont typeface="Arial" charset="0"/>
              <a:buChar char="►"/>
              <a:defRPr/>
            </a:pPr>
            <a:r>
              <a:rPr lang="en-US" sz="2400" dirty="0"/>
              <a:t>Excellent ability to communicate: to write proposals and papers, give talks, work with others</a:t>
            </a:r>
          </a:p>
          <a:p>
            <a:pPr>
              <a:buFont typeface="Arial" charset="0"/>
              <a:buChar char="►"/>
              <a:defRPr/>
            </a:pPr>
            <a:r>
              <a:rPr lang="en-US" sz="2400" dirty="0"/>
              <a:t>Honors-grants, awards etc </a:t>
            </a:r>
          </a:p>
          <a:p>
            <a:pPr>
              <a:buFont typeface="Arial" charset="0"/>
              <a:buChar char="►"/>
              <a:defRPr/>
            </a:pPr>
            <a:r>
              <a:rPr lang="en-US" sz="2400" dirty="0"/>
              <a:t>Stellar recommendations (top 5%) from three or more faculty familiar with your work </a:t>
            </a:r>
          </a:p>
          <a:p>
            <a:pPr>
              <a:buFont typeface="Arial" charset="0"/>
              <a:buChar char="►"/>
              <a:defRPr/>
            </a:pPr>
            <a:endParaRPr lang="en-US" dirty="0"/>
          </a:p>
        </p:txBody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25A98D38-F44D-C4DC-44C3-C0EC66CEB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172200"/>
            <a:ext cx="861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Iris Lindberg - </a:t>
            </a:r>
            <a:r>
              <a:rPr lang="en-US" altLang="en-US" sz="1800" dirty="0">
                <a:solidFill>
                  <a:srgbClr val="00B050"/>
                </a:solidFill>
              </a:rPr>
              <a:t>http://thelindberglab.com/papers/grad%20school.pdf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mpass">
  <a:themeElements>
    <a:clrScheme name="Compass 7">
      <a:dk1>
        <a:srgbClr val="000000"/>
      </a:dk1>
      <a:lt1>
        <a:srgbClr val="DDDCC5"/>
      </a:lt1>
      <a:dk2>
        <a:srgbClr val="95934B"/>
      </a:dk2>
      <a:lt2>
        <a:srgbClr val="DBDAC3"/>
      </a:lt2>
      <a:accent1>
        <a:srgbClr val="EAEBE1"/>
      </a:accent1>
      <a:accent2>
        <a:srgbClr val="9DB0B7"/>
      </a:accent2>
      <a:accent3>
        <a:srgbClr val="EBEBDF"/>
      </a:accent3>
      <a:accent4>
        <a:srgbClr val="000000"/>
      </a:accent4>
      <a:accent5>
        <a:srgbClr val="F3F3EE"/>
      </a:accent5>
      <a:accent6>
        <a:srgbClr val="8E9FA6"/>
      </a:accent6>
      <a:hlink>
        <a:srgbClr val="009900"/>
      </a:hlink>
      <a:folHlink>
        <a:srgbClr val="808000"/>
      </a:folHlink>
    </a:clrScheme>
    <a:fontScheme name="Compas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1503</TotalTime>
  <Words>2191</Words>
  <Application>Microsoft Office PowerPoint</Application>
  <PresentationFormat>On-screen Show (4:3)</PresentationFormat>
  <Paragraphs>456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Tahoma</vt:lpstr>
      <vt:lpstr>Times New Roman</vt:lpstr>
      <vt:lpstr>Verdana</vt:lpstr>
      <vt:lpstr>Wingdings</vt:lpstr>
      <vt:lpstr>Compass</vt:lpstr>
      <vt:lpstr>Research Career Development –  What Happens in Grad School – Actually Being There!</vt:lpstr>
      <vt:lpstr>Acknowledgements</vt:lpstr>
      <vt:lpstr>Standard Ph.D. Training Path</vt:lpstr>
      <vt:lpstr>How to Succeed in Graduate School, Once You’re there…</vt:lpstr>
      <vt:lpstr>What is Success in Grad School?</vt:lpstr>
      <vt:lpstr>Succeeding in GS</vt:lpstr>
      <vt:lpstr>Characteristics of Successful Students</vt:lpstr>
      <vt:lpstr>Basic (Common) Success</vt:lpstr>
      <vt:lpstr>Excellent Success</vt:lpstr>
      <vt:lpstr>How to Succeed – Develop a Plan</vt:lpstr>
      <vt:lpstr>Why You Must Take Charge…</vt:lpstr>
      <vt:lpstr>Where do you learn necessary skills?</vt:lpstr>
      <vt:lpstr>Life of a Grad Student</vt:lpstr>
      <vt:lpstr>Grad School Timeline/Activities</vt:lpstr>
      <vt:lpstr>The most important person- your major or research advisor:</vt:lpstr>
      <vt:lpstr>Choosing a Research Advisor</vt:lpstr>
      <vt:lpstr>Your responsibilities to your advisor and lab</vt:lpstr>
      <vt:lpstr>Your Research Topic</vt:lpstr>
      <vt:lpstr>Selecting a Research Problem: additional considerations</vt:lpstr>
      <vt:lpstr>Progressing Efficiently in the Lab</vt:lpstr>
      <vt:lpstr>Think about Experiments!</vt:lpstr>
      <vt:lpstr>Thinking II</vt:lpstr>
      <vt:lpstr>How to Impress Your Mentor</vt:lpstr>
      <vt:lpstr>What is a Dissertation Committee?</vt:lpstr>
      <vt:lpstr>Choosing a Committee</vt:lpstr>
      <vt:lpstr>Qualifying Exams</vt:lpstr>
      <vt:lpstr>Perform the Activities of Science</vt:lpstr>
      <vt:lpstr>Create the Products of Science</vt:lpstr>
      <vt:lpstr>Life as a Research Assistant or Fellow</vt:lpstr>
      <vt:lpstr>Life as a Teaching Assistant</vt:lpstr>
      <vt:lpstr>Your Development I</vt:lpstr>
      <vt:lpstr>Your Development II</vt:lpstr>
      <vt:lpstr>Practical Advice - Develop</vt:lpstr>
      <vt:lpstr>Opportunities</vt:lpstr>
      <vt:lpstr>Writing your Thesis</vt:lpstr>
      <vt:lpstr>Highs and Lows of Grad School</vt:lpstr>
      <vt:lpstr>Problems that may occur:    Your advisor...</vt:lpstr>
      <vt:lpstr>Problems that may occur: You...</vt:lpstr>
      <vt:lpstr>When Things Get Tough…</vt:lpstr>
      <vt:lpstr>In Summary…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Career Developments</dc:title>
  <dc:creator>ATSIN</dc:creator>
  <cp:lastModifiedBy>Patty Ramirez</cp:lastModifiedBy>
  <cp:revision>270</cp:revision>
  <cp:lastPrinted>1601-01-01T00:00:00Z</cp:lastPrinted>
  <dcterms:created xsi:type="dcterms:W3CDTF">2003-01-27T18:17:53Z</dcterms:created>
  <dcterms:modified xsi:type="dcterms:W3CDTF">2026-07-29T21:26:08Z</dcterms:modified>
</cp:coreProperties>
</file>