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256" r:id="rId2"/>
    <p:sldId id="290" r:id="rId3"/>
    <p:sldId id="286" r:id="rId4"/>
    <p:sldId id="293" r:id="rId5"/>
    <p:sldId id="291" r:id="rId6"/>
    <p:sldId id="292" r:id="rId7"/>
    <p:sldId id="312" r:id="rId8"/>
    <p:sldId id="303" r:id="rId9"/>
    <p:sldId id="298" r:id="rId10"/>
    <p:sldId id="311" r:id="rId11"/>
    <p:sldId id="318" r:id="rId12"/>
    <p:sldId id="309" r:id="rId13"/>
    <p:sldId id="319" r:id="rId14"/>
    <p:sldId id="287" r:id="rId15"/>
    <p:sldId id="313" r:id="rId16"/>
    <p:sldId id="305" r:id="rId17"/>
    <p:sldId id="302" r:id="rId18"/>
    <p:sldId id="308" r:id="rId19"/>
    <p:sldId id="296" r:id="rId20"/>
    <p:sldId id="317" r:id="rId21"/>
    <p:sldId id="327" r:id="rId22"/>
    <p:sldId id="314" r:id="rId23"/>
    <p:sldId id="306" r:id="rId24"/>
    <p:sldId id="300" r:id="rId25"/>
    <p:sldId id="315" r:id="rId26"/>
    <p:sldId id="301" r:id="rId27"/>
    <p:sldId id="316" r:id="rId28"/>
    <p:sldId id="297" r:id="rId29"/>
    <p:sldId id="299" r:id="rId30"/>
    <p:sldId id="310" r:id="rId31"/>
    <p:sldId id="269" r:id="rId32"/>
    <p:sldId id="270" r:id="rId33"/>
    <p:sldId id="262" r:id="rId34"/>
    <p:sldId id="323" r:id="rId35"/>
    <p:sldId id="321" r:id="rId36"/>
    <p:sldId id="257" r:id="rId37"/>
    <p:sldId id="259" r:id="rId38"/>
    <p:sldId id="260" r:id="rId39"/>
    <p:sldId id="324" r:id="rId40"/>
    <p:sldId id="271" r:id="rId41"/>
    <p:sldId id="261" r:id="rId42"/>
    <p:sldId id="266" r:id="rId43"/>
    <p:sldId id="273" r:id="rId44"/>
    <p:sldId id="325" r:id="rId45"/>
    <p:sldId id="276" r:id="rId46"/>
    <p:sldId id="277" r:id="rId47"/>
    <p:sldId id="278" r:id="rId48"/>
    <p:sldId id="279" r:id="rId49"/>
    <p:sldId id="326" r:id="rId50"/>
    <p:sldId id="281" r:id="rId51"/>
    <p:sldId id="272" r:id="rId52"/>
    <p:sldId id="284" r:id="rId53"/>
    <p:sldId id="285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FFCC00"/>
    <a:srgbClr val="FFFF00"/>
    <a:srgbClr val="0000FF"/>
    <a:srgbClr val="FF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8" autoAdjust="0"/>
    <p:restoredTop sz="94660"/>
  </p:normalViewPr>
  <p:slideViewPr>
    <p:cSldViewPr>
      <p:cViewPr varScale="1">
        <p:scale>
          <a:sx n="97" d="100"/>
          <a:sy n="97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E28071-4D27-484C-AA12-FD08910DB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21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232EB-0B32-41B2-9F08-B8291C16ED4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43B0A-01DB-4EC2-98AF-F5047E867FA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C17B72-2BD0-4F46-A096-B04BEC4EF11A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5C126-31B7-43E6-A8A3-DAAADEEE76C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AFA9E-BAF2-435A-B13B-94694E5E23D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0617C-1AF6-49D9-AEF0-02C0EB96CCE0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A2F6D-4EDC-4662-B04E-7089E9A20C4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C2D34-E994-490A-B71E-E55BE58AB3E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0B441-2C77-4BF7-9552-58A6BC50DD8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BC20A-B6CF-40C6-85B2-394B502075C9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168D1-3340-425D-B91F-15923846B11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2E699-B59C-4B28-BE3E-3F53D22EC85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1A092-9CDE-48FE-B2C5-C564E57DBD9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0F142-F96A-4DAF-9935-50AACCEF004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08826-8351-41A7-8C19-E1CA5A8EC581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97454-3E1F-467A-B38E-F732FDB47164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E0977-0A44-4583-8C41-3D4C2273D8F3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0D79A-1D43-4FC1-B114-67E17DE39E9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511C5-84FA-443F-80DD-E8D732216C6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AD61D-26FD-47E6-A9C2-604984EDEB0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3C82D-6704-4278-AA78-23FF1260582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C732C-1A40-4890-A878-3BD8333BD3A5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82C9F-54B8-4563-9A58-CE2FD8C9CD0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AA1C68-EF13-453F-AB9A-E881E15489EA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0A2AC-9518-4138-B3D8-F9117F824BC4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31D6B-7FDC-4C6B-A387-46E0F3E38305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5DCE0-5FAF-426E-8B00-FE1A20C99AE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9B0684-9268-4466-AE4F-DF666DCCC53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6BA23-036D-4B84-A3BA-092E87FE28CF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C0F3F-17D4-493F-A723-FF947C7F89E2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4162F-F5A9-4A00-9B7C-175FBB66822A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49BF2-E07E-4A3B-8CD2-0FBA6457AF7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70CE6-7EA3-4208-BBDB-872DBA90EC4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3D23E-5934-4F60-844C-5A32489205B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6F314-2A64-461B-B7EE-87808300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53B7-7D6F-4D4D-824C-8B35FBA47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210D3-7EE4-418E-8846-754866BB7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9D150-2418-4B57-8F8A-DB829D419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710F-528C-43FB-8A62-3E28C14AA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C71F-4C17-431E-BCBA-796029D8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3AE7B-9C5E-4625-A44F-398E6AE0E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45A1F-ECE2-4171-917B-1DE68A6D6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26406-D1D1-4F85-8ACD-2811EF220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F472-57F6-4D6A-8A1B-E778EDE73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D2C3-E008-487D-A2A4-E57791BAD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32C4-3253-4D38-8431-9408399D2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5DCD3DD-7AFB-4B90-932C-6EBEB1785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19" r:id="rId2"/>
    <p:sldLayoutId id="2147483728" r:id="rId3"/>
    <p:sldLayoutId id="2147483720" r:id="rId4"/>
    <p:sldLayoutId id="2147483721" r:id="rId5"/>
    <p:sldLayoutId id="2147483722" r:id="rId6"/>
    <p:sldLayoutId id="2147483723" r:id="rId7"/>
    <p:sldLayoutId id="2147483729" r:id="rId8"/>
    <p:sldLayoutId id="2147483730" r:id="rId9"/>
    <p:sldLayoutId id="2147483724" r:id="rId10"/>
    <p:sldLayoutId id="2147483725" r:id="rId11"/>
    <p:sldLayoutId id="214748372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cholarship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ellowship_(medicine)" TargetMode="External"/><Relationship Id="rId4" Type="http://schemas.openxmlformats.org/officeDocument/2006/relationships/hyperlink" Target="http://en.wikipedia.org/wiki/Fellow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le.edu/oir/open/pdf_public/W098_Fin_Inc_bySrce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sa.edu/graduate/FutureStudentsAcademicPrograms/%0bscholarshipupdated.ht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dnet.ucla.edu/asis/grapes/search.asp" TargetMode="External"/><Relationship Id="rId5" Type="http://schemas.openxmlformats.org/officeDocument/2006/relationships/hyperlink" Target="http://www.gradschool.cornell.edu/?p=132" TargetMode="External"/><Relationship Id="rId4" Type="http://schemas.openxmlformats.org/officeDocument/2006/relationships/hyperlink" Target="http://www.opgf.unt.edu/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llon.org/grant_programs/programs" TargetMode="External"/><Relationship Id="rId3" Type="http://schemas.openxmlformats.org/officeDocument/2006/relationships/hyperlink" Target="http://www.rhodesscholar.org/" TargetMode="External"/><Relationship Id="rId7" Type="http://schemas.openxmlformats.org/officeDocument/2006/relationships/hyperlink" Target="http://www.truman.gov/about/about.ht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amesmadison.com/" TargetMode="External"/><Relationship Id="rId5" Type="http://schemas.openxmlformats.org/officeDocument/2006/relationships/hyperlink" Target="http://www.cies.org/about_fulb.htm" TargetMode="External"/><Relationship Id="rId10" Type="http://schemas.openxmlformats.org/officeDocument/2006/relationships/hyperlink" Target="http://grants.nih.gov/grants/guide/pa-files/PA-07-002.html" TargetMode="External"/><Relationship Id="rId4" Type="http://schemas.openxmlformats.org/officeDocument/2006/relationships/hyperlink" Target="http://www.marshallscholarship.org/" TargetMode="External"/><Relationship Id="rId9" Type="http://schemas.openxmlformats.org/officeDocument/2006/relationships/hyperlink" Target="http://www.nsf.gov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X&amp;start=2&amp;oi=define&amp;q=http://en.wikipedia.org/wiki/Graduate_schoo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8229600" cy="21671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  <a:latin typeface="Book Antiqua" pitchFamily="18" charset="0"/>
              </a:rPr>
              <a:t>Funding Graduate School</a:t>
            </a:r>
            <a:endParaRPr lang="en-US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657600"/>
            <a:ext cx="41910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4"/>
                </a:solidFill>
                <a:latin typeface="Verdana" pitchFamily="34" charset="0"/>
              </a:rPr>
              <a:t>Gail P. Taylor, Ph.D.</a:t>
            </a:r>
          </a:p>
          <a:p>
            <a:pPr eaLnBrk="1" hangingPunct="1">
              <a:defRPr/>
            </a:pPr>
            <a:r>
              <a:rPr lang="en-US" sz="2400" dirty="0" smtClean="0">
                <a:latin typeface="Verdana" pitchFamily="34" charset="0"/>
              </a:rPr>
              <a:t>Asst. PD, MBRS-RISE &amp;</a:t>
            </a:r>
          </a:p>
          <a:p>
            <a:pPr eaLnBrk="1" hangingPunct="1">
              <a:defRPr/>
            </a:pPr>
            <a:r>
              <a:rPr lang="en-US" sz="2400" dirty="0" smtClean="0">
                <a:latin typeface="Verdana" pitchFamily="34" charset="0"/>
              </a:rPr>
              <a:t>MARC U*STAR</a:t>
            </a:r>
          </a:p>
          <a:p>
            <a:pPr eaLnBrk="1" hangingPunct="1">
              <a:defRPr/>
            </a:pPr>
            <a:r>
              <a:rPr lang="en-US" sz="2400" dirty="0" smtClean="0">
                <a:latin typeface="Verdana" pitchFamily="34" charset="0"/>
              </a:rPr>
              <a:t>Univ. Texas at San Antonio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8229600" y="6553200"/>
            <a:ext cx="8001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chemeClr val="tx1">
                    <a:lumMod val="85000"/>
                  </a:schemeClr>
                </a:solidFill>
              </a:rPr>
              <a:t>02/18/2011</a:t>
            </a:r>
            <a:endParaRPr lang="en-US" sz="8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Tuition/Fees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Cost of classes and university amenities</a:t>
            </a:r>
          </a:p>
          <a:p>
            <a:r>
              <a:rPr lang="en-US" smtClean="0"/>
              <a:t>Someone always has to pay the tuition</a:t>
            </a:r>
          </a:p>
          <a:p>
            <a:pPr lvl="1"/>
            <a:r>
              <a:rPr lang="en-US" smtClean="0"/>
              <a:t>Does not merely “disappear” if funded by Univ.</a:t>
            </a:r>
          </a:p>
          <a:p>
            <a:r>
              <a:rPr lang="en-US" smtClean="0"/>
              <a:t>Usually Dept. will keep paying</a:t>
            </a:r>
          </a:p>
          <a:p>
            <a:r>
              <a:rPr lang="en-US" smtClean="0"/>
              <a:t>Must consider tuition/fees, Health Ins, Travel if you obtain alternative funding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Travel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May learn technique elsewhere</a:t>
            </a:r>
          </a:p>
          <a:p>
            <a:r>
              <a:rPr lang="en-US" smtClean="0"/>
              <a:t>Presenting at conferences very important to development</a:t>
            </a:r>
          </a:p>
          <a:p>
            <a:pPr lvl="1"/>
            <a:r>
              <a:rPr lang="en-US" smtClean="0"/>
              <a:t>Submit abstracts (small publication)</a:t>
            </a:r>
          </a:p>
          <a:p>
            <a:pPr lvl="1"/>
            <a:r>
              <a:rPr lang="en-US" smtClean="0"/>
              <a:t>Make Oral/Poster Presentations</a:t>
            </a:r>
          </a:p>
          <a:p>
            <a:pPr lvl="1"/>
            <a:r>
              <a:rPr lang="en-US" smtClean="0"/>
              <a:t>Network with others in field</a:t>
            </a:r>
          </a:p>
          <a:p>
            <a:pPr lvl="1"/>
            <a:r>
              <a:rPr lang="en-US" smtClean="0"/>
              <a:t>Find jobs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Stipends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Amount you are given to live upon</a:t>
            </a:r>
          </a:p>
          <a:p>
            <a:r>
              <a:rPr lang="en-US" smtClean="0"/>
              <a:t>20K – 30K level</a:t>
            </a:r>
          </a:p>
          <a:p>
            <a:r>
              <a:rPr lang="en-US" smtClean="0"/>
              <a:t>Amount depends on…</a:t>
            </a:r>
          </a:p>
          <a:p>
            <a:pPr lvl="1"/>
            <a:r>
              <a:rPr lang="en-US" smtClean="0"/>
              <a:t>School</a:t>
            </a:r>
          </a:p>
          <a:p>
            <a:pPr lvl="1"/>
            <a:r>
              <a:rPr lang="en-US" smtClean="0"/>
              <a:t>Cost of Living/Location</a:t>
            </a:r>
          </a:p>
          <a:p>
            <a:pPr lvl="1"/>
            <a:r>
              <a:rPr lang="en-US" smtClean="0"/>
              <a:t>Degree</a:t>
            </a:r>
          </a:p>
          <a:p>
            <a:pPr lvl="1"/>
            <a:r>
              <a:rPr lang="en-US" smtClean="0"/>
              <a:t>Competitive recruitment</a:t>
            </a:r>
          </a:p>
          <a:p>
            <a:r>
              <a:rPr lang="en-US" smtClean="0"/>
              <a:t>High Stipend may mean you pay Tuition….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Health Insurance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Don’t believe that you will always be healthy…</a:t>
            </a:r>
          </a:p>
          <a:p>
            <a:pPr lvl="1"/>
            <a:r>
              <a:rPr lang="en-US" smtClean="0"/>
              <a:t>HBC grad student</a:t>
            </a:r>
          </a:p>
          <a:p>
            <a:pPr lvl="1"/>
            <a:r>
              <a:rPr lang="en-US" smtClean="0"/>
              <a:t>Cervical pre-cancerous lesions</a:t>
            </a:r>
          </a:p>
          <a:p>
            <a:pPr lvl="1"/>
            <a:r>
              <a:rPr lang="en-US" smtClean="0"/>
              <a:t>Appendicitis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Don’t Worry….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Grad students seldom are without funding if..</a:t>
            </a:r>
          </a:p>
          <a:p>
            <a:pPr lvl="1"/>
            <a:r>
              <a:rPr lang="en-US" smtClean="0"/>
              <a:t>Are progressing (&lt; 7th year)</a:t>
            </a:r>
          </a:p>
          <a:p>
            <a:pPr lvl="1"/>
            <a:r>
              <a:rPr lang="en-US" smtClean="0"/>
              <a:t>Doing “solid” work</a:t>
            </a:r>
          </a:p>
          <a:p>
            <a:pPr lvl="1"/>
            <a:r>
              <a:rPr lang="en-US" smtClean="0"/>
              <a:t>Have a good reputation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Generally, if you’re in and prior to your 7th year, you will be funded.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Most Fields…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Accept position by “Financial Aid deadline”</a:t>
            </a:r>
          </a:p>
          <a:p>
            <a:r>
              <a:rPr lang="en-US" smtClean="0"/>
              <a:t>University matches you with $$</a:t>
            </a:r>
          </a:p>
          <a:p>
            <a:r>
              <a:rPr lang="en-US" smtClean="0"/>
              <a:t>Money available for URM/Disadvantaged students</a:t>
            </a:r>
          </a:p>
          <a:p>
            <a:r>
              <a:rPr lang="en-US" smtClean="0"/>
              <a:t>Go about your business</a:t>
            </a:r>
          </a:p>
          <a:p>
            <a:r>
              <a:rPr lang="en-US" smtClean="0"/>
              <a:t>(for as long as $$ is promised)</a:t>
            </a:r>
          </a:p>
          <a:p>
            <a:r>
              <a:rPr lang="en-US" smtClean="0"/>
              <a:t>Then, get new source…</a:t>
            </a:r>
          </a:p>
          <a:p>
            <a:r>
              <a:rPr lang="en-US" smtClean="0"/>
              <a:t>Some Fields/Univs…you seek $$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4"/>
          <p:cNvSpPr>
            <a:spLocks noChangeArrowheads="1"/>
          </p:cNvSpPr>
          <p:nvPr/>
        </p:nvSpPr>
        <p:spPr bwMode="auto">
          <a:xfrm>
            <a:off x="2133600" y="304800"/>
            <a:ext cx="4876800" cy="3733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07" name="Oval 6"/>
          <p:cNvSpPr>
            <a:spLocks noChangeArrowheads="1"/>
          </p:cNvSpPr>
          <p:nvPr/>
        </p:nvSpPr>
        <p:spPr bwMode="auto">
          <a:xfrm>
            <a:off x="3733800" y="6172200"/>
            <a:ext cx="1295400" cy="5334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You</a:t>
            </a: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3733800" y="2133600"/>
            <a:ext cx="165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21509" name="Line 46"/>
          <p:cNvSpPr>
            <a:spLocks noChangeShapeType="1"/>
          </p:cNvSpPr>
          <p:nvPr/>
        </p:nvSpPr>
        <p:spPr bwMode="auto">
          <a:xfrm>
            <a:off x="4419600" y="4114800"/>
            <a:ext cx="0" cy="1981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3581400" y="4638675"/>
            <a:ext cx="1606550" cy="1228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rgbClr val="FF0000"/>
                </a:solidFill>
              </a:rPr>
              <a:t>Stipend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Scholarships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Fellowships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TAship</a:t>
            </a:r>
          </a:p>
        </p:txBody>
      </p:sp>
      <p:sp>
        <p:nvSpPr>
          <p:cNvPr id="21511" name="Rectangle 79"/>
          <p:cNvSpPr>
            <a:spLocks noChangeArrowheads="1"/>
          </p:cNvSpPr>
          <p:nvPr/>
        </p:nvSpPr>
        <p:spPr bwMode="auto">
          <a:xfrm>
            <a:off x="3048000" y="4167188"/>
            <a:ext cx="2743200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FF00"/>
                </a:solidFill>
              </a:rPr>
              <a:t>Tuition/Fees/Health Ins.</a:t>
            </a:r>
          </a:p>
        </p:txBody>
      </p:sp>
      <p:sp>
        <p:nvSpPr>
          <p:cNvPr id="21512" name="Text Box 110"/>
          <p:cNvSpPr txBox="1">
            <a:spLocks noChangeArrowheads="1"/>
          </p:cNvSpPr>
          <p:nvPr/>
        </p:nvSpPr>
        <p:spPr bwMode="auto">
          <a:xfrm>
            <a:off x="381000" y="3705225"/>
            <a:ext cx="2286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will most likely be your graduate experience…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Who Pays for All of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You?</a:t>
            </a:r>
          </a:p>
          <a:p>
            <a:r>
              <a:rPr lang="en-US" smtClean="0"/>
              <a:t>Your Mentor (when mentors have grants…)</a:t>
            </a:r>
          </a:p>
          <a:p>
            <a:r>
              <a:rPr lang="en-US" smtClean="0"/>
              <a:t>The Program?</a:t>
            </a:r>
          </a:p>
          <a:p>
            <a:r>
              <a:rPr lang="en-US" smtClean="0"/>
              <a:t>The University?</a:t>
            </a:r>
          </a:p>
          <a:p>
            <a:r>
              <a:rPr lang="en-US" smtClean="0"/>
              <a:t>The State?</a:t>
            </a:r>
          </a:p>
          <a:p>
            <a:r>
              <a:rPr lang="en-US" smtClean="0"/>
              <a:t>The U.S. Government?</a:t>
            </a:r>
          </a:p>
          <a:p>
            <a:r>
              <a:rPr lang="en-US" smtClean="0"/>
              <a:t>Private Organizations?</a:t>
            </a:r>
          </a:p>
          <a:p>
            <a:r>
              <a:rPr lang="en-US" smtClean="0"/>
              <a:t>Outside Jobs?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5800" y="2286000"/>
            <a:ext cx="914400" cy="457200"/>
            <a:chOff x="432" y="1008"/>
            <a:chExt cx="576" cy="2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80" y="1008"/>
              <a:ext cx="528" cy="2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 flipV="1">
              <a:off x="432" y="1008"/>
              <a:ext cx="528" cy="2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All of These, depending on School, Field and Timing…</a:t>
            </a:r>
            <a:br>
              <a:rPr lang="en-US" smtClean="0"/>
            </a:br>
            <a:endParaRPr lang="en-US" smtClean="0"/>
          </a:p>
        </p:txBody>
      </p:sp>
      <p:sp>
        <p:nvSpPr>
          <p:cNvPr id="2355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Financial Aid from School</a:t>
            </a:r>
            <a:endParaRPr lang="en-US" dirty="0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00200"/>
            <a:ext cx="8229600" cy="4114800"/>
          </a:xfrm>
        </p:spPr>
        <p:txBody>
          <a:bodyPr/>
          <a:lstStyle/>
          <a:p>
            <a:r>
              <a:rPr lang="en-US" sz="2000" smtClean="0"/>
              <a:t>Stipend (usually for first few years)</a:t>
            </a:r>
          </a:p>
          <a:p>
            <a:r>
              <a:rPr lang="en-US" sz="2000" smtClean="0"/>
              <a:t>Fellowships/Scholarships</a:t>
            </a:r>
          </a:p>
          <a:p>
            <a:pPr lvl="1"/>
            <a:r>
              <a:rPr lang="en-US" sz="2000" smtClean="0"/>
              <a:t>Money awarded to student</a:t>
            </a:r>
          </a:p>
          <a:p>
            <a:pPr lvl="1"/>
            <a:r>
              <a:rPr lang="en-US" sz="2000" smtClean="0"/>
              <a:t>Reward grades (entice top tier students)</a:t>
            </a:r>
          </a:p>
          <a:p>
            <a:pPr lvl="1"/>
            <a:r>
              <a:rPr lang="en-US" sz="2000" smtClean="0"/>
              <a:t>Support someone with certain background</a:t>
            </a:r>
          </a:p>
          <a:p>
            <a:pPr lvl="1"/>
            <a:r>
              <a:rPr lang="en-US" sz="2000" smtClean="0"/>
              <a:t>Usually no service reqd.</a:t>
            </a:r>
          </a:p>
          <a:p>
            <a:r>
              <a:rPr lang="en-US" sz="2000" smtClean="0"/>
              <a:t>Research assistantships/associate-ships</a:t>
            </a:r>
          </a:p>
          <a:p>
            <a:pPr lvl="1"/>
            <a:r>
              <a:rPr lang="en-US" sz="2000" smtClean="0"/>
              <a:t>Must perform research</a:t>
            </a:r>
          </a:p>
          <a:p>
            <a:r>
              <a:rPr lang="en-US" sz="2000" smtClean="0"/>
              <a:t>Teaching assistantships</a:t>
            </a:r>
          </a:p>
          <a:p>
            <a:pPr lvl="1"/>
            <a:r>
              <a:rPr lang="en-US" sz="2000" smtClean="0"/>
              <a:t>Must teach (~1 class/sem or yr)</a:t>
            </a:r>
          </a:p>
          <a:p>
            <a:r>
              <a:rPr lang="en-US" sz="2000" smtClean="0"/>
              <a:t>Special programs/funds</a:t>
            </a:r>
          </a:p>
          <a:p>
            <a:pPr lvl="1"/>
            <a:r>
              <a:rPr lang="en-US" sz="2000" smtClean="0"/>
              <a:t>MBRS-RISE or training grant</a:t>
            </a:r>
          </a:p>
          <a:p>
            <a:pPr lvl="1"/>
            <a:r>
              <a:rPr lang="en-US" sz="2000" smtClean="0"/>
              <a:t>MCNAIR – Graduate Scholars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2920" y="990600"/>
            <a:ext cx="8229600" cy="395227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Assumption of </a:t>
            </a:r>
            <a:r>
              <a:rPr lang="en-US" smtClean="0"/>
              <a:t>Research Training Programs: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You are going all the way to a Doctorate!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Clarifying Fellowship…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Fellowship may refer to:</a:t>
            </a:r>
          </a:p>
          <a:p>
            <a:pPr lvl="1"/>
            <a:r>
              <a:rPr lang="en-US" smtClean="0"/>
              <a:t>A merit-based </a:t>
            </a:r>
            <a:r>
              <a:rPr lang="en-US" smtClean="0">
                <a:hlinkClick r:id="rId3" tooltip="Scholarship"/>
              </a:rPr>
              <a:t>scholarship</a:t>
            </a:r>
            <a:r>
              <a:rPr lang="en-US" smtClean="0"/>
              <a:t>, or form of academic financial aid </a:t>
            </a:r>
          </a:p>
          <a:p>
            <a:pPr lvl="1"/>
            <a:r>
              <a:rPr lang="en-US" smtClean="0"/>
              <a:t>An academic position: see </a:t>
            </a:r>
            <a:r>
              <a:rPr lang="en-US" smtClean="0">
                <a:hlinkClick r:id="rId4" tooltip="Fellow"/>
              </a:rPr>
              <a:t>fellow</a:t>
            </a:r>
            <a:endParaRPr lang="en-US" smtClean="0"/>
          </a:p>
          <a:p>
            <a:pPr lvl="1"/>
            <a:r>
              <a:rPr lang="en-US" smtClean="0">
                <a:hlinkClick r:id="rId5" tooltip="Fellowship (medicine)"/>
              </a:rPr>
              <a:t>Fellowship (medicine)</a:t>
            </a:r>
            <a:r>
              <a:rPr lang="en-US" smtClean="0"/>
              <a:t>, a period of medical training after a residency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Where does the money come from?</a:t>
            </a:r>
            <a:endParaRPr lang="en-US" dirty="0"/>
          </a:p>
        </p:txBody>
      </p:sp>
      <p:sp>
        <p:nvSpPr>
          <p:cNvPr id="27651" name="Text Placeholder 4"/>
          <p:cNvSpPr>
            <a:spLocks noGrp="1"/>
          </p:cNvSpPr>
          <p:nvPr>
            <p:ph type="body" idx="1"/>
          </p:nvPr>
        </p:nvSpPr>
        <p:spPr>
          <a:xfrm>
            <a:off x="722313" y="2352675"/>
            <a:ext cx="7772400" cy="1509713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2133600" y="304800"/>
            <a:ext cx="4876800" cy="3733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3733800" y="6172200"/>
            <a:ext cx="1295400" cy="5334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You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165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2895600" y="990600"/>
            <a:ext cx="3733800" cy="266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276600" y="1371600"/>
            <a:ext cx="3028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College/Grad School</a:t>
            </a:r>
            <a:endParaRPr lang="en-US" dirty="0"/>
          </a:p>
        </p:txBody>
      </p: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4038600" y="1905000"/>
            <a:ext cx="2057400" cy="1600200"/>
            <a:chOff x="384" y="2688"/>
            <a:chExt cx="1296" cy="1008"/>
          </a:xfrm>
        </p:grpSpPr>
        <p:sp>
          <p:nvSpPr>
            <p:cNvPr id="28721" name="Oval 8"/>
            <p:cNvSpPr>
              <a:spLocks noChangeArrowheads="1"/>
            </p:cNvSpPr>
            <p:nvPr/>
          </p:nvSpPr>
          <p:spPr bwMode="auto">
            <a:xfrm>
              <a:off x="384" y="2688"/>
              <a:ext cx="1296" cy="100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2" name="Text Box 9"/>
            <p:cNvSpPr txBox="1">
              <a:spLocks noChangeArrowheads="1"/>
            </p:cNvSpPr>
            <p:nvPr/>
          </p:nvSpPr>
          <p:spPr bwMode="auto">
            <a:xfrm>
              <a:off x="480" y="2880"/>
              <a:ext cx="11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Department/</a:t>
              </a:r>
            </a:p>
            <a:p>
              <a:pPr algn="ctr"/>
              <a:r>
                <a:rPr lang="en-US"/>
                <a:t>Program</a:t>
              </a:r>
            </a:p>
          </p:txBody>
        </p:sp>
      </p:grpSp>
      <p:grpSp>
        <p:nvGrpSpPr>
          <p:cNvPr id="28680" name="Group 10"/>
          <p:cNvGrpSpPr>
            <a:grpSpLocks/>
          </p:cNvGrpSpPr>
          <p:nvPr/>
        </p:nvGrpSpPr>
        <p:grpSpPr bwMode="auto">
          <a:xfrm>
            <a:off x="152400" y="1066800"/>
            <a:ext cx="1371600" cy="609600"/>
            <a:chOff x="288" y="1296"/>
            <a:chExt cx="864" cy="384"/>
          </a:xfrm>
        </p:grpSpPr>
        <p:sp>
          <p:nvSpPr>
            <p:cNvPr id="28719" name="Rectangle 11"/>
            <p:cNvSpPr>
              <a:spLocks noChangeArrowheads="1"/>
            </p:cNvSpPr>
            <p:nvPr/>
          </p:nvSpPr>
          <p:spPr bwMode="auto">
            <a:xfrm>
              <a:off x="288" y="1296"/>
              <a:ext cx="864" cy="38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Text Box 12"/>
            <p:cNvSpPr txBox="1">
              <a:spLocks noChangeArrowheads="1"/>
            </p:cNvSpPr>
            <p:nvPr/>
          </p:nvSpPr>
          <p:spPr bwMode="auto">
            <a:xfrm>
              <a:off x="352" y="1344"/>
              <a:ext cx="7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Alumni</a:t>
              </a:r>
            </a:p>
          </p:txBody>
        </p:sp>
      </p:grpSp>
      <p:grpSp>
        <p:nvGrpSpPr>
          <p:cNvPr id="28681" name="Group 13"/>
          <p:cNvGrpSpPr>
            <a:grpSpLocks/>
          </p:cNvGrpSpPr>
          <p:nvPr/>
        </p:nvGrpSpPr>
        <p:grpSpPr bwMode="auto">
          <a:xfrm>
            <a:off x="152400" y="3429000"/>
            <a:ext cx="1905000" cy="533400"/>
            <a:chOff x="240" y="2784"/>
            <a:chExt cx="1200" cy="336"/>
          </a:xfrm>
        </p:grpSpPr>
        <p:sp>
          <p:nvSpPr>
            <p:cNvPr id="28717" name="Rectangle 14"/>
            <p:cNvSpPr>
              <a:spLocks noChangeArrowheads="1"/>
            </p:cNvSpPr>
            <p:nvPr/>
          </p:nvSpPr>
          <p:spPr bwMode="auto">
            <a:xfrm>
              <a:off x="240" y="2784"/>
              <a:ext cx="1200" cy="3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Text Box 15"/>
            <p:cNvSpPr txBox="1">
              <a:spLocks noChangeArrowheads="1"/>
            </p:cNvSpPr>
            <p:nvPr/>
          </p:nvSpPr>
          <p:spPr bwMode="auto">
            <a:xfrm>
              <a:off x="288" y="2784"/>
              <a:ext cx="11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Investments</a:t>
              </a:r>
            </a:p>
          </p:txBody>
        </p:sp>
      </p:grpSp>
      <p:grpSp>
        <p:nvGrpSpPr>
          <p:cNvPr id="28682" name="Group 16"/>
          <p:cNvGrpSpPr>
            <a:grpSpLocks/>
          </p:cNvGrpSpPr>
          <p:nvPr/>
        </p:nvGrpSpPr>
        <p:grpSpPr bwMode="auto">
          <a:xfrm>
            <a:off x="7315200" y="914400"/>
            <a:ext cx="1620838" cy="889000"/>
            <a:chOff x="4560" y="864"/>
            <a:chExt cx="1021" cy="560"/>
          </a:xfrm>
        </p:grpSpPr>
        <p:sp>
          <p:nvSpPr>
            <p:cNvPr id="28715" name="Rectangle 17"/>
            <p:cNvSpPr>
              <a:spLocks noChangeArrowheads="1"/>
            </p:cNvSpPr>
            <p:nvPr/>
          </p:nvSpPr>
          <p:spPr bwMode="auto">
            <a:xfrm>
              <a:off x="4560" y="864"/>
              <a:ext cx="1008" cy="54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Text Box 18"/>
            <p:cNvSpPr txBox="1">
              <a:spLocks noChangeArrowheads="1"/>
            </p:cNvSpPr>
            <p:nvPr/>
          </p:nvSpPr>
          <p:spPr bwMode="auto">
            <a:xfrm>
              <a:off x="4560" y="906"/>
              <a:ext cx="10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Research</a:t>
              </a:r>
              <a:br>
                <a:rPr lang="en-US"/>
              </a:br>
              <a:r>
                <a:rPr lang="en-US"/>
                <a:t>Grants</a:t>
              </a:r>
            </a:p>
          </p:txBody>
        </p:sp>
      </p:grpSp>
      <p:grpSp>
        <p:nvGrpSpPr>
          <p:cNvPr id="28683" name="Group 19"/>
          <p:cNvGrpSpPr>
            <a:grpSpLocks/>
          </p:cNvGrpSpPr>
          <p:nvPr/>
        </p:nvGrpSpPr>
        <p:grpSpPr bwMode="auto">
          <a:xfrm>
            <a:off x="152400" y="2514600"/>
            <a:ext cx="1905000" cy="822325"/>
            <a:chOff x="96" y="970"/>
            <a:chExt cx="1200" cy="611"/>
          </a:xfrm>
        </p:grpSpPr>
        <p:sp>
          <p:nvSpPr>
            <p:cNvPr id="28713" name="Rectangle 20"/>
            <p:cNvSpPr>
              <a:spLocks noChangeArrowheads="1"/>
            </p:cNvSpPr>
            <p:nvPr/>
          </p:nvSpPr>
          <p:spPr bwMode="auto">
            <a:xfrm>
              <a:off x="96" y="1008"/>
              <a:ext cx="1200" cy="528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Text Box 21"/>
            <p:cNvSpPr txBox="1">
              <a:spLocks noChangeArrowheads="1"/>
            </p:cNvSpPr>
            <p:nvPr/>
          </p:nvSpPr>
          <p:spPr bwMode="auto">
            <a:xfrm>
              <a:off x="96" y="970"/>
              <a:ext cx="117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Students’</a:t>
              </a:r>
            </a:p>
            <a:p>
              <a:pPr algn="ctr"/>
              <a:r>
                <a:rPr lang="en-US"/>
                <a:t>Tuition/Fees</a:t>
              </a:r>
            </a:p>
          </p:txBody>
        </p:sp>
      </p:grpSp>
      <p:grpSp>
        <p:nvGrpSpPr>
          <p:cNvPr id="28684" name="Group 22"/>
          <p:cNvGrpSpPr>
            <a:grpSpLocks/>
          </p:cNvGrpSpPr>
          <p:nvPr/>
        </p:nvGrpSpPr>
        <p:grpSpPr bwMode="auto">
          <a:xfrm>
            <a:off x="152400" y="76200"/>
            <a:ext cx="2057400" cy="838200"/>
            <a:chOff x="96" y="48"/>
            <a:chExt cx="1296" cy="528"/>
          </a:xfrm>
        </p:grpSpPr>
        <p:sp>
          <p:nvSpPr>
            <p:cNvPr id="28711" name="Rectangle 23"/>
            <p:cNvSpPr>
              <a:spLocks noChangeArrowheads="1"/>
            </p:cNvSpPr>
            <p:nvPr/>
          </p:nvSpPr>
          <p:spPr bwMode="auto">
            <a:xfrm>
              <a:off x="96" y="96"/>
              <a:ext cx="1296" cy="48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Text Box 24"/>
            <p:cNvSpPr txBox="1">
              <a:spLocks noChangeArrowheads="1"/>
            </p:cNvSpPr>
            <p:nvPr/>
          </p:nvSpPr>
          <p:spPr bwMode="auto">
            <a:xfrm>
              <a:off x="144" y="48"/>
              <a:ext cx="118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Philanthropy/ Private</a:t>
              </a:r>
            </a:p>
          </p:txBody>
        </p:sp>
      </p:grpSp>
      <p:grpSp>
        <p:nvGrpSpPr>
          <p:cNvPr id="28685" name="Group 25"/>
          <p:cNvGrpSpPr>
            <a:grpSpLocks/>
          </p:cNvGrpSpPr>
          <p:nvPr/>
        </p:nvGrpSpPr>
        <p:grpSpPr bwMode="auto">
          <a:xfrm>
            <a:off x="6705600" y="0"/>
            <a:ext cx="2209800" cy="822325"/>
            <a:chOff x="4224" y="0"/>
            <a:chExt cx="1392" cy="518"/>
          </a:xfrm>
        </p:grpSpPr>
        <p:sp>
          <p:nvSpPr>
            <p:cNvPr id="28709" name="Rectangle 26"/>
            <p:cNvSpPr>
              <a:spLocks noChangeArrowheads="1"/>
            </p:cNvSpPr>
            <p:nvPr/>
          </p:nvSpPr>
          <p:spPr bwMode="auto">
            <a:xfrm>
              <a:off x="4224" y="48"/>
              <a:ext cx="1392" cy="432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Text Box 27"/>
            <p:cNvSpPr txBox="1">
              <a:spLocks noChangeArrowheads="1"/>
            </p:cNvSpPr>
            <p:nvPr/>
          </p:nvSpPr>
          <p:spPr bwMode="auto">
            <a:xfrm>
              <a:off x="4272" y="0"/>
              <a:ext cx="12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Endowments/</a:t>
              </a:r>
            </a:p>
            <a:p>
              <a:pPr algn="ctr"/>
              <a:r>
                <a:rPr lang="en-US"/>
                <a:t>Interest</a:t>
              </a:r>
            </a:p>
          </p:txBody>
        </p:sp>
      </p:grpSp>
      <p:grpSp>
        <p:nvGrpSpPr>
          <p:cNvPr id="28686" name="Group 28"/>
          <p:cNvGrpSpPr>
            <a:grpSpLocks/>
          </p:cNvGrpSpPr>
          <p:nvPr/>
        </p:nvGrpSpPr>
        <p:grpSpPr bwMode="auto">
          <a:xfrm>
            <a:off x="7543800" y="2133600"/>
            <a:ext cx="1371600" cy="609600"/>
            <a:chOff x="4608" y="2640"/>
            <a:chExt cx="864" cy="384"/>
          </a:xfrm>
        </p:grpSpPr>
        <p:sp>
          <p:nvSpPr>
            <p:cNvPr id="28707" name="Rectangle 29"/>
            <p:cNvSpPr>
              <a:spLocks noChangeArrowheads="1"/>
            </p:cNvSpPr>
            <p:nvPr/>
          </p:nvSpPr>
          <p:spPr bwMode="auto">
            <a:xfrm>
              <a:off x="4608" y="2640"/>
              <a:ext cx="864" cy="38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Text Box 30"/>
            <p:cNvSpPr txBox="1">
              <a:spLocks noChangeArrowheads="1"/>
            </p:cNvSpPr>
            <p:nvPr/>
          </p:nvSpPr>
          <p:spPr bwMode="auto">
            <a:xfrm>
              <a:off x="4752" y="2688"/>
              <a:ext cx="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State</a:t>
              </a:r>
            </a:p>
          </p:txBody>
        </p:sp>
      </p:grpSp>
      <p:grpSp>
        <p:nvGrpSpPr>
          <p:cNvPr id="28687" name="Group 31"/>
          <p:cNvGrpSpPr>
            <a:grpSpLocks/>
          </p:cNvGrpSpPr>
          <p:nvPr/>
        </p:nvGrpSpPr>
        <p:grpSpPr bwMode="auto">
          <a:xfrm>
            <a:off x="7315200" y="2971800"/>
            <a:ext cx="1600200" cy="914400"/>
            <a:chOff x="4320" y="3456"/>
            <a:chExt cx="1008" cy="576"/>
          </a:xfrm>
        </p:grpSpPr>
        <p:sp>
          <p:nvSpPr>
            <p:cNvPr id="28705" name="Rectangle 32"/>
            <p:cNvSpPr>
              <a:spLocks noChangeArrowheads="1"/>
            </p:cNvSpPr>
            <p:nvPr/>
          </p:nvSpPr>
          <p:spPr bwMode="auto">
            <a:xfrm>
              <a:off x="4320" y="3456"/>
              <a:ext cx="1008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706" name="Text Box 33"/>
            <p:cNvSpPr txBox="1">
              <a:spLocks noChangeArrowheads="1"/>
            </p:cNvSpPr>
            <p:nvPr/>
          </p:nvSpPr>
          <p:spPr bwMode="auto">
            <a:xfrm>
              <a:off x="4368" y="3456"/>
              <a:ext cx="94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Govt </a:t>
              </a:r>
            </a:p>
            <a:p>
              <a:pPr algn="ctr"/>
              <a:r>
                <a:rPr lang="en-US"/>
                <a:t>Programs</a:t>
              </a:r>
            </a:p>
          </p:txBody>
        </p:sp>
      </p:grpSp>
      <p:sp>
        <p:nvSpPr>
          <p:cNvPr id="28688" name="Line 34"/>
          <p:cNvSpPr>
            <a:spLocks noChangeShapeType="1"/>
          </p:cNvSpPr>
          <p:nvPr/>
        </p:nvSpPr>
        <p:spPr bwMode="auto">
          <a:xfrm>
            <a:off x="4419600" y="2895600"/>
            <a:ext cx="0" cy="3200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38"/>
          <p:cNvSpPr>
            <a:spLocks noChangeShapeType="1"/>
          </p:cNvSpPr>
          <p:nvPr/>
        </p:nvSpPr>
        <p:spPr bwMode="auto">
          <a:xfrm flipH="1">
            <a:off x="6934200" y="1295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39"/>
          <p:cNvSpPr>
            <a:spLocks noChangeShapeType="1"/>
          </p:cNvSpPr>
          <p:nvPr/>
        </p:nvSpPr>
        <p:spPr bwMode="auto">
          <a:xfrm>
            <a:off x="2286000" y="457200"/>
            <a:ext cx="457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40"/>
          <p:cNvSpPr>
            <a:spLocks noChangeShapeType="1"/>
          </p:cNvSpPr>
          <p:nvPr/>
        </p:nvSpPr>
        <p:spPr bwMode="auto">
          <a:xfrm flipH="1" flipV="1">
            <a:off x="6705600" y="32766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Line 41"/>
          <p:cNvSpPr>
            <a:spLocks noChangeShapeType="1"/>
          </p:cNvSpPr>
          <p:nvPr/>
        </p:nvSpPr>
        <p:spPr bwMode="auto">
          <a:xfrm flipH="1" flipV="1">
            <a:off x="7086600" y="2438400"/>
            <a:ext cx="381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Line 42"/>
          <p:cNvSpPr>
            <a:spLocks noChangeShapeType="1"/>
          </p:cNvSpPr>
          <p:nvPr/>
        </p:nvSpPr>
        <p:spPr bwMode="auto">
          <a:xfrm flipH="1">
            <a:off x="6248400" y="457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Line 43"/>
          <p:cNvSpPr>
            <a:spLocks noChangeShapeType="1"/>
          </p:cNvSpPr>
          <p:nvPr/>
        </p:nvSpPr>
        <p:spPr bwMode="auto">
          <a:xfrm>
            <a:off x="1600200" y="13716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44"/>
          <p:cNvSpPr>
            <a:spLocks noChangeShapeType="1"/>
          </p:cNvSpPr>
          <p:nvPr/>
        </p:nvSpPr>
        <p:spPr bwMode="auto">
          <a:xfrm>
            <a:off x="4343400" y="914400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45"/>
          <p:cNvSpPr>
            <a:spLocks noChangeShapeType="1"/>
          </p:cNvSpPr>
          <p:nvPr/>
        </p:nvSpPr>
        <p:spPr bwMode="auto">
          <a:xfrm flipV="1">
            <a:off x="2133600" y="3352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46"/>
          <p:cNvSpPr>
            <a:spLocks noChangeShapeType="1"/>
          </p:cNvSpPr>
          <p:nvPr/>
        </p:nvSpPr>
        <p:spPr bwMode="auto">
          <a:xfrm>
            <a:off x="4724400" y="1828800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49"/>
          <p:cNvSpPr>
            <a:spLocks noChangeShapeType="1"/>
          </p:cNvSpPr>
          <p:nvPr/>
        </p:nvSpPr>
        <p:spPr bwMode="auto">
          <a:xfrm flipV="1">
            <a:off x="2133600" y="3048000"/>
            <a:ext cx="228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Text Box 50"/>
          <p:cNvSpPr txBox="1">
            <a:spLocks noChangeArrowheads="1"/>
          </p:cNvSpPr>
          <p:nvPr/>
        </p:nvSpPr>
        <p:spPr bwMode="auto">
          <a:xfrm>
            <a:off x="3581400" y="4638675"/>
            <a:ext cx="1606550" cy="1228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rgbClr val="FF0000"/>
                </a:solidFill>
              </a:rPr>
              <a:t>Stipend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Scholarships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Fellowships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TAship</a:t>
            </a:r>
          </a:p>
        </p:txBody>
      </p:sp>
      <p:sp>
        <p:nvSpPr>
          <p:cNvPr id="28700" name="Rectangle 51"/>
          <p:cNvSpPr>
            <a:spLocks noChangeArrowheads="1"/>
          </p:cNvSpPr>
          <p:nvPr/>
        </p:nvSpPr>
        <p:spPr bwMode="auto">
          <a:xfrm>
            <a:off x="3048000" y="4167188"/>
            <a:ext cx="2743200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FF00"/>
                </a:solidFill>
              </a:rPr>
              <a:t>Tuition/Fees/Health Ins.</a:t>
            </a:r>
          </a:p>
        </p:txBody>
      </p:sp>
      <p:grpSp>
        <p:nvGrpSpPr>
          <p:cNvPr id="28701" name="Group 66"/>
          <p:cNvGrpSpPr>
            <a:grpSpLocks/>
          </p:cNvGrpSpPr>
          <p:nvPr/>
        </p:nvGrpSpPr>
        <p:grpSpPr bwMode="auto">
          <a:xfrm>
            <a:off x="152400" y="1828800"/>
            <a:ext cx="1371600" cy="609600"/>
            <a:chOff x="192" y="1296"/>
            <a:chExt cx="864" cy="384"/>
          </a:xfrm>
        </p:grpSpPr>
        <p:sp>
          <p:nvSpPr>
            <p:cNvPr id="28703" name="Rectangle 67"/>
            <p:cNvSpPr>
              <a:spLocks noChangeArrowheads="1"/>
            </p:cNvSpPr>
            <p:nvPr/>
          </p:nvSpPr>
          <p:spPr bwMode="auto">
            <a:xfrm>
              <a:off x="192" y="1296"/>
              <a:ext cx="864" cy="38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Text Box 68"/>
            <p:cNvSpPr txBox="1">
              <a:spLocks noChangeArrowheads="1"/>
            </p:cNvSpPr>
            <p:nvPr/>
          </p:nvSpPr>
          <p:spPr bwMode="auto">
            <a:xfrm>
              <a:off x="203" y="1344"/>
              <a:ext cx="8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Services</a:t>
              </a:r>
            </a:p>
          </p:txBody>
        </p:sp>
      </p:grpSp>
      <p:sp>
        <p:nvSpPr>
          <p:cNvPr id="28702" name="Line 69"/>
          <p:cNvSpPr>
            <a:spLocks noChangeShapeType="1"/>
          </p:cNvSpPr>
          <p:nvPr/>
        </p:nvSpPr>
        <p:spPr bwMode="auto">
          <a:xfrm flipV="1">
            <a:off x="1600200" y="213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 flipH="1" flipV="1">
            <a:off x="3962400" y="3124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990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Yale University Income…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465638"/>
          </a:xfrm>
        </p:spPr>
        <p:txBody>
          <a:bodyPr/>
          <a:lstStyle/>
          <a:p>
            <a:r>
              <a:rPr lang="en-US" smtClean="0">
                <a:hlinkClick r:id="rId3"/>
              </a:rPr>
              <a:t>http://www.yale.edu/oir/open/pdf_public/W098_Fin_Inc_bySrce.pdf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1524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Financial Aid Through Research Advisor</a:t>
            </a:r>
            <a:endParaRPr lang="en-US" sz="4000" dirty="0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90600" y="1371600"/>
            <a:ext cx="7772400" cy="5105400"/>
          </a:xfrm>
        </p:spPr>
        <p:txBody>
          <a:bodyPr/>
          <a:lstStyle/>
          <a:p>
            <a:pPr marL="715963" indent="-455613" eaLnBrk="1" hangingPunct="1">
              <a:lnSpc>
                <a:spcPct val="80000"/>
              </a:lnSpc>
            </a:pPr>
            <a:r>
              <a:rPr lang="en-US" sz="2800" smtClean="0"/>
              <a:t>Research Assistantships</a:t>
            </a:r>
          </a:p>
          <a:p>
            <a:pPr marL="1027113" lvl="1" indent="-455613" eaLnBrk="1" hangingPunct="1">
              <a:lnSpc>
                <a:spcPct val="80000"/>
              </a:lnSpc>
            </a:pPr>
            <a:r>
              <a:rPr lang="en-US" smtClean="0"/>
              <a:t>Work on own research (Same as mentor’s)</a:t>
            </a:r>
          </a:p>
          <a:p>
            <a:pPr marL="1027113" lvl="1" indent="-455613" eaLnBrk="1" hangingPunct="1">
              <a:lnSpc>
                <a:spcPct val="80000"/>
              </a:lnSpc>
            </a:pPr>
            <a:r>
              <a:rPr lang="en-US" smtClean="0"/>
              <a:t>Work on Mentor’s research (In addition to own)</a:t>
            </a:r>
            <a:endParaRPr lang="en-US" sz="2200" smtClean="0"/>
          </a:p>
          <a:p>
            <a:pPr marL="1027113" lvl="1" indent="-455613" eaLnBrk="1" hangingPunct="1">
              <a:lnSpc>
                <a:spcPct val="80000"/>
              </a:lnSpc>
            </a:pPr>
            <a:r>
              <a:rPr lang="en-US" sz="2200" smtClean="0"/>
              <a:t>May come from Grant</a:t>
            </a:r>
          </a:p>
          <a:p>
            <a:pPr marL="1027113" lvl="1" indent="-455613" eaLnBrk="1" hangingPunct="1">
              <a:lnSpc>
                <a:spcPct val="80000"/>
              </a:lnSpc>
            </a:pPr>
            <a:r>
              <a:rPr lang="en-US" sz="2200" smtClean="0"/>
              <a:t>May come from Univ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2133600" y="304800"/>
            <a:ext cx="4876800" cy="3733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3733800" y="6172200"/>
            <a:ext cx="1295400" cy="5334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You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165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895600" y="990600"/>
            <a:ext cx="3733800" cy="266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4038600" y="1905000"/>
            <a:ext cx="2057400" cy="1600200"/>
            <a:chOff x="384" y="2688"/>
            <a:chExt cx="1296" cy="1008"/>
          </a:xfrm>
        </p:grpSpPr>
        <p:sp>
          <p:nvSpPr>
            <p:cNvPr id="31798" name="Oval 8"/>
            <p:cNvSpPr>
              <a:spLocks noChangeArrowheads="1"/>
            </p:cNvSpPr>
            <p:nvPr/>
          </p:nvSpPr>
          <p:spPr bwMode="auto">
            <a:xfrm>
              <a:off x="384" y="2688"/>
              <a:ext cx="1296" cy="100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9" name="Text Box 9"/>
            <p:cNvSpPr txBox="1">
              <a:spLocks noChangeArrowheads="1"/>
            </p:cNvSpPr>
            <p:nvPr/>
          </p:nvSpPr>
          <p:spPr bwMode="auto">
            <a:xfrm>
              <a:off x="480" y="2880"/>
              <a:ext cx="11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Department/</a:t>
              </a:r>
            </a:p>
            <a:p>
              <a:pPr algn="ctr"/>
              <a:r>
                <a:rPr lang="en-US"/>
                <a:t>Program</a:t>
              </a:r>
            </a:p>
          </p:txBody>
        </p:sp>
      </p:grpSp>
      <p:grpSp>
        <p:nvGrpSpPr>
          <p:cNvPr id="31752" name="Group 10"/>
          <p:cNvGrpSpPr>
            <a:grpSpLocks/>
          </p:cNvGrpSpPr>
          <p:nvPr/>
        </p:nvGrpSpPr>
        <p:grpSpPr bwMode="auto">
          <a:xfrm>
            <a:off x="152400" y="1066800"/>
            <a:ext cx="1371600" cy="609600"/>
            <a:chOff x="288" y="1296"/>
            <a:chExt cx="864" cy="384"/>
          </a:xfrm>
        </p:grpSpPr>
        <p:sp>
          <p:nvSpPr>
            <p:cNvPr id="31796" name="Rectangle 11"/>
            <p:cNvSpPr>
              <a:spLocks noChangeArrowheads="1"/>
            </p:cNvSpPr>
            <p:nvPr/>
          </p:nvSpPr>
          <p:spPr bwMode="auto">
            <a:xfrm>
              <a:off x="288" y="1296"/>
              <a:ext cx="864" cy="38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7" name="Text Box 12"/>
            <p:cNvSpPr txBox="1">
              <a:spLocks noChangeArrowheads="1"/>
            </p:cNvSpPr>
            <p:nvPr/>
          </p:nvSpPr>
          <p:spPr bwMode="auto">
            <a:xfrm>
              <a:off x="352" y="1344"/>
              <a:ext cx="7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Alumni</a:t>
              </a:r>
            </a:p>
          </p:txBody>
        </p:sp>
      </p:grpSp>
      <p:grpSp>
        <p:nvGrpSpPr>
          <p:cNvPr id="31753" name="Group 13"/>
          <p:cNvGrpSpPr>
            <a:grpSpLocks/>
          </p:cNvGrpSpPr>
          <p:nvPr/>
        </p:nvGrpSpPr>
        <p:grpSpPr bwMode="auto">
          <a:xfrm>
            <a:off x="152400" y="3429000"/>
            <a:ext cx="1905000" cy="533400"/>
            <a:chOff x="240" y="2784"/>
            <a:chExt cx="1200" cy="336"/>
          </a:xfrm>
        </p:grpSpPr>
        <p:sp>
          <p:nvSpPr>
            <p:cNvPr id="31794" name="Rectangle 14"/>
            <p:cNvSpPr>
              <a:spLocks noChangeArrowheads="1"/>
            </p:cNvSpPr>
            <p:nvPr/>
          </p:nvSpPr>
          <p:spPr bwMode="auto">
            <a:xfrm>
              <a:off x="240" y="2784"/>
              <a:ext cx="1200" cy="3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5" name="Text Box 15"/>
            <p:cNvSpPr txBox="1">
              <a:spLocks noChangeArrowheads="1"/>
            </p:cNvSpPr>
            <p:nvPr/>
          </p:nvSpPr>
          <p:spPr bwMode="auto">
            <a:xfrm>
              <a:off x="288" y="2784"/>
              <a:ext cx="11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Investments</a:t>
              </a:r>
            </a:p>
          </p:txBody>
        </p:sp>
      </p:grpSp>
      <p:grpSp>
        <p:nvGrpSpPr>
          <p:cNvPr id="31754" name="Group 16"/>
          <p:cNvGrpSpPr>
            <a:grpSpLocks/>
          </p:cNvGrpSpPr>
          <p:nvPr/>
        </p:nvGrpSpPr>
        <p:grpSpPr bwMode="auto">
          <a:xfrm>
            <a:off x="7315200" y="914400"/>
            <a:ext cx="1620838" cy="889000"/>
            <a:chOff x="4560" y="864"/>
            <a:chExt cx="1021" cy="560"/>
          </a:xfrm>
        </p:grpSpPr>
        <p:sp>
          <p:nvSpPr>
            <p:cNvPr id="31792" name="Rectangle 17"/>
            <p:cNvSpPr>
              <a:spLocks noChangeArrowheads="1"/>
            </p:cNvSpPr>
            <p:nvPr/>
          </p:nvSpPr>
          <p:spPr bwMode="auto">
            <a:xfrm>
              <a:off x="4560" y="864"/>
              <a:ext cx="1008" cy="54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3" name="Text Box 18"/>
            <p:cNvSpPr txBox="1">
              <a:spLocks noChangeArrowheads="1"/>
            </p:cNvSpPr>
            <p:nvPr/>
          </p:nvSpPr>
          <p:spPr bwMode="auto">
            <a:xfrm>
              <a:off x="4560" y="906"/>
              <a:ext cx="10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Research</a:t>
              </a:r>
              <a:br>
                <a:rPr lang="en-US"/>
              </a:br>
              <a:r>
                <a:rPr lang="en-US"/>
                <a:t>Grants</a:t>
              </a:r>
            </a:p>
          </p:txBody>
        </p:sp>
      </p:grpSp>
      <p:grpSp>
        <p:nvGrpSpPr>
          <p:cNvPr id="31755" name="Group 19"/>
          <p:cNvGrpSpPr>
            <a:grpSpLocks/>
          </p:cNvGrpSpPr>
          <p:nvPr/>
        </p:nvGrpSpPr>
        <p:grpSpPr bwMode="auto">
          <a:xfrm>
            <a:off x="152400" y="2514600"/>
            <a:ext cx="1905000" cy="822325"/>
            <a:chOff x="96" y="970"/>
            <a:chExt cx="1200" cy="611"/>
          </a:xfrm>
        </p:grpSpPr>
        <p:sp>
          <p:nvSpPr>
            <p:cNvPr id="31790" name="Rectangle 20"/>
            <p:cNvSpPr>
              <a:spLocks noChangeArrowheads="1"/>
            </p:cNvSpPr>
            <p:nvPr/>
          </p:nvSpPr>
          <p:spPr bwMode="auto">
            <a:xfrm>
              <a:off x="96" y="1008"/>
              <a:ext cx="1200" cy="528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Text Box 21"/>
            <p:cNvSpPr txBox="1">
              <a:spLocks noChangeArrowheads="1"/>
            </p:cNvSpPr>
            <p:nvPr/>
          </p:nvSpPr>
          <p:spPr bwMode="auto">
            <a:xfrm>
              <a:off x="96" y="970"/>
              <a:ext cx="117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Students’</a:t>
              </a:r>
            </a:p>
            <a:p>
              <a:pPr algn="ctr"/>
              <a:r>
                <a:rPr lang="en-US"/>
                <a:t>Tuition/Fees</a:t>
              </a:r>
            </a:p>
          </p:txBody>
        </p:sp>
      </p:grpSp>
      <p:grpSp>
        <p:nvGrpSpPr>
          <p:cNvPr id="31756" name="Group 22"/>
          <p:cNvGrpSpPr>
            <a:grpSpLocks/>
          </p:cNvGrpSpPr>
          <p:nvPr/>
        </p:nvGrpSpPr>
        <p:grpSpPr bwMode="auto">
          <a:xfrm>
            <a:off x="152400" y="76200"/>
            <a:ext cx="2057400" cy="838200"/>
            <a:chOff x="96" y="48"/>
            <a:chExt cx="1296" cy="528"/>
          </a:xfrm>
        </p:grpSpPr>
        <p:sp>
          <p:nvSpPr>
            <p:cNvPr id="31788" name="Rectangle 23"/>
            <p:cNvSpPr>
              <a:spLocks noChangeArrowheads="1"/>
            </p:cNvSpPr>
            <p:nvPr/>
          </p:nvSpPr>
          <p:spPr bwMode="auto">
            <a:xfrm>
              <a:off x="96" y="96"/>
              <a:ext cx="1296" cy="48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9" name="Text Box 24"/>
            <p:cNvSpPr txBox="1">
              <a:spLocks noChangeArrowheads="1"/>
            </p:cNvSpPr>
            <p:nvPr/>
          </p:nvSpPr>
          <p:spPr bwMode="auto">
            <a:xfrm>
              <a:off x="144" y="48"/>
              <a:ext cx="118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Philanthropy/Private</a:t>
              </a:r>
            </a:p>
          </p:txBody>
        </p:sp>
      </p:grpSp>
      <p:grpSp>
        <p:nvGrpSpPr>
          <p:cNvPr id="31757" name="Group 25"/>
          <p:cNvGrpSpPr>
            <a:grpSpLocks/>
          </p:cNvGrpSpPr>
          <p:nvPr/>
        </p:nvGrpSpPr>
        <p:grpSpPr bwMode="auto">
          <a:xfrm>
            <a:off x="6705600" y="0"/>
            <a:ext cx="2209800" cy="822325"/>
            <a:chOff x="4224" y="0"/>
            <a:chExt cx="1392" cy="518"/>
          </a:xfrm>
        </p:grpSpPr>
        <p:sp>
          <p:nvSpPr>
            <p:cNvPr id="31786" name="Rectangle 26"/>
            <p:cNvSpPr>
              <a:spLocks noChangeArrowheads="1"/>
            </p:cNvSpPr>
            <p:nvPr/>
          </p:nvSpPr>
          <p:spPr bwMode="auto">
            <a:xfrm>
              <a:off x="4224" y="48"/>
              <a:ext cx="1392" cy="432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7" name="Text Box 27"/>
            <p:cNvSpPr txBox="1">
              <a:spLocks noChangeArrowheads="1"/>
            </p:cNvSpPr>
            <p:nvPr/>
          </p:nvSpPr>
          <p:spPr bwMode="auto">
            <a:xfrm>
              <a:off x="4272" y="0"/>
              <a:ext cx="12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Endowments/</a:t>
              </a:r>
            </a:p>
            <a:p>
              <a:pPr algn="ctr"/>
              <a:r>
                <a:rPr lang="en-US"/>
                <a:t>Interest</a:t>
              </a:r>
            </a:p>
          </p:txBody>
        </p:sp>
      </p:grpSp>
      <p:grpSp>
        <p:nvGrpSpPr>
          <p:cNvPr id="31758" name="Group 28"/>
          <p:cNvGrpSpPr>
            <a:grpSpLocks/>
          </p:cNvGrpSpPr>
          <p:nvPr/>
        </p:nvGrpSpPr>
        <p:grpSpPr bwMode="auto">
          <a:xfrm>
            <a:off x="7543800" y="2133600"/>
            <a:ext cx="1371600" cy="609600"/>
            <a:chOff x="4608" y="2640"/>
            <a:chExt cx="864" cy="384"/>
          </a:xfrm>
        </p:grpSpPr>
        <p:sp>
          <p:nvSpPr>
            <p:cNvPr id="31784" name="Rectangle 29"/>
            <p:cNvSpPr>
              <a:spLocks noChangeArrowheads="1"/>
            </p:cNvSpPr>
            <p:nvPr/>
          </p:nvSpPr>
          <p:spPr bwMode="auto">
            <a:xfrm>
              <a:off x="4608" y="2640"/>
              <a:ext cx="864" cy="38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Text Box 30"/>
            <p:cNvSpPr txBox="1">
              <a:spLocks noChangeArrowheads="1"/>
            </p:cNvSpPr>
            <p:nvPr/>
          </p:nvSpPr>
          <p:spPr bwMode="auto">
            <a:xfrm>
              <a:off x="4752" y="2688"/>
              <a:ext cx="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State</a:t>
              </a:r>
            </a:p>
          </p:txBody>
        </p:sp>
      </p:grpSp>
      <p:grpSp>
        <p:nvGrpSpPr>
          <p:cNvPr id="31759" name="Group 31"/>
          <p:cNvGrpSpPr>
            <a:grpSpLocks/>
          </p:cNvGrpSpPr>
          <p:nvPr/>
        </p:nvGrpSpPr>
        <p:grpSpPr bwMode="auto">
          <a:xfrm>
            <a:off x="7315200" y="2971800"/>
            <a:ext cx="1600200" cy="914400"/>
            <a:chOff x="4320" y="3456"/>
            <a:chExt cx="1008" cy="576"/>
          </a:xfrm>
        </p:grpSpPr>
        <p:sp>
          <p:nvSpPr>
            <p:cNvPr id="31782" name="Rectangle 32"/>
            <p:cNvSpPr>
              <a:spLocks noChangeArrowheads="1"/>
            </p:cNvSpPr>
            <p:nvPr/>
          </p:nvSpPr>
          <p:spPr bwMode="auto">
            <a:xfrm>
              <a:off x="4320" y="3456"/>
              <a:ext cx="1008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783" name="Text Box 33"/>
            <p:cNvSpPr txBox="1">
              <a:spLocks noChangeArrowheads="1"/>
            </p:cNvSpPr>
            <p:nvPr/>
          </p:nvSpPr>
          <p:spPr bwMode="auto">
            <a:xfrm>
              <a:off x="4368" y="3456"/>
              <a:ext cx="94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Govt </a:t>
              </a:r>
            </a:p>
            <a:p>
              <a:pPr algn="ctr"/>
              <a:r>
                <a:rPr lang="en-US"/>
                <a:t>Programs</a:t>
              </a:r>
            </a:p>
          </p:txBody>
        </p:sp>
      </p:grpSp>
      <p:sp>
        <p:nvSpPr>
          <p:cNvPr id="31760" name="Line 34"/>
          <p:cNvSpPr>
            <a:spLocks noChangeShapeType="1"/>
          </p:cNvSpPr>
          <p:nvPr/>
        </p:nvSpPr>
        <p:spPr bwMode="auto">
          <a:xfrm>
            <a:off x="4419600" y="30480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Oval 35"/>
          <p:cNvSpPr>
            <a:spLocks noChangeArrowheads="1"/>
          </p:cNvSpPr>
          <p:nvPr/>
        </p:nvSpPr>
        <p:spPr bwMode="auto">
          <a:xfrm>
            <a:off x="5715000" y="4876800"/>
            <a:ext cx="1524000" cy="1066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Mentor</a:t>
            </a:r>
          </a:p>
        </p:txBody>
      </p:sp>
      <p:sp>
        <p:nvSpPr>
          <p:cNvPr id="31762" name="Rectangle 36"/>
          <p:cNvSpPr>
            <a:spLocks noChangeArrowheads="1"/>
          </p:cNvSpPr>
          <p:nvPr/>
        </p:nvSpPr>
        <p:spPr bwMode="auto">
          <a:xfrm>
            <a:off x="7467600" y="5943600"/>
            <a:ext cx="1447800" cy="685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Research</a:t>
            </a:r>
          </a:p>
          <a:p>
            <a:pPr algn="ctr"/>
            <a:r>
              <a:rPr lang="en-US"/>
              <a:t>Grants</a:t>
            </a:r>
          </a:p>
        </p:txBody>
      </p:sp>
      <p:sp>
        <p:nvSpPr>
          <p:cNvPr id="31763" name="Line 37"/>
          <p:cNvSpPr>
            <a:spLocks noChangeShapeType="1"/>
          </p:cNvSpPr>
          <p:nvPr/>
        </p:nvSpPr>
        <p:spPr bwMode="auto">
          <a:xfrm flipH="1" flipV="1">
            <a:off x="7315200" y="55626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38"/>
          <p:cNvSpPr>
            <a:spLocks noChangeShapeType="1"/>
          </p:cNvSpPr>
          <p:nvPr/>
        </p:nvSpPr>
        <p:spPr bwMode="auto">
          <a:xfrm flipH="1">
            <a:off x="6934200" y="1295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39"/>
          <p:cNvSpPr>
            <a:spLocks noChangeShapeType="1"/>
          </p:cNvSpPr>
          <p:nvPr/>
        </p:nvSpPr>
        <p:spPr bwMode="auto">
          <a:xfrm>
            <a:off x="2286000" y="457200"/>
            <a:ext cx="457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40"/>
          <p:cNvSpPr>
            <a:spLocks noChangeShapeType="1"/>
          </p:cNvSpPr>
          <p:nvPr/>
        </p:nvSpPr>
        <p:spPr bwMode="auto">
          <a:xfrm flipH="1" flipV="1">
            <a:off x="6705600" y="32766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41"/>
          <p:cNvSpPr>
            <a:spLocks noChangeShapeType="1"/>
          </p:cNvSpPr>
          <p:nvPr/>
        </p:nvSpPr>
        <p:spPr bwMode="auto">
          <a:xfrm flipH="1" flipV="1">
            <a:off x="7086600" y="2438400"/>
            <a:ext cx="381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42"/>
          <p:cNvSpPr>
            <a:spLocks noChangeShapeType="1"/>
          </p:cNvSpPr>
          <p:nvPr/>
        </p:nvSpPr>
        <p:spPr bwMode="auto">
          <a:xfrm flipH="1">
            <a:off x="6248400" y="457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Line 43"/>
          <p:cNvSpPr>
            <a:spLocks noChangeShapeType="1"/>
          </p:cNvSpPr>
          <p:nvPr/>
        </p:nvSpPr>
        <p:spPr bwMode="auto">
          <a:xfrm>
            <a:off x="1600200" y="13716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Line 44"/>
          <p:cNvSpPr>
            <a:spLocks noChangeShapeType="1"/>
          </p:cNvSpPr>
          <p:nvPr/>
        </p:nvSpPr>
        <p:spPr bwMode="auto">
          <a:xfrm>
            <a:off x="4343400" y="914400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Line 45"/>
          <p:cNvSpPr>
            <a:spLocks noChangeShapeType="1"/>
          </p:cNvSpPr>
          <p:nvPr/>
        </p:nvSpPr>
        <p:spPr bwMode="auto">
          <a:xfrm flipV="1">
            <a:off x="2133600" y="3352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Line 46"/>
          <p:cNvSpPr>
            <a:spLocks noChangeShapeType="1"/>
          </p:cNvSpPr>
          <p:nvPr/>
        </p:nvSpPr>
        <p:spPr bwMode="auto">
          <a:xfrm>
            <a:off x="4724400" y="1828800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47"/>
          <p:cNvSpPr>
            <a:spLocks noChangeShapeType="1"/>
          </p:cNvSpPr>
          <p:nvPr/>
        </p:nvSpPr>
        <p:spPr bwMode="auto">
          <a:xfrm flipH="1">
            <a:off x="5105400" y="5791200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48"/>
          <p:cNvSpPr>
            <a:spLocks noChangeShapeType="1"/>
          </p:cNvSpPr>
          <p:nvPr/>
        </p:nvSpPr>
        <p:spPr bwMode="auto">
          <a:xfrm>
            <a:off x="6019800" y="3810000"/>
            <a:ext cx="228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49"/>
          <p:cNvSpPr>
            <a:spLocks noChangeShapeType="1"/>
          </p:cNvSpPr>
          <p:nvPr/>
        </p:nvSpPr>
        <p:spPr bwMode="auto">
          <a:xfrm flipV="1">
            <a:off x="2133600" y="3048000"/>
            <a:ext cx="228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Text Box 50"/>
          <p:cNvSpPr txBox="1">
            <a:spLocks noChangeArrowheads="1"/>
          </p:cNvSpPr>
          <p:nvPr/>
        </p:nvSpPr>
        <p:spPr bwMode="auto">
          <a:xfrm>
            <a:off x="3581400" y="4638675"/>
            <a:ext cx="1606550" cy="1228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rgbClr val="FF0000"/>
                </a:solidFill>
              </a:rPr>
              <a:t>Stipend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Scholarships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Fellowships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TAship</a:t>
            </a:r>
          </a:p>
        </p:txBody>
      </p:sp>
      <p:sp>
        <p:nvSpPr>
          <p:cNvPr id="31777" name="Rectangle 51"/>
          <p:cNvSpPr>
            <a:spLocks noChangeArrowheads="1"/>
          </p:cNvSpPr>
          <p:nvPr/>
        </p:nvSpPr>
        <p:spPr bwMode="auto">
          <a:xfrm>
            <a:off x="3048000" y="4167188"/>
            <a:ext cx="2743200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FF00"/>
                </a:solidFill>
              </a:rPr>
              <a:t>Tuition/Fees/Health Ins.</a:t>
            </a:r>
          </a:p>
        </p:txBody>
      </p:sp>
      <p:grpSp>
        <p:nvGrpSpPr>
          <p:cNvPr id="31778" name="Group 66"/>
          <p:cNvGrpSpPr>
            <a:grpSpLocks/>
          </p:cNvGrpSpPr>
          <p:nvPr/>
        </p:nvGrpSpPr>
        <p:grpSpPr bwMode="auto">
          <a:xfrm>
            <a:off x="152400" y="1828800"/>
            <a:ext cx="1371600" cy="609600"/>
            <a:chOff x="192" y="1296"/>
            <a:chExt cx="864" cy="384"/>
          </a:xfrm>
        </p:grpSpPr>
        <p:sp>
          <p:nvSpPr>
            <p:cNvPr id="31780" name="Rectangle 67"/>
            <p:cNvSpPr>
              <a:spLocks noChangeArrowheads="1"/>
            </p:cNvSpPr>
            <p:nvPr/>
          </p:nvSpPr>
          <p:spPr bwMode="auto">
            <a:xfrm>
              <a:off x="192" y="1296"/>
              <a:ext cx="864" cy="38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Text Box 68"/>
            <p:cNvSpPr txBox="1">
              <a:spLocks noChangeArrowheads="1"/>
            </p:cNvSpPr>
            <p:nvPr/>
          </p:nvSpPr>
          <p:spPr bwMode="auto">
            <a:xfrm>
              <a:off x="203" y="1344"/>
              <a:ext cx="8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Services</a:t>
              </a:r>
            </a:p>
          </p:txBody>
        </p:sp>
      </p:grpSp>
      <p:sp>
        <p:nvSpPr>
          <p:cNvPr id="31779" name="Line 69"/>
          <p:cNvSpPr>
            <a:spLocks noChangeShapeType="1"/>
          </p:cNvSpPr>
          <p:nvPr/>
        </p:nvSpPr>
        <p:spPr bwMode="auto">
          <a:xfrm flipV="1">
            <a:off x="1600200" y="213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3276600" y="1371600"/>
            <a:ext cx="3028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College/Grad School</a:t>
            </a:r>
            <a:endParaRPr lang="en-US" dirty="0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 flipH="1" flipV="1">
            <a:off x="3962400" y="3124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Obtaining Your Own Funding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229600" cy="4694238"/>
          </a:xfrm>
        </p:spPr>
        <p:txBody>
          <a:bodyPr/>
          <a:lstStyle/>
          <a:p>
            <a:r>
              <a:rPr lang="en-US" sz="2400" smtClean="0"/>
              <a:t>Private programs/funds</a:t>
            </a:r>
          </a:p>
          <a:p>
            <a:r>
              <a:rPr lang="en-US" sz="2400" smtClean="0"/>
              <a:t>State</a:t>
            </a:r>
          </a:p>
          <a:p>
            <a:r>
              <a:rPr lang="en-US" sz="2400" smtClean="0"/>
              <a:t>Federal</a:t>
            </a:r>
          </a:p>
          <a:p>
            <a:r>
              <a:rPr lang="en-US" sz="2400" smtClean="0"/>
              <a:t>Jobs </a:t>
            </a:r>
          </a:p>
          <a:p>
            <a:pPr lvl="1"/>
            <a:r>
              <a:rPr lang="en-US" sz="2200" smtClean="0"/>
              <a:t>Complementary to degree</a:t>
            </a:r>
          </a:p>
          <a:p>
            <a:pPr lvl="1"/>
            <a:r>
              <a:rPr lang="en-US" sz="2200" smtClean="0"/>
              <a:t>Get Ph.D. WHILE on the job</a:t>
            </a:r>
          </a:p>
          <a:p>
            <a:r>
              <a:rPr lang="en-US" sz="2800" smtClean="0"/>
              <a:t>Loans</a:t>
            </a:r>
          </a:p>
          <a:p>
            <a:r>
              <a:rPr lang="en-US" sz="2400" smtClean="0"/>
              <a:t>Types of Funding</a:t>
            </a:r>
          </a:p>
          <a:p>
            <a:pPr lvl="1"/>
            <a:r>
              <a:rPr lang="en-US" sz="2000" smtClean="0"/>
              <a:t>Pre-doctoral Fellowships, Scholarships</a:t>
            </a:r>
          </a:p>
          <a:p>
            <a:pPr lvl="2"/>
            <a:r>
              <a:rPr lang="en-US" sz="2000" smtClean="0"/>
              <a:t>First 3-4 years</a:t>
            </a:r>
          </a:p>
          <a:p>
            <a:pPr lvl="1"/>
            <a:r>
              <a:rPr lang="en-US" sz="2000" smtClean="0"/>
              <a:t>Dissertation Scholarships/fellowships</a:t>
            </a:r>
          </a:p>
          <a:p>
            <a:pPr lvl="2"/>
            <a:r>
              <a:rPr lang="en-US" sz="2000" smtClean="0"/>
              <a:t>Last 1-2 years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2133600" y="304800"/>
            <a:ext cx="4876800" cy="3733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3733800" y="6172200"/>
            <a:ext cx="1295400" cy="5334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You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733800" y="457200"/>
            <a:ext cx="165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2895600" y="990600"/>
            <a:ext cx="3733800" cy="266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4038600" y="1905000"/>
            <a:ext cx="2057400" cy="1600200"/>
            <a:chOff x="384" y="2688"/>
            <a:chExt cx="1296" cy="1008"/>
          </a:xfrm>
        </p:grpSpPr>
        <p:sp>
          <p:nvSpPr>
            <p:cNvPr id="33860" name="Oval 8"/>
            <p:cNvSpPr>
              <a:spLocks noChangeArrowheads="1"/>
            </p:cNvSpPr>
            <p:nvPr/>
          </p:nvSpPr>
          <p:spPr bwMode="auto">
            <a:xfrm>
              <a:off x="384" y="2688"/>
              <a:ext cx="1296" cy="100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1" name="Text Box 9"/>
            <p:cNvSpPr txBox="1">
              <a:spLocks noChangeArrowheads="1"/>
            </p:cNvSpPr>
            <p:nvPr/>
          </p:nvSpPr>
          <p:spPr bwMode="auto">
            <a:xfrm>
              <a:off x="480" y="2880"/>
              <a:ext cx="11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Department/</a:t>
              </a:r>
            </a:p>
            <a:p>
              <a:pPr algn="ctr"/>
              <a:r>
                <a:rPr lang="en-US"/>
                <a:t>Program</a:t>
              </a:r>
            </a:p>
          </p:txBody>
        </p:sp>
      </p:grpSp>
      <p:grpSp>
        <p:nvGrpSpPr>
          <p:cNvPr id="33800" name="Group 10"/>
          <p:cNvGrpSpPr>
            <a:grpSpLocks/>
          </p:cNvGrpSpPr>
          <p:nvPr/>
        </p:nvGrpSpPr>
        <p:grpSpPr bwMode="auto">
          <a:xfrm>
            <a:off x="152400" y="1066800"/>
            <a:ext cx="1371600" cy="609600"/>
            <a:chOff x="288" y="1296"/>
            <a:chExt cx="864" cy="384"/>
          </a:xfrm>
        </p:grpSpPr>
        <p:sp>
          <p:nvSpPr>
            <p:cNvPr id="33858" name="Rectangle 11"/>
            <p:cNvSpPr>
              <a:spLocks noChangeArrowheads="1"/>
            </p:cNvSpPr>
            <p:nvPr/>
          </p:nvSpPr>
          <p:spPr bwMode="auto">
            <a:xfrm>
              <a:off x="288" y="1296"/>
              <a:ext cx="864" cy="38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9" name="Text Box 12"/>
            <p:cNvSpPr txBox="1">
              <a:spLocks noChangeArrowheads="1"/>
            </p:cNvSpPr>
            <p:nvPr/>
          </p:nvSpPr>
          <p:spPr bwMode="auto">
            <a:xfrm>
              <a:off x="352" y="1344"/>
              <a:ext cx="7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Alumni</a:t>
              </a:r>
            </a:p>
          </p:txBody>
        </p:sp>
      </p:grpSp>
      <p:grpSp>
        <p:nvGrpSpPr>
          <p:cNvPr id="33801" name="Group 13"/>
          <p:cNvGrpSpPr>
            <a:grpSpLocks/>
          </p:cNvGrpSpPr>
          <p:nvPr/>
        </p:nvGrpSpPr>
        <p:grpSpPr bwMode="auto">
          <a:xfrm>
            <a:off x="152400" y="3429000"/>
            <a:ext cx="1905000" cy="533400"/>
            <a:chOff x="240" y="2784"/>
            <a:chExt cx="1200" cy="336"/>
          </a:xfrm>
        </p:grpSpPr>
        <p:sp>
          <p:nvSpPr>
            <p:cNvPr id="33856" name="Rectangle 14"/>
            <p:cNvSpPr>
              <a:spLocks noChangeArrowheads="1"/>
            </p:cNvSpPr>
            <p:nvPr/>
          </p:nvSpPr>
          <p:spPr bwMode="auto">
            <a:xfrm>
              <a:off x="240" y="2784"/>
              <a:ext cx="1200" cy="3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7" name="Text Box 15"/>
            <p:cNvSpPr txBox="1">
              <a:spLocks noChangeArrowheads="1"/>
            </p:cNvSpPr>
            <p:nvPr/>
          </p:nvSpPr>
          <p:spPr bwMode="auto">
            <a:xfrm>
              <a:off x="288" y="2784"/>
              <a:ext cx="11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Investments</a:t>
              </a:r>
            </a:p>
          </p:txBody>
        </p:sp>
      </p:grpSp>
      <p:grpSp>
        <p:nvGrpSpPr>
          <p:cNvPr id="33802" name="Group 16"/>
          <p:cNvGrpSpPr>
            <a:grpSpLocks/>
          </p:cNvGrpSpPr>
          <p:nvPr/>
        </p:nvGrpSpPr>
        <p:grpSpPr bwMode="auto">
          <a:xfrm>
            <a:off x="7315200" y="914400"/>
            <a:ext cx="1620838" cy="889000"/>
            <a:chOff x="4560" y="864"/>
            <a:chExt cx="1021" cy="560"/>
          </a:xfrm>
        </p:grpSpPr>
        <p:sp>
          <p:nvSpPr>
            <p:cNvPr id="33854" name="Rectangle 17"/>
            <p:cNvSpPr>
              <a:spLocks noChangeArrowheads="1"/>
            </p:cNvSpPr>
            <p:nvPr/>
          </p:nvSpPr>
          <p:spPr bwMode="auto">
            <a:xfrm>
              <a:off x="4560" y="864"/>
              <a:ext cx="1008" cy="54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5" name="Text Box 18"/>
            <p:cNvSpPr txBox="1">
              <a:spLocks noChangeArrowheads="1"/>
            </p:cNvSpPr>
            <p:nvPr/>
          </p:nvSpPr>
          <p:spPr bwMode="auto">
            <a:xfrm>
              <a:off x="4560" y="906"/>
              <a:ext cx="10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Research</a:t>
              </a:r>
              <a:br>
                <a:rPr lang="en-US"/>
              </a:br>
              <a:r>
                <a:rPr lang="en-US"/>
                <a:t>Grants</a:t>
              </a:r>
            </a:p>
          </p:txBody>
        </p:sp>
      </p:grpSp>
      <p:grpSp>
        <p:nvGrpSpPr>
          <p:cNvPr id="33803" name="Group 19"/>
          <p:cNvGrpSpPr>
            <a:grpSpLocks/>
          </p:cNvGrpSpPr>
          <p:nvPr/>
        </p:nvGrpSpPr>
        <p:grpSpPr bwMode="auto">
          <a:xfrm>
            <a:off x="152400" y="2514600"/>
            <a:ext cx="1905000" cy="822325"/>
            <a:chOff x="96" y="970"/>
            <a:chExt cx="1200" cy="611"/>
          </a:xfrm>
        </p:grpSpPr>
        <p:sp>
          <p:nvSpPr>
            <p:cNvPr id="33852" name="Rectangle 20"/>
            <p:cNvSpPr>
              <a:spLocks noChangeArrowheads="1"/>
            </p:cNvSpPr>
            <p:nvPr/>
          </p:nvSpPr>
          <p:spPr bwMode="auto">
            <a:xfrm>
              <a:off x="96" y="1008"/>
              <a:ext cx="1200" cy="528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3" name="Text Box 21"/>
            <p:cNvSpPr txBox="1">
              <a:spLocks noChangeArrowheads="1"/>
            </p:cNvSpPr>
            <p:nvPr/>
          </p:nvSpPr>
          <p:spPr bwMode="auto">
            <a:xfrm>
              <a:off x="96" y="970"/>
              <a:ext cx="117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Students’</a:t>
              </a:r>
            </a:p>
            <a:p>
              <a:pPr algn="ctr"/>
              <a:r>
                <a:rPr lang="en-US"/>
                <a:t>Tuition/Fees</a:t>
              </a:r>
            </a:p>
          </p:txBody>
        </p:sp>
      </p:grpSp>
      <p:grpSp>
        <p:nvGrpSpPr>
          <p:cNvPr id="33804" name="Group 22"/>
          <p:cNvGrpSpPr>
            <a:grpSpLocks/>
          </p:cNvGrpSpPr>
          <p:nvPr/>
        </p:nvGrpSpPr>
        <p:grpSpPr bwMode="auto">
          <a:xfrm>
            <a:off x="152400" y="76200"/>
            <a:ext cx="2057400" cy="838200"/>
            <a:chOff x="96" y="48"/>
            <a:chExt cx="1296" cy="528"/>
          </a:xfrm>
        </p:grpSpPr>
        <p:sp>
          <p:nvSpPr>
            <p:cNvPr id="33850" name="Rectangle 23"/>
            <p:cNvSpPr>
              <a:spLocks noChangeArrowheads="1"/>
            </p:cNvSpPr>
            <p:nvPr/>
          </p:nvSpPr>
          <p:spPr bwMode="auto">
            <a:xfrm>
              <a:off x="96" y="96"/>
              <a:ext cx="1296" cy="48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1" name="Text Box 24"/>
            <p:cNvSpPr txBox="1">
              <a:spLocks noChangeArrowheads="1"/>
            </p:cNvSpPr>
            <p:nvPr/>
          </p:nvSpPr>
          <p:spPr bwMode="auto">
            <a:xfrm>
              <a:off x="144" y="48"/>
              <a:ext cx="118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Philanthropy/Private</a:t>
              </a:r>
            </a:p>
          </p:txBody>
        </p:sp>
      </p:grpSp>
      <p:grpSp>
        <p:nvGrpSpPr>
          <p:cNvPr id="33805" name="Group 25"/>
          <p:cNvGrpSpPr>
            <a:grpSpLocks/>
          </p:cNvGrpSpPr>
          <p:nvPr/>
        </p:nvGrpSpPr>
        <p:grpSpPr bwMode="auto">
          <a:xfrm>
            <a:off x="6705600" y="0"/>
            <a:ext cx="2209800" cy="822325"/>
            <a:chOff x="4224" y="0"/>
            <a:chExt cx="1392" cy="518"/>
          </a:xfrm>
        </p:grpSpPr>
        <p:sp>
          <p:nvSpPr>
            <p:cNvPr id="33848" name="Rectangle 26"/>
            <p:cNvSpPr>
              <a:spLocks noChangeArrowheads="1"/>
            </p:cNvSpPr>
            <p:nvPr/>
          </p:nvSpPr>
          <p:spPr bwMode="auto">
            <a:xfrm>
              <a:off x="4224" y="48"/>
              <a:ext cx="1392" cy="432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9" name="Text Box 27"/>
            <p:cNvSpPr txBox="1">
              <a:spLocks noChangeArrowheads="1"/>
            </p:cNvSpPr>
            <p:nvPr/>
          </p:nvSpPr>
          <p:spPr bwMode="auto">
            <a:xfrm>
              <a:off x="4272" y="0"/>
              <a:ext cx="12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Endowments/</a:t>
              </a:r>
            </a:p>
            <a:p>
              <a:pPr algn="ctr"/>
              <a:r>
                <a:rPr lang="en-US"/>
                <a:t>Interest</a:t>
              </a:r>
            </a:p>
          </p:txBody>
        </p:sp>
      </p:grpSp>
      <p:grpSp>
        <p:nvGrpSpPr>
          <p:cNvPr id="33806" name="Group 28"/>
          <p:cNvGrpSpPr>
            <a:grpSpLocks/>
          </p:cNvGrpSpPr>
          <p:nvPr/>
        </p:nvGrpSpPr>
        <p:grpSpPr bwMode="auto">
          <a:xfrm>
            <a:off x="7543800" y="2133600"/>
            <a:ext cx="1371600" cy="609600"/>
            <a:chOff x="4608" y="2640"/>
            <a:chExt cx="864" cy="384"/>
          </a:xfrm>
        </p:grpSpPr>
        <p:sp>
          <p:nvSpPr>
            <p:cNvPr id="33846" name="Rectangle 29"/>
            <p:cNvSpPr>
              <a:spLocks noChangeArrowheads="1"/>
            </p:cNvSpPr>
            <p:nvPr/>
          </p:nvSpPr>
          <p:spPr bwMode="auto">
            <a:xfrm>
              <a:off x="4608" y="2640"/>
              <a:ext cx="864" cy="38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Text Box 30"/>
            <p:cNvSpPr txBox="1">
              <a:spLocks noChangeArrowheads="1"/>
            </p:cNvSpPr>
            <p:nvPr/>
          </p:nvSpPr>
          <p:spPr bwMode="auto">
            <a:xfrm>
              <a:off x="4752" y="2688"/>
              <a:ext cx="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State</a:t>
              </a:r>
            </a:p>
          </p:txBody>
        </p:sp>
      </p:grpSp>
      <p:grpSp>
        <p:nvGrpSpPr>
          <p:cNvPr id="33807" name="Group 31"/>
          <p:cNvGrpSpPr>
            <a:grpSpLocks/>
          </p:cNvGrpSpPr>
          <p:nvPr/>
        </p:nvGrpSpPr>
        <p:grpSpPr bwMode="auto">
          <a:xfrm>
            <a:off x="7315200" y="2971800"/>
            <a:ext cx="1600200" cy="914400"/>
            <a:chOff x="4320" y="3456"/>
            <a:chExt cx="1008" cy="576"/>
          </a:xfrm>
        </p:grpSpPr>
        <p:sp>
          <p:nvSpPr>
            <p:cNvPr id="33844" name="Rectangle 32"/>
            <p:cNvSpPr>
              <a:spLocks noChangeArrowheads="1"/>
            </p:cNvSpPr>
            <p:nvPr/>
          </p:nvSpPr>
          <p:spPr bwMode="auto">
            <a:xfrm>
              <a:off x="4320" y="3456"/>
              <a:ext cx="1008" cy="5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45" name="Text Box 33"/>
            <p:cNvSpPr txBox="1">
              <a:spLocks noChangeArrowheads="1"/>
            </p:cNvSpPr>
            <p:nvPr/>
          </p:nvSpPr>
          <p:spPr bwMode="auto">
            <a:xfrm>
              <a:off x="4368" y="3456"/>
              <a:ext cx="94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Govt </a:t>
              </a:r>
            </a:p>
            <a:p>
              <a:pPr algn="ctr"/>
              <a:r>
                <a:rPr lang="en-US"/>
                <a:t>Programs</a:t>
              </a:r>
            </a:p>
          </p:txBody>
        </p:sp>
      </p:grpSp>
      <p:sp>
        <p:nvSpPr>
          <p:cNvPr id="33808" name="Line 34"/>
          <p:cNvSpPr>
            <a:spLocks noChangeShapeType="1"/>
          </p:cNvSpPr>
          <p:nvPr/>
        </p:nvSpPr>
        <p:spPr bwMode="auto">
          <a:xfrm>
            <a:off x="4419600" y="3124200"/>
            <a:ext cx="0" cy="297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Oval 35"/>
          <p:cNvSpPr>
            <a:spLocks noChangeArrowheads="1"/>
          </p:cNvSpPr>
          <p:nvPr/>
        </p:nvSpPr>
        <p:spPr bwMode="auto">
          <a:xfrm>
            <a:off x="5715000" y="4876800"/>
            <a:ext cx="1524000" cy="1066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Mentor</a:t>
            </a:r>
          </a:p>
        </p:txBody>
      </p:sp>
      <p:sp>
        <p:nvSpPr>
          <p:cNvPr id="33810" name="Rectangle 36"/>
          <p:cNvSpPr>
            <a:spLocks noChangeArrowheads="1"/>
          </p:cNvSpPr>
          <p:nvPr/>
        </p:nvSpPr>
        <p:spPr bwMode="auto">
          <a:xfrm>
            <a:off x="7467600" y="5943600"/>
            <a:ext cx="1447800" cy="685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Research</a:t>
            </a:r>
          </a:p>
          <a:p>
            <a:pPr algn="ctr"/>
            <a:r>
              <a:rPr lang="en-US"/>
              <a:t>Grants</a:t>
            </a:r>
          </a:p>
        </p:txBody>
      </p:sp>
      <p:sp>
        <p:nvSpPr>
          <p:cNvPr id="33811" name="Line 37"/>
          <p:cNvSpPr>
            <a:spLocks noChangeShapeType="1"/>
          </p:cNvSpPr>
          <p:nvPr/>
        </p:nvSpPr>
        <p:spPr bwMode="auto">
          <a:xfrm flipH="1" flipV="1">
            <a:off x="7315200" y="55626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2" name="Line 38"/>
          <p:cNvSpPr>
            <a:spLocks noChangeShapeType="1"/>
          </p:cNvSpPr>
          <p:nvPr/>
        </p:nvSpPr>
        <p:spPr bwMode="auto">
          <a:xfrm flipH="1">
            <a:off x="6934200" y="1295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3" name="Line 39"/>
          <p:cNvSpPr>
            <a:spLocks noChangeShapeType="1"/>
          </p:cNvSpPr>
          <p:nvPr/>
        </p:nvSpPr>
        <p:spPr bwMode="auto">
          <a:xfrm>
            <a:off x="2286000" y="457200"/>
            <a:ext cx="457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Line 40"/>
          <p:cNvSpPr>
            <a:spLocks noChangeShapeType="1"/>
          </p:cNvSpPr>
          <p:nvPr/>
        </p:nvSpPr>
        <p:spPr bwMode="auto">
          <a:xfrm flipH="1" flipV="1">
            <a:off x="6705600" y="32766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Line 41"/>
          <p:cNvSpPr>
            <a:spLocks noChangeShapeType="1"/>
          </p:cNvSpPr>
          <p:nvPr/>
        </p:nvSpPr>
        <p:spPr bwMode="auto">
          <a:xfrm flipH="1" flipV="1">
            <a:off x="7086600" y="2438400"/>
            <a:ext cx="381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Line 42"/>
          <p:cNvSpPr>
            <a:spLocks noChangeShapeType="1"/>
          </p:cNvSpPr>
          <p:nvPr/>
        </p:nvSpPr>
        <p:spPr bwMode="auto">
          <a:xfrm flipH="1">
            <a:off x="6248400" y="457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Line 43"/>
          <p:cNvSpPr>
            <a:spLocks noChangeShapeType="1"/>
          </p:cNvSpPr>
          <p:nvPr/>
        </p:nvSpPr>
        <p:spPr bwMode="auto">
          <a:xfrm>
            <a:off x="1600200" y="13716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Line 44"/>
          <p:cNvSpPr>
            <a:spLocks noChangeShapeType="1"/>
          </p:cNvSpPr>
          <p:nvPr/>
        </p:nvSpPr>
        <p:spPr bwMode="auto">
          <a:xfrm>
            <a:off x="4343400" y="914400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9" name="Line 45"/>
          <p:cNvSpPr>
            <a:spLocks noChangeShapeType="1"/>
          </p:cNvSpPr>
          <p:nvPr/>
        </p:nvSpPr>
        <p:spPr bwMode="auto">
          <a:xfrm flipV="1">
            <a:off x="2133600" y="3352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0" name="Line 46"/>
          <p:cNvSpPr>
            <a:spLocks noChangeShapeType="1"/>
          </p:cNvSpPr>
          <p:nvPr/>
        </p:nvSpPr>
        <p:spPr bwMode="auto">
          <a:xfrm>
            <a:off x="4724400" y="1828800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1" name="Line 47"/>
          <p:cNvSpPr>
            <a:spLocks noChangeShapeType="1"/>
          </p:cNvSpPr>
          <p:nvPr/>
        </p:nvSpPr>
        <p:spPr bwMode="auto">
          <a:xfrm flipH="1">
            <a:off x="5105400" y="5791200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2" name="Line 48"/>
          <p:cNvSpPr>
            <a:spLocks noChangeShapeType="1"/>
          </p:cNvSpPr>
          <p:nvPr/>
        </p:nvSpPr>
        <p:spPr bwMode="auto">
          <a:xfrm>
            <a:off x="6019800" y="3810000"/>
            <a:ext cx="228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Line 49"/>
          <p:cNvSpPr>
            <a:spLocks noChangeShapeType="1"/>
          </p:cNvSpPr>
          <p:nvPr/>
        </p:nvSpPr>
        <p:spPr bwMode="auto">
          <a:xfrm flipV="1">
            <a:off x="2133600" y="3048000"/>
            <a:ext cx="228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4" name="Text Box 50"/>
          <p:cNvSpPr txBox="1">
            <a:spLocks noChangeArrowheads="1"/>
          </p:cNvSpPr>
          <p:nvPr/>
        </p:nvSpPr>
        <p:spPr bwMode="auto">
          <a:xfrm>
            <a:off x="3581400" y="4638675"/>
            <a:ext cx="1606550" cy="1228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rgbClr val="FF0000"/>
                </a:solidFill>
              </a:rPr>
              <a:t>Stipend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Scholarships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Fellowships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TAship</a:t>
            </a:r>
          </a:p>
        </p:txBody>
      </p:sp>
      <p:sp>
        <p:nvSpPr>
          <p:cNvPr id="33825" name="Rectangle 51"/>
          <p:cNvSpPr>
            <a:spLocks noChangeArrowheads="1"/>
          </p:cNvSpPr>
          <p:nvPr/>
        </p:nvSpPr>
        <p:spPr bwMode="auto">
          <a:xfrm>
            <a:off x="3048000" y="4167188"/>
            <a:ext cx="2743200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FF00"/>
                </a:solidFill>
              </a:rPr>
              <a:t>Tuition/Fees/Health Ins.</a:t>
            </a:r>
          </a:p>
        </p:txBody>
      </p:sp>
      <p:sp>
        <p:nvSpPr>
          <p:cNvPr id="33826" name="Rectangle 52"/>
          <p:cNvSpPr>
            <a:spLocks noChangeArrowheads="1"/>
          </p:cNvSpPr>
          <p:nvPr/>
        </p:nvSpPr>
        <p:spPr bwMode="auto">
          <a:xfrm>
            <a:off x="762000" y="6324600"/>
            <a:ext cx="1371600" cy="457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Loans</a:t>
            </a:r>
          </a:p>
        </p:txBody>
      </p:sp>
      <p:sp>
        <p:nvSpPr>
          <p:cNvPr id="33827" name="Rectangle 53"/>
          <p:cNvSpPr>
            <a:spLocks noChangeArrowheads="1"/>
          </p:cNvSpPr>
          <p:nvPr/>
        </p:nvSpPr>
        <p:spPr bwMode="auto">
          <a:xfrm>
            <a:off x="762000" y="5715000"/>
            <a:ext cx="1295400" cy="457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Jobs</a:t>
            </a:r>
          </a:p>
        </p:txBody>
      </p:sp>
      <p:grpSp>
        <p:nvGrpSpPr>
          <p:cNvPr id="33828" name="Group 54"/>
          <p:cNvGrpSpPr>
            <a:grpSpLocks/>
          </p:cNvGrpSpPr>
          <p:nvPr/>
        </p:nvGrpSpPr>
        <p:grpSpPr bwMode="auto">
          <a:xfrm>
            <a:off x="304800" y="4876800"/>
            <a:ext cx="2362200" cy="685800"/>
            <a:chOff x="0" y="2976"/>
            <a:chExt cx="1488" cy="432"/>
          </a:xfrm>
        </p:grpSpPr>
        <p:sp>
          <p:nvSpPr>
            <p:cNvPr id="33842" name="Rectangle 55"/>
            <p:cNvSpPr>
              <a:spLocks noChangeArrowheads="1"/>
            </p:cNvSpPr>
            <p:nvPr/>
          </p:nvSpPr>
          <p:spPr bwMode="auto">
            <a:xfrm>
              <a:off x="0" y="2976"/>
              <a:ext cx="1488" cy="432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43" name="Text Box 56"/>
            <p:cNvSpPr txBox="1">
              <a:spLocks noChangeArrowheads="1"/>
            </p:cNvSpPr>
            <p:nvPr/>
          </p:nvSpPr>
          <p:spPr bwMode="auto">
            <a:xfrm>
              <a:off x="96" y="3004"/>
              <a:ext cx="13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Grants/Fellowships</a:t>
              </a:r>
            </a:p>
            <a:p>
              <a:pPr algn="ctr"/>
              <a:r>
                <a:rPr lang="en-US" sz="1800"/>
                <a:t>Scholarships</a:t>
              </a:r>
            </a:p>
          </p:txBody>
        </p:sp>
      </p:grpSp>
      <p:grpSp>
        <p:nvGrpSpPr>
          <p:cNvPr id="33829" name="Group 57"/>
          <p:cNvGrpSpPr>
            <a:grpSpLocks/>
          </p:cNvGrpSpPr>
          <p:nvPr/>
        </p:nvGrpSpPr>
        <p:grpSpPr bwMode="auto">
          <a:xfrm>
            <a:off x="2743200" y="5334000"/>
            <a:ext cx="914400" cy="914400"/>
            <a:chOff x="1728" y="3360"/>
            <a:chExt cx="576" cy="576"/>
          </a:xfrm>
        </p:grpSpPr>
        <p:sp>
          <p:nvSpPr>
            <p:cNvPr id="33840" name="Line 58"/>
            <p:cNvSpPr>
              <a:spLocks noChangeShapeType="1"/>
            </p:cNvSpPr>
            <p:nvPr/>
          </p:nvSpPr>
          <p:spPr bwMode="auto">
            <a:xfrm>
              <a:off x="1728" y="3360"/>
              <a:ext cx="57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59"/>
            <p:cNvSpPr>
              <a:spLocks noChangeShapeType="1"/>
            </p:cNvSpPr>
            <p:nvPr/>
          </p:nvSpPr>
          <p:spPr bwMode="auto">
            <a:xfrm flipH="1" flipV="1">
              <a:off x="1728" y="336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30" name="Group 60"/>
          <p:cNvGrpSpPr>
            <a:grpSpLocks/>
          </p:cNvGrpSpPr>
          <p:nvPr/>
        </p:nvGrpSpPr>
        <p:grpSpPr bwMode="auto">
          <a:xfrm>
            <a:off x="2209800" y="6019800"/>
            <a:ext cx="1371600" cy="457200"/>
            <a:chOff x="1728" y="3360"/>
            <a:chExt cx="576" cy="576"/>
          </a:xfrm>
        </p:grpSpPr>
        <p:sp>
          <p:nvSpPr>
            <p:cNvPr id="33838" name="Line 61"/>
            <p:cNvSpPr>
              <a:spLocks noChangeShapeType="1"/>
            </p:cNvSpPr>
            <p:nvPr/>
          </p:nvSpPr>
          <p:spPr bwMode="auto">
            <a:xfrm>
              <a:off x="1728" y="3360"/>
              <a:ext cx="57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62"/>
            <p:cNvSpPr>
              <a:spLocks noChangeShapeType="1"/>
            </p:cNvSpPr>
            <p:nvPr/>
          </p:nvSpPr>
          <p:spPr bwMode="auto">
            <a:xfrm flipH="1" flipV="1">
              <a:off x="1728" y="336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31" name="Group 63"/>
          <p:cNvGrpSpPr>
            <a:grpSpLocks/>
          </p:cNvGrpSpPr>
          <p:nvPr/>
        </p:nvGrpSpPr>
        <p:grpSpPr bwMode="auto">
          <a:xfrm>
            <a:off x="2209800" y="6553200"/>
            <a:ext cx="1371600" cy="76200"/>
            <a:chOff x="1728" y="3360"/>
            <a:chExt cx="576" cy="576"/>
          </a:xfrm>
        </p:grpSpPr>
        <p:sp>
          <p:nvSpPr>
            <p:cNvPr id="33836" name="Line 64"/>
            <p:cNvSpPr>
              <a:spLocks noChangeShapeType="1"/>
            </p:cNvSpPr>
            <p:nvPr/>
          </p:nvSpPr>
          <p:spPr bwMode="auto">
            <a:xfrm>
              <a:off x="1728" y="3360"/>
              <a:ext cx="57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Line 65"/>
            <p:cNvSpPr>
              <a:spLocks noChangeShapeType="1"/>
            </p:cNvSpPr>
            <p:nvPr/>
          </p:nvSpPr>
          <p:spPr bwMode="auto">
            <a:xfrm flipH="1" flipV="1">
              <a:off x="1728" y="336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32" name="Group 66"/>
          <p:cNvGrpSpPr>
            <a:grpSpLocks/>
          </p:cNvGrpSpPr>
          <p:nvPr/>
        </p:nvGrpSpPr>
        <p:grpSpPr bwMode="auto">
          <a:xfrm>
            <a:off x="152400" y="1828800"/>
            <a:ext cx="1371600" cy="609600"/>
            <a:chOff x="192" y="1296"/>
            <a:chExt cx="864" cy="384"/>
          </a:xfrm>
        </p:grpSpPr>
        <p:sp>
          <p:nvSpPr>
            <p:cNvPr id="33834" name="Rectangle 67"/>
            <p:cNvSpPr>
              <a:spLocks noChangeArrowheads="1"/>
            </p:cNvSpPr>
            <p:nvPr/>
          </p:nvSpPr>
          <p:spPr bwMode="auto">
            <a:xfrm>
              <a:off x="192" y="1296"/>
              <a:ext cx="864" cy="38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Text Box 68"/>
            <p:cNvSpPr txBox="1">
              <a:spLocks noChangeArrowheads="1"/>
            </p:cNvSpPr>
            <p:nvPr/>
          </p:nvSpPr>
          <p:spPr bwMode="auto">
            <a:xfrm>
              <a:off x="203" y="1344"/>
              <a:ext cx="8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Services</a:t>
              </a:r>
            </a:p>
          </p:txBody>
        </p:sp>
      </p:grpSp>
      <p:sp>
        <p:nvSpPr>
          <p:cNvPr id="33833" name="Line 69"/>
          <p:cNvSpPr>
            <a:spLocks noChangeShapeType="1"/>
          </p:cNvSpPr>
          <p:nvPr/>
        </p:nvSpPr>
        <p:spPr bwMode="auto">
          <a:xfrm flipV="1">
            <a:off x="1600200" y="213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3276600" y="1371600"/>
            <a:ext cx="3028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College/Grad School</a:t>
            </a:r>
            <a:endParaRPr lang="en-US" dirty="0"/>
          </a:p>
        </p:txBody>
      </p:sp>
      <p:sp>
        <p:nvSpPr>
          <p:cNvPr id="71" name="Line 45"/>
          <p:cNvSpPr>
            <a:spLocks noChangeShapeType="1"/>
          </p:cNvSpPr>
          <p:nvPr/>
        </p:nvSpPr>
        <p:spPr bwMode="auto">
          <a:xfrm flipH="1" flipV="1">
            <a:off x="3962400" y="3124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Evolution of </a:t>
            </a:r>
            <a:r>
              <a:rPr lang="en-US" dirty="0" smtClean="0"/>
              <a:t>Dr. T’s </a:t>
            </a:r>
            <a:r>
              <a:rPr lang="en-US" dirty="0"/>
              <a:t>Funding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371600"/>
            <a:ext cx="8229600" cy="4114800"/>
          </a:xfrm>
        </p:spPr>
        <p:txBody>
          <a:bodyPr/>
          <a:lstStyle/>
          <a:p>
            <a:pPr marL="609600" indent="-609600" eaLnBrk="1" hangingPunct="1">
              <a:buClr>
                <a:schemeClr val="accent4"/>
              </a:buClr>
              <a:buSzPct val="100000"/>
              <a:buFont typeface="Wingdings" pitchFamily="2" charset="2"/>
              <a:buAutoNum type="arabicParenR"/>
              <a:defRPr/>
            </a:pPr>
            <a:r>
              <a:rPr lang="en-US" sz="2800" dirty="0"/>
              <a:t>State Fellowship through School – 15K</a:t>
            </a:r>
          </a:p>
          <a:p>
            <a:pPr marL="609600" indent="-609600" eaLnBrk="1" hangingPunct="1">
              <a:buClr>
                <a:schemeClr val="accent4"/>
              </a:buClr>
              <a:buSzPct val="100000"/>
              <a:buFont typeface="Wingdings" pitchFamily="2" charset="2"/>
              <a:buAutoNum type="arabicParenR"/>
              <a:defRPr/>
            </a:pPr>
            <a:r>
              <a:rPr lang="en-US" sz="2800" dirty="0"/>
              <a:t>State Fellowship through School – 15K</a:t>
            </a:r>
          </a:p>
          <a:p>
            <a:pPr marL="609600" indent="-609600" eaLnBrk="1" hangingPunct="1">
              <a:buClr>
                <a:schemeClr val="accent4"/>
              </a:buClr>
              <a:buSzPct val="100000"/>
              <a:buFont typeface="Wingdings" pitchFamily="2" charset="2"/>
              <a:buAutoNum type="arabicParenR"/>
              <a:defRPr/>
            </a:pPr>
            <a:r>
              <a:rPr lang="en-US" sz="2800" dirty="0"/>
              <a:t>State Fellowship through School – 15K</a:t>
            </a:r>
          </a:p>
          <a:p>
            <a:pPr marL="609600" indent="-609600" eaLnBrk="1" hangingPunct="1">
              <a:buClr>
                <a:schemeClr val="accent4"/>
              </a:buClr>
              <a:buSzPct val="100000"/>
              <a:buFont typeface="Wingdings" pitchFamily="2" charset="2"/>
              <a:buAutoNum type="arabicParenR"/>
              <a:defRPr/>
            </a:pPr>
            <a:r>
              <a:rPr lang="en-US" sz="2800" dirty="0"/>
              <a:t>State Fellowship through School – 15K</a:t>
            </a:r>
          </a:p>
          <a:p>
            <a:pPr marL="609600" indent="-609600" eaLnBrk="1" hangingPunct="1">
              <a:buClr>
                <a:schemeClr val="accent4"/>
              </a:buClr>
              <a:buSzPct val="100000"/>
              <a:buFont typeface="Wingdings" pitchFamily="2" charset="2"/>
              <a:buAutoNum type="arabicParenR"/>
              <a:defRPr/>
            </a:pPr>
            <a:r>
              <a:rPr lang="en-US" sz="2800" dirty="0"/>
              <a:t>Teaching Assistantship – 13.5K</a:t>
            </a:r>
          </a:p>
          <a:p>
            <a:pPr marL="1104900" lvl="1" indent="-533400" eaLnBrk="1" hangingPunct="1">
              <a:buClr>
                <a:schemeClr val="accent4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2400" dirty="0"/>
              <a:t>Had to </a:t>
            </a:r>
            <a:r>
              <a:rPr lang="en-US" sz="2400" dirty="0" smtClean="0"/>
              <a:t>TA</a:t>
            </a:r>
          </a:p>
          <a:p>
            <a:pPr marL="1104900" lvl="1" indent="-533400" eaLnBrk="1" hangingPunct="1">
              <a:buClr>
                <a:schemeClr val="accent4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2400" dirty="0" smtClean="0"/>
              <a:t>Department Funded</a:t>
            </a:r>
            <a:endParaRPr lang="en-US" sz="2400" dirty="0"/>
          </a:p>
          <a:p>
            <a:pPr marL="609600" indent="-609600" eaLnBrk="1" hangingPunct="1">
              <a:buClr>
                <a:schemeClr val="accent4"/>
              </a:buClr>
              <a:buSzPct val="100000"/>
              <a:buFont typeface="Wingdings" pitchFamily="2" charset="2"/>
              <a:buAutoNum type="arabicParenR"/>
              <a:defRPr/>
            </a:pPr>
            <a:r>
              <a:rPr lang="en-US" sz="2800" dirty="0"/>
              <a:t>Research Assistantship – 20K (1/2 year)</a:t>
            </a:r>
          </a:p>
          <a:p>
            <a:pPr marL="1104900" lvl="1" indent="-533400" eaLnBrk="1" hangingPunct="1">
              <a:buClr>
                <a:schemeClr val="accent4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2400" dirty="0"/>
              <a:t>My Own </a:t>
            </a:r>
            <a:r>
              <a:rPr lang="en-US" sz="2400" dirty="0" smtClean="0"/>
              <a:t>Research</a:t>
            </a:r>
          </a:p>
          <a:p>
            <a:pPr marL="1104900" lvl="1" indent="-533400" eaLnBrk="1" hangingPunct="1">
              <a:buClr>
                <a:schemeClr val="accent4"/>
              </a:buClr>
              <a:buSzPct val="100000"/>
              <a:buFont typeface="Wingdings" pitchFamily="2" charset="2"/>
              <a:buChar char="v"/>
              <a:defRPr/>
            </a:pPr>
            <a:r>
              <a:rPr lang="en-US" sz="2400" dirty="0" smtClean="0"/>
              <a:t>Department “deal” with Mentor</a:t>
            </a:r>
            <a:endParaRPr lang="en-US" sz="2400" dirty="0"/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304800" y="6248400"/>
            <a:ext cx="862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Whole Time the Department was paying $13,500 Tuition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Do Others Pay?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6638"/>
          </a:xfrm>
        </p:spPr>
        <p:txBody>
          <a:bodyPr/>
          <a:lstStyle/>
          <a:p>
            <a:pPr eaLnBrk="1" hangingPunct="1"/>
            <a:r>
              <a:rPr lang="en-US" dirty="0" smtClean="0"/>
              <a:t>Doctoral trainees produces original research</a:t>
            </a:r>
          </a:p>
          <a:p>
            <a:pPr lvl="1" eaLnBrk="1" hangingPunct="1"/>
            <a:r>
              <a:rPr lang="en-US" dirty="0" smtClean="0"/>
              <a:t>University gets $$ or reputation</a:t>
            </a:r>
          </a:p>
          <a:p>
            <a:pPr lvl="1" eaLnBrk="1" hangingPunct="1"/>
            <a:r>
              <a:rPr lang="en-US" dirty="0" smtClean="0"/>
              <a:t>Mentor may get publications</a:t>
            </a:r>
          </a:p>
          <a:p>
            <a:pPr eaLnBrk="1" hangingPunct="1"/>
            <a:r>
              <a:rPr lang="en-US" dirty="0" smtClean="0"/>
              <a:t>Trainees carry University’s reputation</a:t>
            </a:r>
          </a:p>
          <a:p>
            <a:pPr eaLnBrk="1" hangingPunct="1"/>
            <a:r>
              <a:rPr lang="en-US" dirty="0" smtClean="0"/>
              <a:t>PhDs produce for economy/education</a:t>
            </a:r>
          </a:p>
          <a:p>
            <a:pPr eaLnBrk="1" hangingPunct="1"/>
            <a:r>
              <a:rPr lang="en-US" dirty="0" smtClean="0"/>
              <a:t>Alumni donate to help future</a:t>
            </a:r>
          </a:p>
          <a:p>
            <a:pPr eaLnBrk="1" hangingPunct="1"/>
            <a:r>
              <a:rPr lang="en-US" dirty="0" smtClean="0"/>
              <a:t>Philanthropists donate for education</a:t>
            </a:r>
          </a:p>
          <a:p>
            <a:pPr eaLnBrk="1" hangingPunct="1"/>
            <a:r>
              <a:rPr lang="en-US" dirty="0" smtClean="0"/>
              <a:t>PhD income not traditionally high enough to recoup costs of education (particularly when you count in LOSS of income for 5 years..)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Graduate School?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41838"/>
          </a:xfrm>
        </p:spPr>
        <p:txBody>
          <a:bodyPr/>
          <a:lstStyle/>
          <a:p>
            <a:pPr eaLnBrk="1" hangingPunct="1"/>
            <a:r>
              <a:rPr lang="en-US" smtClean="0"/>
              <a:t>UTSA – M.S. Program</a:t>
            </a:r>
          </a:p>
          <a:p>
            <a:pPr eaLnBrk="1" hangingPunct="1"/>
            <a:r>
              <a:rPr lang="en-US" smtClean="0"/>
              <a:t>World </a:t>
            </a:r>
          </a:p>
          <a:p>
            <a:pPr lvl="1" eaLnBrk="1" hangingPunct="1"/>
            <a:r>
              <a:rPr lang="en-US" smtClean="0"/>
              <a:t>Academic programs after Bachelor’s work</a:t>
            </a:r>
          </a:p>
          <a:p>
            <a:pPr lvl="1" eaLnBrk="1" hangingPunct="1"/>
            <a:r>
              <a:rPr lang="en-US" smtClean="0"/>
              <a:t>Often default for Ph.D.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Today:  Ph.D. Funding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10668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BE CAREFUL!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Sometimes HUGE stipend means you pay tuition</a:t>
            </a:r>
          </a:p>
          <a:p>
            <a:r>
              <a:rPr lang="en-US" smtClean="0"/>
              <a:t>Not all programs include health insurance</a:t>
            </a:r>
          </a:p>
          <a:p>
            <a:r>
              <a:rPr lang="en-US" smtClean="0"/>
              <a:t>If you change stipend sources, could influence tuition, travel, etc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Obtaining a Grant or Fellowship</a:t>
            </a:r>
          </a:p>
        </p:txBody>
      </p:sp>
      <p:sp>
        <p:nvSpPr>
          <p:cNvPr id="37891" name="Subtitle 4"/>
          <p:cNvSpPr>
            <a:spLocks noGrp="1"/>
          </p:cNvSpPr>
          <p:nvPr>
            <p:ph type="subTitle" idx="1"/>
          </p:nvPr>
        </p:nvSpPr>
        <p:spPr>
          <a:xfrm>
            <a:off x="500063" y="1560513"/>
            <a:ext cx="5105400" cy="12192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Successful Grant Proposals Require…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Commitment</a:t>
            </a:r>
          </a:p>
          <a:p>
            <a:r>
              <a:rPr lang="en-US" smtClean="0"/>
              <a:t>Creativity</a:t>
            </a:r>
          </a:p>
          <a:p>
            <a:r>
              <a:rPr lang="en-US" smtClean="0"/>
              <a:t>Thoroughness</a:t>
            </a:r>
          </a:p>
          <a:p>
            <a:r>
              <a:rPr lang="en-US" smtClean="0"/>
              <a:t> Patience and emotional strength</a:t>
            </a:r>
          </a:p>
          <a:p>
            <a:r>
              <a:rPr lang="en-US" smtClean="0"/>
              <a:t>Long Term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Why Apply for a Grant/Fellowship?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“Guarantees” a funding source</a:t>
            </a:r>
          </a:p>
          <a:p>
            <a:r>
              <a:rPr lang="en-US" smtClean="0"/>
              <a:t>Demonstrates initiative, discipline, and ambition</a:t>
            </a:r>
          </a:p>
          <a:p>
            <a:r>
              <a:rPr lang="en-US" smtClean="0"/>
              <a:t>Demonstrates marketability of ideas</a:t>
            </a:r>
          </a:p>
          <a:p>
            <a:r>
              <a:rPr lang="en-US" smtClean="0"/>
              <a:t>Experience integral to your professional career</a:t>
            </a:r>
          </a:p>
          <a:p>
            <a:r>
              <a:rPr lang="en-US" smtClean="0"/>
              <a:t>Makes you more competitive in future</a:t>
            </a:r>
          </a:p>
          <a:p>
            <a:pPr lvl="1"/>
            <a:r>
              <a:rPr lang="en-US" smtClean="0"/>
              <a:t>Success is self-perpetuating</a:t>
            </a:r>
          </a:p>
          <a:p>
            <a:r>
              <a:rPr lang="en-US" smtClean="0"/>
              <a:t>Gets you thinking about statements, etc.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When can you write?</a:t>
            </a: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Before or During studies</a:t>
            </a:r>
          </a:p>
          <a:p>
            <a:pPr lvl="1"/>
            <a:r>
              <a:rPr lang="en-US" smtClean="0"/>
              <a:t>Held to different criteria</a:t>
            </a:r>
          </a:p>
          <a:p>
            <a:r>
              <a:rPr lang="en-US" smtClean="0"/>
              <a:t>NSF – can write your way into any grad school…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Grant Writing Process…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22838"/>
          </a:xfrm>
        </p:spPr>
        <p:txBody>
          <a:bodyPr/>
          <a:lstStyle/>
          <a:p>
            <a:r>
              <a:rPr lang="en-US" sz="2400" smtClean="0"/>
              <a:t>Develop correct credentials!</a:t>
            </a:r>
          </a:p>
          <a:p>
            <a:r>
              <a:rPr lang="en-US" sz="2400" smtClean="0"/>
              <a:t>Identify Source</a:t>
            </a:r>
          </a:p>
          <a:p>
            <a:r>
              <a:rPr lang="en-US" sz="2400" smtClean="0"/>
              <a:t>Get Organized/Follow Rules!</a:t>
            </a:r>
          </a:p>
          <a:p>
            <a:r>
              <a:rPr lang="en-US" sz="2400" smtClean="0"/>
              <a:t>Solicit Recommenders</a:t>
            </a:r>
          </a:p>
          <a:p>
            <a:r>
              <a:rPr lang="en-US" sz="2400" smtClean="0"/>
              <a:t>Idea</a:t>
            </a:r>
          </a:p>
          <a:p>
            <a:pPr lvl="1"/>
            <a:r>
              <a:rPr lang="en-US" sz="2400" smtClean="0"/>
              <a:t>May be yours or mentors</a:t>
            </a:r>
          </a:p>
          <a:p>
            <a:r>
              <a:rPr lang="en-US" sz="2400" smtClean="0"/>
              <a:t>Creating a Proposal</a:t>
            </a:r>
          </a:p>
          <a:p>
            <a:pPr lvl="1"/>
            <a:r>
              <a:rPr lang="en-US" sz="2400" smtClean="0"/>
              <a:t>Following directions!!!</a:t>
            </a:r>
          </a:p>
          <a:p>
            <a:r>
              <a:rPr lang="en-US" sz="2400" smtClean="0"/>
              <a:t>Submitting proposal</a:t>
            </a:r>
          </a:p>
          <a:p>
            <a:r>
              <a:rPr lang="en-US" sz="2400" smtClean="0"/>
              <a:t>Receiving grant or feedback</a:t>
            </a:r>
          </a:p>
          <a:p>
            <a:r>
              <a:rPr lang="en-US" sz="2400" smtClean="0"/>
              <a:t>Revising if necessary</a:t>
            </a:r>
          </a:p>
          <a:p>
            <a:r>
              <a:rPr lang="en-US" sz="2400" smtClean="0"/>
              <a:t>Resubmission if necessary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Developing Credentials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46638"/>
          </a:xfrm>
        </p:spPr>
        <p:txBody>
          <a:bodyPr/>
          <a:lstStyle/>
          <a:p>
            <a:r>
              <a:rPr lang="en-US" sz="2000" smtClean="0"/>
              <a:t>Grades, courses taken, GPA</a:t>
            </a:r>
          </a:p>
          <a:p>
            <a:pPr lvl="1"/>
            <a:r>
              <a:rPr lang="en-US" sz="2000" smtClean="0"/>
              <a:t>GPA improvement is considered</a:t>
            </a:r>
          </a:p>
          <a:p>
            <a:r>
              <a:rPr lang="en-US" sz="2000" smtClean="0"/>
              <a:t>GRE Scores (study, retake if needed)</a:t>
            </a:r>
          </a:p>
          <a:p>
            <a:r>
              <a:rPr lang="en-US" sz="2000" smtClean="0"/>
              <a:t>Networking/ Letters of recommendation</a:t>
            </a:r>
          </a:p>
          <a:p>
            <a:r>
              <a:rPr lang="en-US" sz="2000" smtClean="0"/>
              <a:t>Participate in Co-ops/Programs/Internships</a:t>
            </a:r>
          </a:p>
          <a:p>
            <a:pPr lvl="1"/>
            <a:r>
              <a:rPr lang="en-US" sz="2000" smtClean="0"/>
              <a:t>McNair, MARC U*STAR, MBRS-RISE</a:t>
            </a:r>
          </a:p>
          <a:p>
            <a:r>
              <a:rPr lang="en-US" sz="2000" smtClean="0"/>
              <a:t>Attend Conferences</a:t>
            </a:r>
          </a:p>
          <a:p>
            <a:r>
              <a:rPr lang="en-US" sz="2000" smtClean="0"/>
              <a:t>Get Publications</a:t>
            </a:r>
          </a:p>
          <a:p>
            <a:pPr lvl="1"/>
            <a:r>
              <a:rPr lang="en-US" sz="2000" smtClean="0"/>
              <a:t>Thesis, scientific papers, abstracts</a:t>
            </a:r>
          </a:p>
          <a:p>
            <a:pPr lvl="1"/>
            <a:r>
              <a:rPr lang="en-US" sz="2000" smtClean="0"/>
              <a:t>Have a copy of these – you will submit!</a:t>
            </a:r>
          </a:p>
          <a:p>
            <a:r>
              <a:rPr lang="en-US" sz="2000" smtClean="0"/>
              <a:t>Personal/Volunteer experiences</a:t>
            </a:r>
          </a:p>
          <a:p>
            <a:pPr lvl="1"/>
            <a:r>
              <a:rPr lang="en-US" sz="2000" smtClean="0"/>
              <a:t>Teaching/mentoring others</a:t>
            </a:r>
          </a:p>
          <a:p>
            <a:pPr lvl="1"/>
            <a:r>
              <a:rPr lang="en-US" sz="2000" smtClean="0"/>
              <a:t>Health Related?</a:t>
            </a:r>
          </a:p>
          <a:p>
            <a:r>
              <a:rPr lang="en-US" sz="2000" smtClean="0"/>
              <a:t>Leadership/Organizing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Identify Sources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Private Funding (Paul and Daisy Soros, GEM, etc.)</a:t>
            </a:r>
          </a:p>
          <a:p>
            <a:r>
              <a:rPr lang="en-US" smtClean="0"/>
              <a:t>Government Funding (NIH, NSF, US Homeland Security, etc.)</a:t>
            </a:r>
          </a:p>
          <a:p>
            <a:r>
              <a:rPr lang="en-US" smtClean="0"/>
              <a:t>Various Scholarships (HACU, university-based,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457200" y="304800"/>
            <a:ext cx="8229600" cy="990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Seeking Funding Sources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Internet (Google, msn)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1800" smtClean="0"/>
              <a:t>UTSA:  </a:t>
            </a:r>
            <a:r>
              <a:rPr lang="en-US" sz="1800" smtClean="0">
                <a:hlinkClick r:id="rId3"/>
              </a:rPr>
              <a:t>http://www.utsa.edu/graduate/FutureStudentsAcademicPrograms/</a:t>
            </a:r>
            <a:br>
              <a:rPr lang="en-US" sz="1800" smtClean="0">
                <a:hlinkClick r:id="rId3"/>
              </a:rPr>
            </a:br>
            <a:r>
              <a:rPr lang="en-US" sz="1800" smtClean="0">
                <a:hlinkClick r:id="rId3"/>
              </a:rPr>
              <a:t>scholarshipupdated.html</a:t>
            </a:r>
            <a:r>
              <a:rPr lang="en-US" sz="1800" smtClean="0"/>
              <a:t>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1800" smtClean="0"/>
              <a:t>UNT: </a:t>
            </a:r>
            <a:r>
              <a:rPr lang="en-US" sz="1800" smtClean="0">
                <a:hlinkClick r:id="rId4"/>
              </a:rPr>
              <a:t>http://www.opgf.unt.edu/</a:t>
            </a:r>
            <a:r>
              <a:rPr lang="en-US" sz="1800" smtClean="0"/>
              <a:t>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1800" smtClean="0"/>
              <a:t>Cornell: </a:t>
            </a:r>
            <a:r>
              <a:rPr lang="en-US" sz="1800" smtClean="0">
                <a:hlinkClick r:id="rId5"/>
              </a:rPr>
              <a:t>http://www.gradschool.cornell.edu/?p=132</a:t>
            </a:r>
            <a:r>
              <a:rPr lang="en-US" sz="1800" smtClean="0"/>
              <a:t>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1800" smtClean="0"/>
              <a:t>UCLA: </a:t>
            </a:r>
            <a:r>
              <a:rPr lang="en-US" sz="1800" smtClean="0">
                <a:hlinkClick r:id="rId6"/>
              </a:rPr>
              <a:t>http://www.gdnet.ucla.edu/asis/grapes/search.asp</a:t>
            </a:r>
            <a:r>
              <a:rPr lang="en-US" sz="1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University Libraries offer books on grants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University databases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Conferences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Mentors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Fellowship program officers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University Recruitment Programs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Very Prestigious Fellowships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22838"/>
          </a:xfrm>
        </p:spPr>
        <p:txBody>
          <a:bodyPr/>
          <a:lstStyle/>
          <a:p>
            <a:r>
              <a:rPr lang="en-US" sz="1800" smtClean="0"/>
              <a:t>Rhodes Scholars</a:t>
            </a:r>
          </a:p>
          <a:p>
            <a:pPr lvl="1"/>
            <a:r>
              <a:rPr lang="en-US" sz="1800" smtClean="0">
                <a:hlinkClick r:id="rId3"/>
              </a:rPr>
              <a:t>http://www.rhodesscholar.org/</a:t>
            </a:r>
            <a:r>
              <a:rPr lang="en-US" sz="1800" smtClean="0"/>
              <a:t> </a:t>
            </a:r>
          </a:p>
          <a:p>
            <a:r>
              <a:rPr lang="en-US" sz="1800" smtClean="0"/>
              <a:t>Marshall</a:t>
            </a:r>
          </a:p>
          <a:p>
            <a:pPr lvl="1"/>
            <a:r>
              <a:rPr lang="en-US" sz="1800" smtClean="0">
                <a:hlinkClick r:id="rId4"/>
              </a:rPr>
              <a:t>http://www.marshallscholarship.org/</a:t>
            </a:r>
            <a:r>
              <a:rPr lang="en-US" sz="1800" smtClean="0"/>
              <a:t> </a:t>
            </a:r>
          </a:p>
          <a:p>
            <a:r>
              <a:rPr lang="en-US" sz="1800" smtClean="0"/>
              <a:t>Fulbright</a:t>
            </a:r>
          </a:p>
          <a:p>
            <a:pPr lvl="1"/>
            <a:r>
              <a:rPr lang="en-US" sz="1800" smtClean="0">
                <a:hlinkClick r:id="rId5"/>
              </a:rPr>
              <a:t>http://www.cies.org/about_fulb.htm</a:t>
            </a:r>
            <a:r>
              <a:rPr lang="en-US" sz="1800" smtClean="0"/>
              <a:t> </a:t>
            </a:r>
          </a:p>
          <a:p>
            <a:r>
              <a:rPr lang="en-US" sz="1800" smtClean="0"/>
              <a:t>James Madison</a:t>
            </a:r>
          </a:p>
          <a:p>
            <a:pPr lvl="1"/>
            <a:r>
              <a:rPr lang="en-US" sz="1800" smtClean="0">
                <a:hlinkClick r:id="rId6"/>
              </a:rPr>
              <a:t>http://www.jamesmadison.com/</a:t>
            </a:r>
            <a:r>
              <a:rPr lang="en-US" sz="1800" smtClean="0"/>
              <a:t> </a:t>
            </a:r>
          </a:p>
          <a:p>
            <a:r>
              <a:rPr lang="en-US" sz="1800" smtClean="0"/>
              <a:t>Harry S. Truman</a:t>
            </a:r>
          </a:p>
          <a:p>
            <a:pPr lvl="1"/>
            <a:r>
              <a:rPr lang="en-US" sz="1800" smtClean="0">
                <a:hlinkClick r:id="rId7"/>
              </a:rPr>
              <a:t>http://www.truman.gov/about/about.htm</a:t>
            </a:r>
            <a:r>
              <a:rPr lang="en-US" sz="1800" smtClean="0"/>
              <a:t> </a:t>
            </a:r>
          </a:p>
          <a:p>
            <a:r>
              <a:rPr lang="en-US" sz="1800" smtClean="0"/>
              <a:t>Andrew W. Mellon</a:t>
            </a:r>
          </a:p>
          <a:p>
            <a:pPr lvl="1"/>
            <a:r>
              <a:rPr lang="en-US" sz="1800" smtClean="0">
                <a:hlinkClick r:id="rId8"/>
              </a:rPr>
              <a:t>http://www.mellon.org/grant_programs/programs</a:t>
            </a:r>
            <a:r>
              <a:rPr lang="en-US" sz="1800" smtClean="0"/>
              <a:t> </a:t>
            </a:r>
          </a:p>
          <a:p>
            <a:r>
              <a:rPr lang="en-US" sz="1800" smtClean="0"/>
              <a:t>National Science Foundation </a:t>
            </a:r>
          </a:p>
          <a:p>
            <a:pPr lvl="1"/>
            <a:r>
              <a:rPr lang="en-US" sz="1800" smtClean="0">
                <a:hlinkClick r:id="rId9"/>
              </a:rPr>
              <a:t>http://www.nsf.gov/</a:t>
            </a:r>
            <a:endParaRPr lang="en-US" sz="1800" smtClean="0"/>
          </a:p>
          <a:p>
            <a:r>
              <a:rPr lang="en-US" sz="1800" smtClean="0"/>
              <a:t>National Institutes of Health</a:t>
            </a:r>
          </a:p>
          <a:p>
            <a:pPr lvl="1"/>
            <a:r>
              <a:rPr lang="en-US" sz="1800" smtClean="0">
                <a:hlinkClick r:id="rId10"/>
              </a:rPr>
              <a:t>http://grants.nih.gov/grants/guide/pa-files/PA-07-002.html</a:t>
            </a:r>
            <a:r>
              <a:rPr lang="en-US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is a Doctorate (Ph.D.)?</a:t>
            </a:r>
          </a:p>
        </p:txBody>
      </p:sp>
      <p:sp>
        <p:nvSpPr>
          <p:cNvPr id="3512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066800"/>
            <a:ext cx="854075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Latin:  </a:t>
            </a:r>
            <a:r>
              <a:rPr lang="en-US" sz="2800" dirty="0" err="1" smtClean="0"/>
              <a:t>Philosophiae</a:t>
            </a:r>
            <a:r>
              <a:rPr lang="en-US" sz="2800" dirty="0" smtClean="0"/>
              <a:t> Doctor </a:t>
            </a:r>
          </a:p>
          <a:p>
            <a:pPr eaLnBrk="1" hangingPunct="1">
              <a:defRPr/>
            </a:pPr>
            <a:r>
              <a:rPr lang="en-US" sz="2800" dirty="0" smtClean="0"/>
              <a:t>A </a:t>
            </a:r>
            <a:r>
              <a:rPr lang="en-US" sz="2800" b="1" dirty="0" smtClean="0"/>
              <a:t>doctorate or doctoral degree</a:t>
            </a:r>
            <a:r>
              <a:rPr lang="en-US" sz="2800" dirty="0" smtClean="0"/>
              <a:t> is</a:t>
            </a:r>
          </a:p>
          <a:p>
            <a:pPr lvl="1" eaLnBrk="1" hangingPunct="1">
              <a:defRPr/>
            </a:pPr>
            <a:r>
              <a:rPr lang="en-US" sz="2400" dirty="0" smtClean="0"/>
              <a:t>An </a:t>
            </a:r>
            <a:r>
              <a:rPr lang="en-US" sz="2400" dirty="0" smtClean="0">
                <a:solidFill>
                  <a:schemeClr val="accent4"/>
                </a:solidFill>
              </a:rPr>
              <a:t>academic degree</a:t>
            </a:r>
            <a:r>
              <a:rPr lang="en-US" sz="2400" dirty="0" smtClean="0"/>
              <a:t> of the highest level. </a:t>
            </a:r>
          </a:p>
          <a:p>
            <a:pPr lvl="1" eaLnBrk="1" hangingPunct="1">
              <a:defRPr/>
            </a:pPr>
            <a:r>
              <a:rPr lang="en-US" sz="2400" dirty="0" smtClean="0"/>
              <a:t>Recognition of the candidate as an equal by the </a:t>
            </a:r>
            <a:r>
              <a:rPr lang="en-US" sz="2400" dirty="0" smtClean="0">
                <a:solidFill>
                  <a:schemeClr val="accent4"/>
                </a:solidFill>
              </a:rPr>
              <a:t>university or Graduate School </a:t>
            </a:r>
            <a:r>
              <a:rPr lang="en-US" sz="2400" dirty="0" smtClean="0"/>
              <a:t>faculty under which he or she studied. </a:t>
            </a:r>
          </a:p>
          <a:p>
            <a:pPr lvl="1" eaLnBrk="1" hangingPunct="1">
              <a:defRPr/>
            </a:pPr>
            <a:r>
              <a:rPr lang="en-US" sz="2400" dirty="0" smtClean="0"/>
              <a:t>Usually research doctorates are awarded in recognition of academic research</a:t>
            </a:r>
          </a:p>
          <a:p>
            <a:pPr lvl="2" eaLnBrk="1" hangingPunct="1">
              <a:defRPr/>
            </a:pPr>
            <a:r>
              <a:rPr lang="en-US" sz="2000" dirty="0" smtClean="0"/>
              <a:t>Is of a publishable standard (even if not actually published)</a:t>
            </a:r>
          </a:p>
          <a:p>
            <a:pPr lvl="2" eaLnBrk="1" hangingPunct="1">
              <a:defRPr/>
            </a:pPr>
            <a:r>
              <a:rPr lang="en-US" sz="2000" dirty="0" smtClean="0"/>
              <a:t>Represents at least a modest contribution to human knowledge</a:t>
            </a:r>
          </a:p>
          <a:p>
            <a:pPr lvl="2" eaLnBrk="1" hangingPunct="1">
              <a:defRPr/>
            </a:pPr>
            <a:r>
              <a:rPr lang="en-US" sz="2000" dirty="0" smtClean="0"/>
              <a:t>Is usually assessed by submission and </a:t>
            </a:r>
            <a:r>
              <a:rPr lang="en-US" sz="2000" dirty="0" smtClean="0">
                <a:solidFill>
                  <a:schemeClr val="accent4"/>
                </a:solidFill>
              </a:rPr>
              <a:t>defense</a:t>
            </a:r>
            <a:r>
              <a:rPr lang="en-US" sz="2000" dirty="0" smtClean="0"/>
              <a:t> of a doctoral </a:t>
            </a:r>
            <a:r>
              <a:rPr lang="en-US" sz="2000" dirty="0" smtClean="0">
                <a:solidFill>
                  <a:schemeClr val="accent4"/>
                </a:solidFill>
              </a:rPr>
              <a:t>thesis</a:t>
            </a:r>
            <a:r>
              <a:rPr lang="en-US" sz="2000" dirty="0" smtClean="0"/>
              <a:t> or </a:t>
            </a:r>
            <a:r>
              <a:rPr lang="en-US" sz="2000" dirty="0" smtClean="0">
                <a:solidFill>
                  <a:schemeClr val="accent4"/>
                </a:solidFill>
              </a:rPr>
              <a:t>dissertation</a:t>
            </a:r>
            <a:r>
              <a:rPr lang="en-US" sz="2000" dirty="0" smtClean="0"/>
              <a:t>, though in some cases a coherent body of published literature can be accepted instead. </a:t>
            </a:r>
          </a:p>
          <a:p>
            <a:pPr lvl="2" eaLnBrk="1" hangingPunct="1">
              <a:buFont typeface="Arial" charset="0"/>
              <a:buNone/>
              <a:defRPr/>
            </a:pPr>
            <a:endParaRPr lang="en-US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1800" dirty="0" smtClean="0">
                <a:hlinkClick r:id="rId3"/>
              </a:rPr>
              <a:t>en.wikipedia.org/wiki/</a:t>
            </a:r>
            <a:r>
              <a:rPr lang="en-US" sz="1800" dirty="0" err="1" smtClean="0">
                <a:hlinkClick r:id="rId3"/>
              </a:rPr>
              <a:t>Graduate_school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Know the Funding Agency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Pertinent Fields of study</a:t>
            </a:r>
          </a:p>
          <a:p>
            <a:r>
              <a:rPr lang="en-US" smtClean="0"/>
              <a:t>Foundation’s purposes and activities</a:t>
            </a:r>
          </a:p>
          <a:p>
            <a:r>
              <a:rPr lang="en-US" smtClean="0"/>
              <a:t>Eligibility requirements</a:t>
            </a:r>
          </a:p>
          <a:p>
            <a:r>
              <a:rPr lang="en-US" smtClean="0"/>
              <a:t>Number and types of awards awarded per year</a:t>
            </a:r>
          </a:p>
          <a:p>
            <a:r>
              <a:rPr lang="en-US" smtClean="0"/>
              <a:t>Rules (deadlines, summer work, etc.)</a:t>
            </a:r>
          </a:p>
          <a:p>
            <a:r>
              <a:rPr lang="en-US" smtClean="0"/>
              <a:t>Contact info</a:t>
            </a:r>
          </a:p>
          <a:p>
            <a:r>
              <a:rPr lang="en-US" smtClean="0"/>
              <a:t>TALK TO PROGRAM OFFICERS!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Get Organized!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Know dates and deadlines</a:t>
            </a:r>
          </a:p>
          <a:p>
            <a:pPr lvl="1"/>
            <a:r>
              <a:rPr lang="en-US" smtClean="0"/>
              <a:t>Application</a:t>
            </a:r>
          </a:p>
          <a:p>
            <a:pPr lvl="1"/>
            <a:r>
              <a:rPr lang="en-US" smtClean="0"/>
              <a:t>Recommendations</a:t>
            </a:r>
          </a:p>
          <a:p>
            <a:pPr lvl="1"/>
            <a:r>
              <a:rPr lang="en-US" smtClean="0"/>
              <a:t>Pre-Applications?</a:t>
            </a:r>
          </a:p>
          <a:p>
            <a:r>
              <a:rPr lang="en-US" smtClean="0"/>
              <a:t>Know page limitations and rules</a:t>
            </a:r>
          </a:p>
          <a:p>
            <a:pPr lvl="1"/>
            <a:r>
              <a:rPr lang="en-US" smtClean="0"/>
              <a:t>How long can it be?</a:t>
            </a:r>
          </a:p>
          <a:p>
            <a:pPr lvl="1"/>
            <a:r>
              <a:rPr lang="en-US" smtClean="0"/>
              <a:t>Margins, font, font size</a:t>
            </a:r>
          </a:p>
          <a:p>
            <a:r>
              <a:rPr lang="en-US" smtClean="0"/>
              <a:t>Know materials requested (i.e. transcripts, C.V., etc.) and date requested or submitted</a:t>
            </a:r>
          </a:p>
          <a:p>
            <a:r>
              <a:rPr lang="en-US" smtClean="0"/>
              <a:t>How should it be submitted</a:t>
            </a:r>
          </a:p>
          <a:p>
            <a:pPr lvl="1"/>
            <a:r>
              <a:rPr lang="en-US" smtClean="0"/>
              <a:t>Together with rec?</a:t>
            </a:r>
          </a:p>
          <a:p>
            <a:pPr lvl="1"/>
            <a:r>
              <a:rPr lang="en-US" smtClean="0"/>
              <a:t>Mailed or Online?  </a:t>
            </a:r>
          </a:p>
          <a:p>
            <a:pPr lvl="1"/>
            <a:r>
              <a:rPr lang="en-US" smtClean="0"/>
              <a:t>What formats?</a:t>
            </a:r>
          </a:p>
          <a:p>
            <a:pPr lvl="1"/>
            <a:r>
              <a:rPr lang="en-US" smtClean="0"/>
              <a:t>How many Copies?</a:t>
            </a:r>
          </a:p>
          <a:p>
            <a:r>
              <a:rPr lang="en-US" smtClean="0"/>
              <a:t>A track of any brain storming, rough drafting, and completion of essays</a:t>
            </a:r>
          </a:p>
          <a:p>
            <a:r>
              <a:rPr lang="en-US" smtClean="0"/>
              <a:t>Time, date, and content of any communication with program 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Recommendations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Usually consist of Letter as well as ratings form</a:t>
            </a:r>
          </a:p>
          <a:p>
            <a:r>
              <a:rPr lang="en-US" smtClean="0"/>
              <a:t>Choose people who have credentials</a:t>
            </a:r>
          </a:p>
          <a:p>
            <a:pPr lvl="1"/>
            <a:r>
              <a:rPr lang="en-US" smtClean="0"/>
              <a:t>PH.D. better than Teaching Assistant</a:t>
            </a:r>
          </a:p>
          <a:p>
            <a:pPr lvl="1"/>
            <a:r>
              <a:rPr lang="en-US" smtClean="0"/>
              <a:t>Program Directors (Long term relationship)</a:t>
            </a:r>
          </a:p>
          <a:p>
            <a:r>
              <a:rPr lang="en-US" smtClean="0"/>
              <a:t>Choose people who know you!</a:t>
            </a:r>
          </a:p>
          <a:p>
            <a:r>
              <a:rPr lang="en-US" smtClean="0"/>
              <a:t>Ask Early</a:t>
            </a:r>
          </a:p>
          <a:p>
            <a:r>
              <a:rPr lang="en-US" smtClean="0"/>
              <a:t>Provide recommenders with a narrative of the fellowship, CV/Resume, personal statements</a:t>
            </a:r>
          </a:p>
          <a:p>
            <a:r>
              <a:rPr lang="en-US" smtClean="0"/>
              <a:t>“Remind” recommenders when near dates</a:t>
            </a:r>
          </a:p>
          <a:p>
            <a:r>
              <a:rPr lang="en-US" smtClean="0"/>
              <a:t>Thank your recommenders and any other staff (i.e. secretaries)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Grant Proposal Content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Abstract (summary of research)</a:t>
            </a:r>
          </a:p>
          <a:p>
            <a:r>
              <a:rPr lang="en-US" smtClean="0"/>
              <a:t>Research Plan (remember page limits)</a:t>
            </a:r>
          </a:p>
          <a:p>
            <a:pPr lvl="1"/>
            <a:r>
              <a:rPr lang="en-US" smtClean="0"/>
              <a:t>Specific Aims/Goals, Introduction/Significance/Background, Methods/Research Design, (Prelim data?), Research Plan, Timeline, Expected outcomes</a:t>
            </a:r>
          </a:p>
          <a:p>
            <a:r>
              <a:rPr lang="en-US" smtClean="0"/>
              <a:t>Budget</a:t>
            </a:r>
          </a:p>
          <a:p>
            <a:r>
              <a:rPr lang="en-US" smtClean="0"/>
              <a:t>Sometimes:</a:t>
            </a:r>
          </a:p>
          <a:p>
            <a:pPr lvl="1"/>
            <a:r>
              <a:rPr lang="en-US" smtClean="0"/>
              <a:t>Cover page</a:t>
            </a:r>
          </a:p>
          <a:p>
            <a:pPr lvl="1"/>
            <a:r>
              <a:rPr lang="en-US" smtClean="0"/>
              <a:t>Abstract for Laymen</a:t>
            </a:r>
          </a:p>
          <a:p>
            <a:pPr lvl="1"/>
            <a:r>
              <a:rPr lang="en-US" smtClean="0"/>
              <a:t>Letters of Commitment</a:t>
            </a:r>
          </a:p>
          <a:p>
            <a:pPr lvl="1"/>
            <a:r>
              <a:rPr lang="en-US" smtClean="0"/>
              <a:t>Biosketch of Proposed Mentor</a:t>
            </a:r>
          </a:p>
          <a:p>
            <a:pPr lvl="1"/>
            <a:r>
              <a:rPr lang="en-US" smtClean="0"/>
              <a:t>Description of research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Where do Ideas come from?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41838"/>
          </a:xfrm>
        </p:spPr>
        <p:txBody>
          <a:bodyPr/>
          <a:lstStyle/>
          <a:p>
            <a:r>
              <a:rPr lang="en-US" sz="2400" smtClean="0"/>
              <a:t>Your Own Ideas:</a:t>
            </a:r>
          </a:p>
          <a:p>
            <a:pPr lvl="1"/>
            <a:r>
              <a:rPr lang="en-US" sz="2400" smtClean="0"/>
              <a:t>Research Experience</a:t>
            </a:r>
          </a:p>
          <a:p>
            <a:pPr lvl="2"/>
            <a:r>
              <a:rPr lang="en-US" smtClean="0"/>
              <a:t>Record down Ideas that you have!</a:t>
            </a:r>
          </a:p>
          <a:p>
            <a:pPr lvl="1"/>
            <a:r>
              <a:rPr lang="en-US" sz="2400" smtClean="0"/>
              <a:t>Coursework </a:t>
            </a:r>
          </a:p>
          <a:p>
            <a:pPr lvl="1"/>
            <a:r>
              <a:rPr lang="en-US" sz="2400" smtClean="0"/>
              <a:t>Readings</a:t>
            </a:r>
          </a:p>
          <a:p>
            <a:pPr lvl="1"/>
            <a:r>
              <a:rPr lang="en-US" sz="2400" smtClean="0"/>
              <a:t>Lectures/Seminars</a:t>
            </a:r>
          </a:p>
          <a:p>
            <a:pPr lvl="1"/>
            <a:r>
              <a:rPr lang="en-US" sz="2400" smtClean="0"/>
              <a:t>Discussion Groups</a:t>
            </a:r>
          </a:p>
          <a:p>
            <a:pPr lvl="1"/>
            <a:r>
              <a:rPr lang="en-US" sz="2400" smtClean="0"/>
              <a:t>Important national problems</a:t>
            </a:r>
          </a:p>
          <a:p>
            <a:r>
              <a:rPr lang="en-US" sz="2400" smtClean="0"/>
              <a:t>Extension of Research Mentor’s work</a:t>
            </a:r>
          </a:p>
          <a:p>
            <a:pPr lvl="1"/>
            <a:r>
              <a:rPr lang="en-US" sz="2400" smtClean="0"/>
              <a:t>If you know where you are going to go…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Specific Aims: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State a clear, focused, and attainable research question or hypothesis</a:t>
            </a:r>
          </a:p>
          <a:p>
            <a:r>
              <a:rPr lang="en-US" smtClean="0"/>
              <a:t>Research question can be original, a reassessment of a prior study, or both</a:t>
            </a:r>
          </a:p>
          <a:p>
            <a:r>
              <a:rPr lang="en-US" smtClean="0"/>
              <a:t>contain good ideas that embrace problems at the forefront of a field</a:t>
            </a:r>
          </a:p>
          <a:p>
            <a:r>
              <a:rPr lang="en-US" smtClean="0"/>
              <a:t>be enthusiastic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Significance and Background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Starts with literature supporting the Big Picture</a:t>
            </a:r>
          </a:p>
          <a:p>
            <a:r>
              <a:rPr lang="en-US" smtClean="0"/>
              <a:t>Hones down to the rationale of your project</a:t>
            </a:r>
          </a:p>
          <a:p>
            <a:pPr lvl="1"/>
            <a:r>
              <a:rPr lang="en-US" smtClean="0"/>
              <a:t>Study detailed reviews of scientific literature, books, etc).</a:t>
            </a:r>
          </a:p>
          <a:p>
            <a:r>
              <a:rPr lang="en-US" smtClean="0"/>
              <a:t>Statements about the importance of the work proposed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Pilot Studies/Prelim Data: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Very important section of proposal (after the abstract)</a:t>
            </a:r>
          </a:p>
          <a:p>
            <a:r>
              <a:rPr lang="en-US" smtClean="0"/>
              <a:t>Describe previous research that led to your proposal</a:t>
            </a:r>
          </a:p>
          <a:p>
            <a:r>
              <a:rPr lang="en-US" smtClean="0"/>
              <a:t>Should demonstrate your ability to analyze and interpret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Methods Section: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Description of procedures and tests that will be used in the proposed work</a:t>
            </a:r>
          </a:p>
          <a:p>
            <a:r>
              <a:rPr lang="en-US" smtClean="0"/>
              <a:t>Special handling procedures</a:t>
            </a:r>
          </a:p>
          <a:p>
            <a:r>
              <a:rPr lang="en-US" smtClean="0"/>
              <a:t>Kinds of data expected</a:t>
            </a:r>
          </a:p>
          <a:p>
            <a:r>
              <a:rPr lang="en-US" smtClean="0"/>
              <a:t>How the data will be analyzed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Expected Results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Write about what you hypothesize/expect to see</a:t>
            </a:r>
          </a:p>
          <a:p>
            <a:r>
              <a:rPr lang="en-US" smtClean="0"/>
              <a:t>Write up what alternative results you might get</a:t>
            </a:r>
          </a:p>
          <a:p>
            <a:r>
              <a:rPr lang="en-US" smtClean="0"/>
              <a:t>Write about what you’d do if you GOT alternative results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Training…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of the careers requiring a Doctorate come out of basic training in an academic institution</a:t>
            </a:r>
          </a:p>
          <a:p>
            <a:pPr lvl="1" eaLnBrk="1" hangingPunct="1"/>
            <a:r>
              <a:rPr lang="en-US" smtClean="0"/>
              <a:t>University</a:t>
            </a:r>
          </a:p>
          <a:p>
            <a:pPr lvl="1" eaLnBrk="1" hangingPunct="1"/>
            <a:r>
              <a:rPr lang="en-US" smtClean="0"/>
              <a:t>“Graduate Schools” at Medical, Dental, Vet Schools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Hints about Writing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use “active” voice instead of “passive”</a:t>
            </a:r>
          </a:p>
          <a:p>
            <a:r>
              <a:rPr lang="en-US" smtClean="0"/>
              <a:t>Avoid jargon</a:t>
            </a:r>
          </a:p>
          <a:p>
            <a:r>
              <a:rPr lang="en-US" smtClean="0"/>
              <a:t>Write in regard to appearance </a:t>
            </a:r>
          </a:p>
          <a:p>
            <a:r>
              <a:rPr lang="en-US" smtClean="0"/>
              <a:t>Keep aware of the font</a:t>
            </a:r>
          </a:p>
          <a:p>
            <a:r>
              <a:rPr lang="en-US" smtClean="0"/>
              <a:t>Seek constructive criticism </a:t>
            </a:r>
          </a:p>
          <a:p>
            <a:r>
              <a:rPr lang="en-US" smtClean="0"/>
              <a:t>Read aloud to yourself</a:t>
            </a:r>
          </a:p>
          <a:p>
            <a:r>
              <a:rPr lang="en-US" smtClean="0"/>
              <a:t>Proofread and edit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Extra documentation…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Reports</a:t>
            </a:r>
          </a:p>
          <a:p>
            <a:r>
              <a:rPr lang="en-US" smtClean="0"/>
              <a:t>Publications</a:t>
            </a:r>
          </a:p>
          <a:p>
            <a:r>
              <a:rPr lang="en-US" smtClean="0"/>
              <a:t>CV</a:t>
            </a:r>
          </a:p>
          <a:p>
            <a:r>
              <a:rPr lang="en-US" smtClean="0"/>
              <a:t>Resumes</a:t>
            </a:r>
          </a:p>
          <a:p>
            <a:r>
              <a:rPr lang="en-US" smtClean="0"/>
              <a:t>“Additional comments” sheet</a:t>
            </a:r>
          </a:p>
          <a:p>
            <a:r>
              <a:rPr lang="en-US" smtClean="0"/>
              <a:t>Degree plan of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Don’t forget to…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 your recommenders</a:t>
            </a:r>
          </a:p>
          <a:p>
            <a:r>
              <a:rPr lang="en-US" smtClean="0"/>
              <a:t>thank their secretaries</a:t>
            </a:r>
          </a:p>
          <a:p>
            <a:r>
              <a:rPr lang="en-US" smtClean="0"/>
              <a:t>be polite to project officers</a:t>
            </a:r>
          </a:p>
          <a:p>
            <a:r>
              <a:rPr lang="en-US" smtClean="0"/>
              <a:t>give yourself credit!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Thank you and good luck!!!</a:t>
            </a:r>
            <a:endParaRPr lang="en-US"/>
          </a:p>
        </p:txBody>
      </p:sp>
      <p:sp>
        <p:nvSpPr>
          <p:cNvPr id="60419" name="Subtitle 4"/>
          <p:cNvSpPr>
            <a:spLocks noGrp="1"/>
          </p:cNvSpPr>
          <p:nvPr>
            <p:ph type="subTitle" idx="1"/>
          </p:nvPr>
        </p:nvSpPr>
        <p:spPr>
          <a:xfrm>
            <a:off x="500063" y="1560513"/>
            <a:ext cx="5105400" cy="12192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Standard Ph.D. Training Path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52400" y="2438400"/>
            <a:ext cx="1143000" cy="1570038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Bachelor’s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Degree.</a:t>
            </a: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Grad. path Depends on Field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1371600" y="3124200"/>
            <a:ext cx="1524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09800" y="4724400"/>
            <a:ext cx="1371600" cy="8382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1"/>
                </a:solidFill>
              </a:rPr>
              <a:t>M.S. Degree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524000" y="1447800"/>
            <a:ext cx="1371600" cy="8382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Post </a:t>
            </a:r>
            <a:r>
              <a:rPr lang="en-US" sz="1600" dirty="0" err="1">
                <a:solidFill>
                  <a:schemeClr val="bg1"/>
                </a:solidFill>
              </a:rPr>
              <a:t>Bacc</a:t>
            </a:r>
            <a:endParaRPr lang="en-US" sz="16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Research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971800" y="2819400"/>
            <a:ext cx="1371600" cy="8382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1"/>
                </a:solidFill>
              </a:rPr>
              <a:t>Doctoral</a:t>
            </a:r>
          </a:p>
          <a:p>
            <a:pPr algn="ctr">
              <a:defRPr/>
            </a:pPr>
            <a:r>
              <a:rPr lang="en-US" sz="1600">
                <a:solidFill>
                  <a:schemeClr val="bg1"/>
                </a:solidFill>
              </a:rPr>
              <a:t>Studies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1295400" y="2362200"/>
            <a:ext cx="533400" cy="533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371600" y="3352800"/>
            <a:ext cx="152400" cy="2286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971800" y="1981200"/>
            <a:ext cx="457200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2819400" y="3810000"/>
            <a:ext cx="457200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876800" y="1905000"/>
            <a:ext cx="1752600" cy="4572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1"/>
                </a:solidFill>
              </a:rPr>
              <a:t>Academic Postdoc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876800" y="2819400"/>
            <a:ext cx="1752600" cy="4572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1"/>
                </a:solidFill>
              </a:rPr>
              <a:t>Industry Postdoc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4876800" y="2362200"/>
            <a:ext cx="1752600" cy="4572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Government</a:t>
            </a: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 Postdoc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4876800" y="3581400"/>
            <a:ext cx="1752600" cy="4572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Continue</a:t>
            </a: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Education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315200" y="1524000"/>
            <a:ext cx="1447800" cy="9144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Academics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7315200" y="2667000"/>
            <a:ext cx="1447800" cy="9144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bg1"/>
                </a:solidFill>
              </a:rPr>
              <a:t>Government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7315200" y="3810000"/>
            <a:ext cx="1447800" cy="9144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</a:rPr>
              <a:t>Industry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7315200" y="5029200"/>
            <a:ext cx="1447800" cy="9144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bg1"/>
                </a:solidFill>
              </a:rPr>
              <a:t>Other</a:t>
            </a:r>
          </a:p>
        </p:txBody>
      </p:sp>
      <p:sp>
        <p:nvSpPr>
          <p:cNvPr id="11284" name="Line 21"/>
          <p:cNvSpPr>
            <a:spLocks noChangeShapeType="1"/>
          </p:cNvSpPr>
          <p:nvPr/>
        </p:nvSpPr>
        <p:spPr bwMode="auto">
          <a:xfrm flipV="1">
            <a:off x="4419600" y="2286000"/>
            <a:ext cx="381000" cy="914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 flipV="1">
            <a:off x="4419600" y="2743200"/>
            <a:ext cx="38100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 flipV="1">
            <a:off x="4419600" y="3048000"/>
            <a:ext cx="381000" cy="152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7" name="Line 24"/>
          <p:cNvSpPr>
            <a:spLocks noChangeShapeType="1"/>
          </p:cNvSpPr>
          <p:nvPr/>
        </p:nvSpPr>
        <p:spPr bwMode="auto">
          <a:xfrm>
            <a:off x="4419600" y="3200400"/>
            <a:ext cx="3810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8" name="Line 26"/>
          <p:cNvSpPr>
            <a:spLocks noChangeShapeType="1"/>
          </p:cNvSpPr>
          <p:nvPr/>
        </p:nvSpPr>
        <p:spPr bwMode="auto">
          <a:xfrm flipV="1">
            <a:off x="6705600" y="1981200"/>
            <a:ext cx="5334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89" name="Line 27"/>
          <p:cNvSpPr>
            <a:spLocks noChangeShapeType="1"/>
          </p:cNvSpPr>
          <p:nvPr/>
        </p:nvSpPr>
        <p:spPr bwMode="auto">
          <a:xfrm>
            <a:off x="6705600" y="2362200"/>
            <a:ext cx="527050" cy="533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90" name="Line 28"/>
          <p:cNvSpPr>
            <a:spLocks noChangeShapeType="1"/>
          </p:cNvSpPr>
          <p:nvPr/>
        </p:nvSpPr>
        <p:spPr bwMode="auto">
          <a:xfrm>
            <a:off x="6705600" y="2362200"/>
            <a:ext cx="609600" cy="1371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91" name="Line 29"/>
          <p:cNvSpPr>
            <a:spLocks noChangeShapeType="1"/>
          </p:cNvSpPr>
          <p:nvPr/>
        </p:nvSpPr>
        <p:spPr bwMode="auto">
          <a:xfrm>
            <a:off x="6705600" y="2362200"/>
            <a:ext cx="533400" cy="2667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92" name="Text Box 30"/>
          <p:cNvSpPr txBox="1">
            <a:spLocks noChangeArrowheads="1"/>
          </p:cNvSpPr>
          <p:nvPr/>
        </p:nvSpPr>
        <p:spPr bwMode="auto">
          <a:xfrm>
            <a:off x="1600200" y="838200"/>
            <a:ext cx="1171575" cy="461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1-2 Yrs</a:t>
            </a:r>
          </a:p>
        </p:txBody>
      </p:sp>
      <p:sp>
        <p:nvSpPr>
          <p:cNvPr id="11293" name="Line 31"/>
          <p:cNvSpPr>
            <a:spLocks noChangeShapeType="1"/>
          </p:cNvSpPr>
          <p:nvPr/>
        </p:nvSpPr>
        <p:spPr bwMode="auto">
          <a:xfrm>
            <a:off x="4419600" y="3200400"/>
            <a:ext cx="46038" cy="1676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94" name="Line 32"/>
          <p:cNvSpPr>
            <a:spLocks noChangeShapeType="1"/>
          </p:cNvSpPr>
          <p:nvPr/>
        </p:nvSpPr>
        <p:spPr bwMode="auto">
          <a:xfrm>
            <a:off x="4419600" y="5638800"/>
            <a:ext cx="22860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95" name="Line 33"/>
          <p:cNvSpPr>
            <a:spLocks noChangeShapeType="1"/>
          </p:cNvSpPr>
          <p:nvPr/>
        </p:nvSpPr>
        <p:spPr bwMode="auto">
          <a:xfrm flipV="1">
            <a:off x="6705600" y="2819400"/>
            <a:ext cx="46038" cy="2819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4419600" y="4800600"/>
            <a:ext cx="1371600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Engineering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/Humanities</a:t>
            </a: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etc</a:t>
            </a:r>
          </a:p>
        </p:txBody>
      </p:sp>
      <p:sp>
        <p:nvSpPr>
          <p:cNvPr id="11297" name="Line 36"/>
          <p:cNvSpPr>
            <a:spLocks noChangeShapeType="1"/>
          </p:cNvSpPr>
          <p:nvPr/>
        </p:nvSpPr>
        <p:spPr bwMode="auto">
          <a:xfrm flipV="1">
            <a:off x="1752600" y="5334000"/>
            <a:ext cx="381000" cy="228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62000" y="5791200"/>
            <a:ext cx="1371600" cy="838200"/>
          </a:xfrm>
          <a:prstGeom prst="rect">
            <a:avLst/>
          </a:prstGeom>
          <a:solidFill>
            <a:schemeClr val="accent4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>
                <a:solidFill>
                  <a:schemeClr val="bg1"/>
                </a:solidFill>
              </a:rPr>
              <a:t>Work</a:t>
            </a:r>
          </a:p>
        </p:txBody>
      </p:sp>
      <p:sp>
        <p:nvSpPr>
          <p:cNvPr id="11299" name="Text Box 38"/>
          <p:cNvSpPr txBox="1">
            <a:spLocks noChangeArrowheads="1"/>
          </p:cNvSpPr>
          <p:nvPr/>
        </p:nvSpPr>
        <p:spPr bwMode="auto">
          <a:xfrm>
            <a:off x="5105400" y="914400"/>
            <a:ext cx="1341438" cy="461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3 - 6 Yrs</a:t>
            </a:r>
          </a:p>
        </p:txBody>
      </p:sp>
      <p:sp>
        <p:nvSpPr>
          <p:cNvPr id="11300" name="Line 39"/>
          <p:cNvSpPr>
            <a:spLocks noChangeShapeType="1"/>
          </p:cNvSpPr>
          <p:nvPr/>
        </p:nvSpPr>
        <p:spPr bwMode="auto">
          <a:xfrm flipV="1">
            <a:off x="1676400" y="3200400"/>
            <a:ext cx="1143000" cy="2286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301" name="Line 40"/>
          <p:cNvSpPr>
            <a:spLocks noChangeShapeType="1"/>
          </p:cNvSpPr>
          <p:nvPr/>
        </p:nvSpPr>
        <p:spPr bwMode="auto">
          <a:xfrm>
            <a:off x="1371600" y="3352800"/>
            <a:ext cx="762000" cy="1676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302" name="Text Box 41"/>
          <p:cNvSpPr txBox="1">
            <a:spLocks noChangeArrowheads="1"/>
          </p:cNvSpPr>
          <p:nvPr/>
        </p:nvSpPr>
        <p:spPr bwMode="auto">
          <a:xfrm>
            <a:off x="3200400" y="1524000"/>
            <a:ext cx="1341438" cy="461963"/>
          </a:xfrm>
          <a:prstGeom prst="rect">
            <a:avLst/>
          </a:prstGeom>
          <a:solidFill>
            <a:schemeClr val="tx1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4 - 7 Yrs</a:t>
            </a: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4876800" y="1447800"/>
            <a:ext cx="1752600" cy="457200"/>
          </a:xfrm>
          <a:prstGeom prst="rect">
            <a:avLst/>
          </a:prstGeom>
          <a:solidFill>
            <a:schemeClr val="tx2">
              <a:lumMod val="90000"/>
            </a:schemeClr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“Hard” Sciences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209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So…You’ve Applied for doctoral Training…</a:t>
            </a:r>
          </a:p>
        </p:txBody>
      </p:sp>
      <p:sp>
        <p:nvSpPr>
          <p:cNvPr id="12291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smtClean="0"/>
              <a:t>What does it Cost </a:t>
            </a:r>
          </a:p>
          <a:p>
            <a:r>
              <a:rPr lang="en-US" sz="4000" smtClean="0"/>
              <a:t>&amp;</a:t>
            </a:r>
          </a:p>
          <a:p>
            <a:r>
              <a:rPr lang="en-US" sz="4000" smtClean="0"/>
              <a:t> Who is Going to Pay for it?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Financial Costs for PhD Training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41838"/>
          </a:xfrm>
        </p:spPr>
        <p:txBody>
          <a:bodyPr/>
          <a:lstStyle/>
          <a:p>
            <a:pPr eaLnBrk="1" hangingPunct="1"/>
            <a:r>
              <a:rPr lang="en-US" smtClean="0"/>
              <a:t>Generally Full Time Student</a:t>
            </a:r>
          </a:p>
          <a:p>
            <a:pPr marL="742950" lvl="1" indent="-285750" eaLnBrk="1" hangingPunct="1"/>
            <a:r>
              <a:rPr lang="en-US" smtClean="0"/>
              <a:t>Usually no outside job</a:t>
            </a:r>
          </a:p>
          <a:p>
            <a:pPr marL="742950" lvl="1" indent="-285750" eaLnBrk="1" hangingPunct="1"/>
            <a:r>
              <a:rPr lang="en-US" smtClean="0"/>
              <a:t>Sometimes Company will PAY for Ph.D.</a:t>
            </a:r>
          </a:p>
          <a:p>
            <a:pPr eaLnBrk="1" hangingPunct="1"/>
            <a:r>
              <a:rPr lang="en-US" smtClean="0"/>
              <a:t>Tuition/Fees</a:t>
            </a:r>
          </a:p>
          <a:p>
            <a:pPr eaLnBrk="1" hangingPunct="1"/>
            <a:r>
              <a:rPr lang="en-US" smtClean="0"/>
              <a:t>Living Expenses – Food, housing, etc.</a:t>
            </a:r>
          </a:p>
          <a:p>
            <a:pPr eaLnBrk="1" hangingPunct="1"/>
            <a:r>
              <a:rPr lang="en-US" smtClean="0"/>
              <a:t>Books, Thesis and Degree Costs, etc</a:t>
            </a:r>
          </a:p>
          <a:p>
            <a:pPr eaLnBrk="1" hangingPunct="1"/>
            <a:r>
              <a:rPr lang="en-US" smtClean="0"/>
              <a:t>Health Insurance</a:t>
            </a:r>
          </a:p>
          <a:p>
            <a:pPr eaLnBrk="1" hangingPunct="1"/>
            <a:r>
              <a:rPr lang="en-US" smtClean="0"/>
              <a:t>Travel to Conferences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Ph.D. Program and Money…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Already have HUGE Undergraduate Loans</a:t>
            </a:r>
          </a:p>
          <a:p>
            <a:r>
              <a:rPr lang="en-US" smtClean="0"/>
              <a:t>Medical/Professional School Costs High….</a:t>
            </a:r>
          </a:p>
          <a:p>
            <a:r>
              <a:rPr lang="en-US" smtClean="0"/>
              <a:t>For Ph.D.?</a:t>
            </a:r>
          </a:p>
          <a:p>
            <a:pPr lvl="1"/>
            <a:r>
              <a:rPr lang="en-US" smtClean="0"/>
              <a:t>Usually someone else pays or keeps you “employed”</a:t>
            </a:r>
          </a:p>
          <a:p>
            <a:pPr lvl="1"/>
            <a:r>
              <a:rPr lang="en-US" smtClean="0"/>
              <a:t>Money comes from all over!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3993</TotalTime>
  <Words>1907</Words>
  <Application>Microsoft Office PowerPoint</Application>
  <PresentationFormat>On-screen Show (4:3)</PresentationFormat>
  <Paragraphs>490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Deluxe</vt:lpstr>
      <vt:lpstr>Funding Graduate School</vt:lpstr>
      <vt:lpstr>Assumption of Research Training Programs: You are going all the way to a Doctorate!  </vt:lpstr>
      <vt:lpstr>Graduate School?</vt:lpstr>
      <vt:lpstr>What is a Doctorate (Ph.D.)?</vt:lpstr>
      <vt:lpstr>Training…</vt:lpstr>
      <vt:lpstr>Standard Ph.D. Training Path</vt:lpstr>
      <vt:lpstr>So…You’ve Applied for doctoral Training…</vt:lpstr>
      <vt:lpstr>Financial Costs for PhD Training</vt:lpstr>
      <vt:lpstr>Ph.D. Program and Money…</vt:lpstr>
      <vt:lpstr>Tuition/Fees</vt:lpstr>
      <vt:lpstr>Travel</vt:lpstr>
      <vt:lpstr>Stipends</vt:lpstr>
      <vt:lpstr>Health Insurance</vt:lpstr>
      <vt:lpstr>Don’t Worry….</vt:lpstr>
      <vt:lpstr>Most Fields…</vt:lpstr>
      <vt:lpstr>PowerPoint Presentation</vt:lpstr>
      <vt:lpstr>Who Pays for All of This?</vt:lpstr>
      <vt:lpstr>All of These, depending on School, Field and Timing… </vt:lpstr>
      <vt:lpstr>Financial Aid from School</vt:lpstr>
      <vt:lpstr>Clarifying Fellowship…</vt:lpstr>
      <vt:lpstr>Where does the money come from?</vt:lpstr>
      <vt:lpstr>PowerPoint Presentation</vt:lpstr>
      <vt:lpstr>Yale University Income…</vt:lpstr>
      <vt:lpstr>Financial Aid Through Research Advisor</vt:lpstr>
      <vt:lpstr>PowerPoint Presentation</vt:lpstr>
      <vt:lpstr>Obtaining Your Own Funding</vt:lpstr>
      <vt:lpstr>PowerPoint Presentation</vt:lpstr>
      <vt:lpstr>Evolution of Dr. T’s Funding</vt:lpstr>
      <vt:lpstr>Why Do Others Pay?</vt:lpstr>
      <vt:lpstr>BE CAREFUL!</vt:lpstr>
      <vt:lpstr>Obtaining a Grant or Fellowship</vt:lpstr>
      <vt:lpstr>Successful Grant Proposals Require…</vt:lpstr>
      <vt:lpstr>Why Apply for a Grant/Fellowship?</vt:lpstr>
      <vt:lpstr>When can you write?</vt:lpstr>
      <vt:lpstr>Grant Writing Process…</vt:lpstr>
      <vt:lpstr>Developing Credentials</vt:lpstr>
      <vt:lpstr>Identify Sources</vt:lpstr>
      <vt:lpstr>Seeking Funding Sources</vt:lpstr>
      <vt:lpstr>Very Prestigious Fellowships</vt:lpstr>
      <vt:lpstr>Know the Funding Agency</vt:lpstr>
      <vt:lpstr>Get Organized!</vt:lpstr>
      <vt:lpstr>Recommendations</vt:lpstr>
      <vt:lpstr>Grant Proposal Content</vt:lpstr>
      <vt:lpstr>Where do Ideas come from?</vt:lpstr>
      <vt:lpstr>Specific Aims:</vt:lpstr>
      <vt:lpstr>Significance and Background</vt:lpstr>
      <vt:lpstr>Pilot Studies/Prelim Data:</vt:lpstr>
      <vt:lpstr>Methods Section:</vt:lpstr>
      <vt:lpstr>Expected Results</vt:lpstr>
      <vt:lpstr>Hints about Writing</vt:lpstr>
      <vt:lpstr>Extra documentation…</vt:lpstr>
      <vt:lpstr>Don’t forget to…</vt:lpstr>
      <vt:lpstr>Thank you and good luck!!!</vt:lpstr>
    </vt:vector>
  </TitlesOfParts>
  <Manager/>
  <Company>U.T.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 &amp; Grant Writing</dc:title>
  <dc:subject/>
  <dc:creator>villanuevaa</dc:creator>
  <cp:keywords/>
  <dc:description/>
  <cp:lastModifiedBy>Patricia Ramirez</cp:lastModifiedBy>
  <cp:revision>148</cp:revision>
  <cp:lastPrinted>1601-01-01T00:00:00Z</cp:lastPrinted>
  <dcterms:created xsi:type="dcterms:W3CDTF">2005-07-19T00:03:56Z</dcterms:created>
  <dcterms:modified xsi:type="dcterms:W3CDTF">2013-09-23T15:32:25Z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TC010875731033</vt:lpwstr>
  </property>
</Properties>
</file>