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5"/>
  </p:notesMasterIdLst>
  <p:handoutMasterIdLst>
    <p:handoutMasterId r:id="rId36"/>
  </p:handoutMasterIdLst>
  <p:sldIdLst>
    <p:sldId id="256" r:id="rId2"/>
    <p:sldId id="287" r:id="rId3"/>
    <p:sldId id="274" r:id="rId4"/>
    <p:sldId id="281" r:id="rId5"/>
    <p:sldId id="257" r:id="rId6"/>
    <p:sldId id="289" r:id="rId7"/>
    <p:sldId id="284" r:id="rId8"/>
    <p:sldId id="282" r:id="rId9"/>
    <p:sldId id="285" r:id="rId10"/>
    <p:sldId id="290" r:id="rId11"/>
    <p:sldId id="259" r:id="rId12"/>
    <p:sldId id="288" r:id="rId13"/>
    <p:sldId id="286" r:id="rId14"/>
    <p:sldId id="292" r:id="rId15"/>
    <p:sldId id="291" r:id="rId16"/>
    <p:sldId id="265" r:id="rId17"/>
    <p:sldId id="266" r:id="rId18"/>
    <p:sldId id="267" r:id="rId19"/>
    <p:sldId id="269" r:id="rId20"/>
    <p:sldId id="296" r:id="rId21"/>
    <p:sldId id="297" r:id="rId22"/>
    <p:sldId id="298" r:id="rId23"/>
    <p:sldId id="299" r:id="rId24"/>
    <p:sldId id="300" r:id="rId25"/>
    <p:sldId id="301" r:id="rId26"/>
    <p:sldId id="306" r:id="rId27"/>
    <p:sldId id="302" r:id="rId28"/>
    <p:sldId id="305" r:id="rId29"/>
    <p:sldId id="304" r:id="rId30"/>
    <p:sldId id="303" r:id="rId31"/>
    <p:sldId id="307" r:id="rId32"/>
    <p:sldId id="308" r:id="rId33"/>
    <p:sldId id="309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5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5" autoAdjust="0"/>
    <p:restoredTop sz="86384" autoAdjust="0"/>
  </p:normalViewPr>
  <p:slideViewPr>
    <p:cSldViewPr>
      <p:cViewPr varScale="1">
        <p:scale>
          <a:sx n="79" d="100"/>
          <a:sy n="79" d="100"/>
        </p:scale>
        <p:origin x="66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AF2BC834-289A-51AA-B865-EB4AB738499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0835" name="Rectangle 3">
            <a:extLst>
              <a:ext uri="{FF2B5EF4-FFF2-40B4-BE49-F238E27FC236}">
                <a16:creationId xmlns:a16="http://schemas.microsoft.com/office/drawing/2014/main" id="{FB298174-33E7-E047-27B8-22CFCB80DE9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0836" name="Rectangle 4">
            <a:extLst>
              <a:ext uri="{FF2B5EF4-FFF2-40B4-BE49-F238E27FC236}">
                <a16:creationId xmlns:a16="http://schemas.microsoft.com/office/drawing/2014/main" id="{447744F4-F79C-A29C-53AF-6BECCC5F5F5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0837" name="Rectangle 5">
            <a:extLst>
              <a:ext uri="{FF2B5EF4-FFF2-40B4-BE49-F238E27FC236}">
                <a16:creationId xmlns:a16="http://schemas.microsoft.com/office/drawing/2014/main" id="{6CF36756-7CC5-BBD4-4A02-1AA65F75897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88D6434-124F-48A6-8F5F-B72979169E0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87A4EC76-A33F-5EE3-D669-B1E945FB6D4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92D37D11-D84C-D217-FD84-6163F558D2E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D1DBCDEB-F6D8-4D74-A51D-5EA92A7A8AFC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56256560-50B7-DA68-38BF-BF49A6AAB0D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49158" name="Rectangle 6">
            <a:extLst>
              <a:ext uri="{FF2B5EF4-FFF2-40B4-BE49-F238E27FC236}">
                <a16:creationId xmlns:a16="http://schemas.microsoft.com/office/drawing/2014/main" id="{594805C5-D9A5-2A5C-DB83-8AC48DFCEF7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9159" name="Rectangle 7">
            <a:extLst>
              <a:ext uri="{FF2B5EF4-FFF2-40B4-BE49-F238E27FC236}">
                <a16:creationId xmlns:a16="http://schemas.microsoft.com/office/drawing/2014/main" id="{7B0C3E89-A274-6F32-DF3C-69BDE842CE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9921965-B464-492C-A195-A7D4E8B2164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77CCD83B-84BB-5190-30B7-DC8900713F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36A86EC-B378-4CCD-A09C-3CB7B4DE561F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9ACAA51B-3755-5268-AE9D-1F953FDF4E2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0D0F4B05-CF7D-4138-0ACC-75554165C2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FD8AD955-B5D0-8994-9E45-2164398F52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469307F-3F07-49AE-B7B8-A29DA3BC0BE2}" type="slidenum">
              <a:rPr lang="en-US" altLang="en-US" sz="1200"/>
              <a:pPr eaLnBrk="1" hangingPunct="1"/>
              <a:t>10</a:t>
            </a:fld>
            <a:endParaRPr lang="en-US" altLang="en-US" sz="1200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56AA062C-BB39-9B85-572A-45112C3FC92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AAC587C9-7E06-BC77-CC4C-B06DA7C337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E98815FF-FC13-0E30-333D-2C80A6C7FF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1E48EDD-DC69-4D33-A420-C13B3A2B198E}" type="slidenum">
              <a:rPr lang="en-US" altLang="en-US" sz="1200"/>
              <a:pPr eaLnBrk="1" hangingPunct="1"/>
              <a:t>11</a:t>
            </a:fld>
            <a:endParaRPr lang="en-US" altLang="en-US" sz="1200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592E040E-502D-062E-01AE-8D4F6AF1237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58683311-9135-9D46-A2FA-4D58E87086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2E81959E-83FF-54A6-B3F2-EC24CCDC4B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47C7BDD-5802-4C4E-8393-268FF52418F5}" type="slidenum">
              <a:rPr lang="en-US" altLang="en-US" sz="1200"/>
              <a:pPr eaLnBrk="1" hangingPunct="1"/>
              <a:t>12</a:t>
            </a:fld>
            <a:endParaRPr lang="en-US" altLang="en-US" sz="1200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9181B339-9361-A4E7-B05B-86673AE2ADE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B4B9E63B-0BC3-D0C0-57B8-64FA0220D6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19964E38-E548-8025-FA01-C524184DD6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C71D710-C22E-449E-A88C-C63EF54A101C}" type="slidenum">
              <a:rPr lang="en-US" altLang="en-US" sz="1200"/>
              <a:pPr eaLnBrk="1" hangingPunct="1"/>
              <a:t>13</a:t>
            </a:fld>
            <a:endParaRPr lang="en-US" altLang="en-US" sz="1200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D75301FB-EFA5-C1D6-8D79-D7733A370E8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A7BD696C-4403-77E3-8559-816D424CA1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99C2C22B-7F7B-E918-C34A-FDB6142180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06B32B3-F822-4FFD-A73F-2AA25F865D49}" type="slidenum">
              <a:rPr lang="en-US" altLang="en-US" sz="1200"/>
              <a:pPr eaLnBrk="1" hangingPunct="1"/>
              <a:t>14</a:t>
            </a:fld>
            <a:endParaRPr lang="en-US" altLang="en-US" sz="1200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034621AF-682E-1BA5-51FF-91DE0DE8840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A4D6EDB9-4457-5AE3-6CC0-71E3B0ED9B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C8339676-566C-A639-D6FB-AFA1CD8AD2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D4276A9-04A6-4BA8-9249-FBF7B43A1EA6}" type="slidenum">
              <a:rPr lang="en-US" altLang="en-US" sz="1200"/>
              <a:pPr eaLnBrk="1" hangingPunct="1"/>
              <a:t>15</a:t>
            </a:fld>
            <a:endParaRPr lang="en-US" altLang="en-US" sz="1200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FE51B9A1-4A31-B262-B32C-B5F0B51CDBE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719443E0-530E-2B59-ED99-FF0D770B70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>
            <a:extLst>
              <a:ext uri="{FF2B5EF4-FFF2-40B4-BE49-F238E27FC236}">
                <a16:creationId xmlns:a16="http://schemas.microsoft.com/office/drawing/2014/main" id="{EC3A319B-B9CD-55D6-E16E-ADDCE9B281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E0426C7-ADBF-46DB-A875-4B829B4FA026}" type="slidenum">
              <a:rPr lang="en-US" altLang="en-US" sz="1200"/>
              <a:pPr eaLnBrk="1" hangingPunct="1"/>
              <a:t>16</a:t>
            </a:fld>
            <a:endParaRPr lang="en-US" altLang="en-US" sz="1200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D8603BB8-13F3-912C-E7B5-2BBA0A11F04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5ACED28C-5683-A418-01E2-C135C4B4B5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66877B2D-FAE5-D906-EB8D-E82A2E8700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6E86013-1491-43CA-8AA3-6386454D3EE6}" type="slidenum">
              <a:rPr lang="en-US" altLang="en-US" sz="1200"/>
              <a:pPr eaLnBrk="1" hangingPunct="1"/>
              <a:t>17</a:t>
            </a:fld>
            <a:endParaRPr lang="en-US" altLang="en-US" sz="1200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8B365D89-1D35-88B7-455E-B8A1A79B4B9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CEC7B07E-0677-80D4-FEB4-3FC617DE51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1B07CB95-5838-073F-998A-11BF3F9AD2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63E02B2-6248-441C-AF5C-D3E3C3011EF3}" type="slidenum">
              <a:rPr lang="en-US" altLang="en-US" sz="1200"/>
              <a:pPr eaLnBrk="1" hangingPunct="1"/>
              <a:t>18</a:t>
            </a:fld>
            <a:endParaRPr lang="en-US" altLang="en-US" sz="1200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D442588E-2EBE-10E7-6C23-2FC12D82818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1891E597-A6B2-CDD9-8E74-19583EDB84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0242E248-4B76-01E7-4D9A-4D648DA2D5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B71E68B-FA6A-435A-BBFF-C72808F0C223}" type="slidenum">
              <a:rPr lang="en-US" altLang="en-US" sz="1200"/>
              <a:pPr eaLnBrk="1" hangingPunct="1"/>
              <a:t>19</a:t>
            </a:fld>
            <a:endParaRPr lang="en-US" altLang="en-US" sz="1200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0B3B2622-2DED-A39E-926C-C09D62859B0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712C9158-4742-241B-73F9-5E163A2512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D6FB4676-4E59-4199-360D-1C9EB6C73B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3694496-D522-424F-9B4D-10725590BC32}" type="slidenum">
              <a:rPr lang="en-US" altLang="en-US" sz="1200"/>
              <a:pPr eaLnBrk="1" hangingPunct="1"/>
              <a:t>2</a:t>
            </a:fld>
            <a:endParaRPr lang="en-US" altLang="en-US" sz="1200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55CC5E40-1581-7E27-188C-A2D2DF6EC76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5BE40FBA-30D6-728F-BF6D-91796BCD49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7FBF9673-4C26-078D-BB00-3EB4C3E985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9C816F7-DF10-4506-9B3C-5AE13F9C4165}" type="slidenum">
              <a:rPr lang="en-US" altLang="en-US" sz="1200"/>
              <a:pPr eaLnBrk="1" hangingPunct="1"/>
              <a:t>20</a:t>
            </a:fld>
            <a:endParaRPr lang="en-US" altLang="en-US" sz="1200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1BCE106C-C17B-1588-A509-371B1313A85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72E7899C-8E35-6CCF-01D4-1230C018D7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DFB4F552-ADA2-DC92-15DC-4DA489AC1A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939D358-7BC6-4B51-93B2-1AA4841CCB9C}" type="slidenum">
              <a:rPr lang="en-US" altLang="en-US" sz="1200"/>
              <a:pPr eaLnBrk="1" hangingPunct="1"/>
              <a:t>21</a:t>
            </a:fld>
            <a:endParaRPr lang="en-US" altLang="en-US" sz="1200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9D92145C-FD7A-A8DF-2004-AA28D0063FF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D3F94D7D-E076-AB56-CB09-FBDCFF3D3D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0E4E8AF2-3A2B-6683-EF3D-8A19AF382D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81CC253-1967-4ED3-93C3-D96ADD7D8F87}" type="slidenum">
              <a:rPr lang="en-US" altLang="en-US" sz="1200"/>
              <a:pPr eaLnBrk="1" hangingPunct="1"/>
              <a:t>22</a:t>
            </a:fld>
            <a:endParaRPr lang="en-US" altLang="en-US" sz="1200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609B11D0-179D-4875-98B5-A71FC5209C5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0529079F-5632-31B8-EE9F-A528B018A8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1B13540D-28A7-5E38-09C4-939F7D88D6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135B270-3E80-4C01-8758-FDC5C407683D}" type="slidenum">
              <a:rPr lang="en-US" altLang="en-US" sz="1200"/>
              <a:pPr eaLnBrk="1" hangingPunct="1"/>
              <a:t>23</a:t>
            </a:fld>
            <a:endParaRPr lang="en-US" altLang="en-US" sz="1200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4970935F-B5B8-4EC8-DB09-E74454A407F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0636D31F-FC2D-2BB8-6C56-9E32B22B56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5A4C53F6-AA61-D67C-69E8-89C82C3753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BA5C825-79FE-4BF1-899D-27E2C64C387D}" type="slidenum">
              <a:rPr lang="en-US" altLang="en-US" sz="1200"/>
              <a:pPr eaLnBrk="1" hangingPunct="1"/>
              <a:t>24</a:t>
            </a:fld>
            <a:endParaRPr lang="en-US" altLang="en-US" sz="1200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C20D973D-5588-729E-35C5-7F7896F945E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2F22ACC7-770B-EA5E-0509-F30D780F27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C2717DB6-26A7-3D13-1FB3-0F913AFB98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00C17FD-FE46-4D3C-9318-AD7E298469BD}" type="slidenum">
              <a:rPr lang="en-US" altLang="en-US" sz="1200"/>
              <a:pPr eaLnBrk="1" hangingPunct="1"/>
              <a:t>25</a:t>
            </a:fld>
            <a:endParaRPr lang="en-US" altLang="en-US" sz="1200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912F4E5F-37C9-A1CC-CBEB-F0BAECC0894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6D8D7B0E-ABA6-822E-2915-16CC67C9C7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93D01B27-C907-12A5-34EB-92B38B5C6E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D4626EFE-4171-4AE5-ADF2-3943B3C3D5D0}" type="slidenum">
              <a:rPr lang="en-US" altLang="en-US" sz="1200"/>
              <a:pPr eaLnBrk="1" hangingPunct="1"/>
              <a:t>26</a:t>
            </a:fld>
            <a:endParaRPr lang="en-US" altLang="en-US" sz="1200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77CF13BD-A927-D7F3-4FA6-4844D977D9E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01E849B1-779C-9666-A495-ADAF48A0EF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26BF39EF-3679-67EA-FB31-0DEB6548D4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E2DD00B-CD00-4BE6-8682-C07E27914980}" type="slidenum">
              <a:rPr lang="en-US" altLang="en-US" sz="1200"/>
              <a:pPr eaLnBrk="1" hangingPunct="1"/>
              <a:t>27</a:t>
            </a:fld>
            <a:endParaRPr lang="en-US" altLang="en-US" sz="1200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10EABE66-0CC8-43C0-02FF-4BF3D2BB3A2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9FE1D46E-F700-5098-421D-615B305121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BD2C3DB8-2D86-B375-A81B-0A48F55C31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611D93E-67EE-4AA2-ABC6-E8759A207133}" type="slidenum">
              <a:rPr lang="en-US" altLang="en-US" sz="1200"/>
              <a:pPr eaLnBrk="1" hangingPunct="1"/>
              <a:t>28</a:t>
            </a:fld>
            <a:endParaRPr lang="en-US" altLang="en-US" sz="1200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E7A7F142-2905-71CB-0F9E-47A5C3829A0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B1D0824A-0AD1-249F-D8E8-8EADA7FCE9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DFF1ABAF-5CDD-4D92-C29B-2BFB7E3EA62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CA446ED-D0A9-4594-869A-6A8A3F31B3C4}" type="slidenum">
              <a:rPr lang="en-US" altLang="en-US" sz="1200"/>
              <a:pPr eaLnBrk="1" hangingPunct="1"/>
              <a:t>29</a:t>
            </a:fld>
            <a:endParaRPr lang="en-US" altLang="en-US" sz="1200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F09832D8-DF8E-781C-8BD3-ABF7AA6A1C9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0457C4C9-CD2B-5D27-0439-CD5C1AD3E0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E64DC373-4451-979C-3820-54CEFED2024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C782D15-8532-4C0D-9A79-0B40A04DB404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8129BEDF-8D40-44A3-0FFD-A58A67D37B2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D0625A6D-850F-78B8-26E0-9332F74417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13B4DD13-CA71-AC27-BCD4-EB70CDAF6D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153D810-7450-4817-BAB8-53F3919FCD46}" type="slidenum">
              <a:rPr lang="en-US" altLang="en-US" sz="1200"/>
              <a:pPr eaLnBrk="1" hangingPunct="1"/>
              <a:t>30</a:t>
            </a:fld>
            <a:endParaRPr lang="en-US" altLang="en-US" sz="1200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A32B2F1A-2BC2-1070-3608-3358F17798E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563DCAE5-09F6-8C42-A504-BF953090BA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F47E3EF1-9463-799D-68EE-D70A28B576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810FE97-0EE4-48D2-B997-80814C4183ED}" type="slidenum">
              <a:rPr lang="en-US" altLang="en-US" sz="1200"/>
              <a:pPr eaLnBrk="1" hangingPunct="1"/>
              <a:t>31</a:t>
            </a:fld>
            <a:endParaRPr lang="en-US" altLang="en-US" sz="1200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76B36F4E-65DC-4A9B-745B-A476259E63F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A577EA0E-E2D5-CC53-FB1A-E842A50DFA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6642C6D3-2463-92A9-35D9-90D090D40D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A7ABF92-4C3B-4929-BB6B-97F11A141B37}" type="slidenum">
              <a:rPr lang="en-US" altLang="en-US" sz="1200"/>
              <a:pPr eaLnBrk="1" hangingPunct="1"/>
              <a:t>32</a:t>
            </a:fld>
            <a:endParaRPr lang="en-US" altLang="en-US" sz="1200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69823455-CAB7-B733-B7EB-9B9D0526C43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14DD5944-28B0-BAF2-01D8-BAD54F65C6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B0466858-C1D6-54F2-04B2-7827F1BBFC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D5B0AF0-C7D6-4AF5-A74B-F05EA5853359}" type="slidenum">
              <a:rPr lang="en-US" altLang="en-US" sz="1200"/>
              <a:pPr eaLnBrk="1" hangingPunct="1"/>
              <a:t>33</a:t>
            </a:fld>
            <a:endParaRPr lang="en-US" altLang="en-US" sz="1200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258ADA54-9F24-4C0E-1C27-E40BBECE8DD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AF1792E0-26F8-2DA6-2544-6DA29C15ED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ADF43BD8-8CA8-2574-4084-7737507001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1A86ECD-CFCC-4829-8BF1-49CBD3593DA5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2C60B57E-EBCD-93E3-3D68-F9EB0945789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3B136B74-6856-7594-C475-70B03CF9DF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1B333F35-602C-FB46-6A50-B38CCDD443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301F860-6867-4219-B5E5-8AE19F16058E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5C706057-FCA0-4D2E-0181-F59BDF09E66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78AFC93D-2A88-75EA-3981-209016D275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1AE4822F-7B12-D610-2A98-2FAA369260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AD2DDE4-78D4-4264-9B02-EFC4A5E01F5F}" type="slidenum">
              <a:rPr lang="en-US" altLang="en-US" sz="1200"/>
              <a:pPr eaLnBrk="1" hangingPunct="1"/>
              <a:t>6</a:t>
            </a:fld>
            <a:endParaRPr lang="en-US" altLang="en-US" sz="1200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BB017799-5863-A913-0340-FE383B89982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844C6B33-8315-320F-822A-51237CD92B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02292449-B599-180A-8120-1E5516C2A7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60BECF6-E520-4138-B34B-125399040560}" type="slidenum">
              <a:rPr lang="en-US" altLang="en-US" sz="1200"/>
              <a:pPr eaLnBrk="1" hangingPunct="1"/>
              <a:t>7</a:t>
            </a:fld>
            <a:endParaRPr lang="en-US" altLang="en-US" sz="120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CFA72938-7408-E1C6-D860-28169980051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C7497B49-13FA-B468-003C-E5E052162F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DA6FB67E-D15A-10E1-3C18-A488F2A42B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9E80C43-DF01-41FF-9430-447119271415}" type="slidenum">
              <a:rPr lang="en-US" altLang="en-US" sz="1200"/>
              <a:pPr eaLnBrk="1" hangingPunct="1"/>
              <a:t>8</a:t>
            </a:fld>
            <a:endParaRPr lang="en-US" altLang="en-US" sz="1200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6434730C-65E6-0765-5F8C-EA2D05D23FB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FA84128E-5840-B307-B93E-3229FA588B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AD08C135-582A-86DD-91CD-AA6460BF55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206A9C8-DAEF-4484-9FD8-EF2EBB0BE257}" type="slidenum">
              <a:rPr lang="en-US" altLang="en-US" sz="1200"/>
              <a:pPr eaLnBrk="1" hangingPunct="1"/>
              <a:t>9</a:t>
            </a:fld>
            <a:endParaRPr lang="en-US" altLang="en-US" sz="1200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203C8D96-2D2A-7894-77E5-3FB297E558E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452EDF5D-49FC-7A95-5D4B-705E94BC75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>
            <a:extLst>
              <a:ext uri="{FF2B5EF4-FFF2-40B4-BE49-F238E27FC236}">
                <a16:creationId xmlns:a16="http://schemas.microsoft.com/office/drawing/2014/main" id="{73469D5A-BE4F-2D19-2AA1-DB16870279C5}"/>
              </a:ext>
            </a:extLst>
          </p:cNvPr>
          <p:cNvGrpSpPr>
            <a:grpSpLocks/>
          </p:cNvGrpSpPr>
          <p:nvPr/>
        </p:nvGrpSpPr>
        <p:grpSpPr bwMode="auto">
          <a:xfrm>
            <a:off x="-9525" y="-20638"/>
            <a:ext cx="9153525" cy="6878638"/>
            <a:chOff x="-6" y="-13"/>
            <a:chExt cx="5766" cy="433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FD0B632-1A11-8781-CB26-0B87BA73FA10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49" y="0"/>
              <a:ext cx="211" cy="43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D3EFB1D-FB44-33B8-B67B-96C89847EBFE}"/>
                </a:ext>
              </a:extLst>
            </p:cNvPr>
            <p:cNvSpPr>
              <a:spLocks/>
            </p:cNvSpPr>
            <p:nvPr/>
          </p:nvSpPr>
          <p:spPr bwMode="white">
            <a:xfrm>
              <a:off x="-6" y="2828"/>
              <a:ext cx="3625" cy="1492"/>
            </a:xfrm>
            <a:custGeom>
              <a:avLst/>
              <a:gdLst>
                <a:gd name="T0" fmla="*/ 0 w 3625"/>
                <a:gd name="T1" fmla="*/ 1491 h 1492"/>
                <a:gd name="T2" fmla="*/ 0 w 3625"/>
                <a:gd name="T3" fmla="*/ 0 h 1492"/>
                <a:gd name="T4" fmla="*/ 171 w 3625"/>
                <a:gd name="T5" fmla="*/ 3 h 1492"/>
                <a:gd name="T6" fmla="*/ 355 w 3625"/>
                <a:gd name="T7" fmla="*/ 9 h 1492"/>
                <a:gd name="T8" fmla="*/ 499 w 3625"/>
                <a:gd name="T9" fmla="*/ 21 h 1492"/>
                <a:gd name="T10" fmla="*/ 650 w 3625"/>
                <a:gd name="T11" fmla="*/ 36 h 1492"/>
                <a:gd name="T12" fmla="*/ 809 w 3625"/>
                <a:gd name="T13" fmla="*/ 54 h 1492"/>
                <a:gd name="T14" fmla="*/ 957 w 3625"/>
                <a:gd name="T15" fmla="*/ 78 h 1492"/>
                <a:gd name="T16" fmla="*/ 1119 w 3625"/>
                <a:gd name="T17" fmla="*/ 105 h 1492"/>
                <a:gd name="T18" fmla="*/ 1261 w 3625"/>
                <a:gd name="T19" fmla="*/ 133 h 1492"/>
                <a:gd name="T20" fmla="*/ 1441 w 3625"/>
                <a:gd name="T21" fmla="*/ 175 h 1492"/>
                <a:gd name="T22" fmla="*/ 1598 w 3625"/>
                <a:gd name="T23" fmla="*/ 217 h 1492"/>
                <a:gd name="T24" fmla="*/ 1763 w 3625"/>
                <a:gd name="T25" fmla="*/ 269 h 1492"/>
                <a:gd name="T26" fmla="*/ 1887 w 3625"/>
                <a:gd name="T27" fmla="*/ 308 h 1492"/>
                <a:gd name="T28" fmla="*/ 2085 w 3625"/>
                <a:gd name="T29" fmla="*/ 384 h 1492"/>
                <a:gd name="T30" fmla="*/ 2230 w 3625"/>
                <a:gd name="T31" fmla="*/ 444 h 1492"/>
                <a:gd name="T32" fmla="*/ 2456 w 3625"/>
                <a:gd name="T33" fmla="*/ 547 h 1492"/>
                <a:gd name="T34" fmla="*/ 2666 w 3625"/>
                <a:gd name="T35" fmla="*/ 662 h 1492"/>
                <a:gd name="T36" fmla="*/ 2859 w 3625"/>
                <a:gd name="T37" fmla="*/ 786 h 1492"/>
                <a:gd name="T38" fmla="*/ 3046 w 3625"/>
                <a:gd name="T39" fmla="*/ 920 h 1492"/>
                <a:gd name="T40" fmla="*/ 3193 w 3625"/>
                <a:gd name="T41" fmla="*/ 1038 h 1492"/>
                <a:gd name="T42" fmla="*/ 3332 w 3625"/>
                <a:gd name="T43" fmla="*/ 1168 h 1492"/>
                <a:gd name="T44" fmla="*/ 3440 w 3625"/>
                <a:gd name="T45" fmla="*/ 1280 h 1492"/>
                <a:gd name="T46" fmla="*/ 3524 w 3625"/>
                <a:gd name="T47" fmla="*/ 1380 h 1492"/>
                <a:gd name="T48" fmla="*/ 3624 w 3625"/>
                <a:gd name="T49" fmla="*/ 1491 h 1492"/>
                <a:gd name="T50" fmla="*/ 3608 w 3625"/>
                <a:gd name="T51" fmla="*/ 1491 h 1492"/>
                <a:gd name="T52" fmla="*/ 0 w 3625"/>
                <a:gd name="T53" fmla="*/ 1491 h 149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625" h="1492">
                  <a:moveTo>
                    <a:pt x="0" y="1491"/>
                  </a:moveTo>
                  <a:lnTo>
                    <a:pt x="0" y="0"/>
                  </a:lnTo>
                  <a:lnTo>
                    <a:pt x="171" y="3"/>
                  </a:lnTo>
                  <a:lnTo>
                    <a:pt x="355" y="9"/>
                  </a:lnTo>
                  <a:lnTo>
                    <a:pt x="499" y="21"/>
                  </a:lnTo>
                  <a:lnTo>
                    <a:pt x="650" y="36"/>
                  </a:lnTo>
                  <a:lnTo>
                    <a:pt x="809" y="54"/>
                  </a:lnTo>
                  <a:lnTo>
                    <a:pt x="957" y="78"/>
                  </a:lnTo>
                  <a:lnTo>
                    <a:pt x="1119" y="105"/>
                  </a:lnTo>
                  <a:lnTo>
                    <a:pt x="1261" y="133"/>
                  </a:lnTo>
                  <a:lnTo>
                    <a:pt x="1441" y="175"/>
                  </a:lnTo>
                  <a:lnTo>
                    <a:pt x="1598" y="217"/>
                  </a:lnTo>
                  <a:lnTo>
                    <a:pt x="1763" y="269"/>
                  </a:lnTo>
                  <a:lnTo>
                    <a:pt x="1887" y="308"/>
                  </a:lnTo>
                  <a:lnTo>
                    <a:pt x="2085" y="384"/>
                  </a:lnTo>
                  <a:lnTo>
                    <a:pt x="2230" y="444"/>
                  </a:lnTo>
                  <a:lnTo>
                    <a:pt x="2456" y="547"/>
                  </a:lnTo>
                  <a:lnTo>
                    <a:pt x="2666" y="662"/>
                  </a:lnTo>
                  <a:lnTo>
                    <a:pt x="2859" y="786"/>
                  </a:lnTo>
                  <a:lnTo>
                    <a:pt x="3046" y="920"/>
                  </a:lnTo>
                  <a:lnTo>
                    <a:pt x="3193" y="1038"/>
                  </a:lnTo>
                  <a:lnTo>
                    <a:pt x="3332" y="1168"/>
                  </a:lnTo>
                  <a:lnTo>
                    <a:pt x="3440" y="1280"/>
                  </a:lnTo>
                  <a:lnTo>
                    <a:pt x="3524" y="1380"/>
                  </a:lnTo>
                  <a:lnTo>
                    <a:pt x="3624" y="1491"/>
                  </a:lnTo>
                  <a:lnTo>
                    <a:pt x="3608" y="1491"/>
                  </a:lnTo>
                  <a:lnTo>
                    <a:pt x="0" y="1491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0C7444A-9E6D-1B4E-BFE9-A29557B7D590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2405"/>
              <a:ext cx="5143" cy="1902"/>
            </a:xfrm>
            <a:custGeom>
              <a:avLst/>
              <a:gdLst>
                <a:gd name="T0" fmla="*/ 2718 w 5143"/>
                <a:gd name="T1" fmla="*/ 405 h 1902"/>
                <a:gd name="T2" fmla="*/ 2466 w 5143"/>
                <a:gd name="T3" fmla="*/ 333 h 1902"/>
                <a:gd name="T4" fmla="*/ 2202 w 5143"/>
                <a:gd name="T5" fmla="*/ 261 h 1902"/>
                <a:gd name="T6" fmla="*/ 1929 w 5143"/>
                <a:gd name="T7" fmla="*/ 198 h 1902"/>
                <a:gd name="T8" fmla="*/ 1695 w 5143"/>
                <a:gd name="T9" fmla="*/ 153 h 1902"/>
                <a:gd name="T10" fmla="*/ 1434 w 5143"/>
                <a:gd name="T11" fmla="*/ 111 h 1902"/>
                <a:gd name="T12" fmla="*/ 1188 w 5143"/>
                <a:gd name="T13" fmla="*/ 75 h 1902"/>
                <a:gd name="T14" fmla="*/ 957 w 5143"/>
                <a:gd name="T15" fmla="*/ 48 h 1902"/>
                <a:gd name="T16" fmla="*/ 747 w 5143"/>
                <a:gd name="T17" fmla="*/ 30 h 1902"/>
                <a:gd name="T18" fmla="*/ 501 w 5143"/>
                <a:gd name="T19" fmla="*/ 15 h 1902"/>
                <a:gd name="T20" fmla="*/ 246 w 5143"/>
                <a:gd name="T21" fmla="*/ 3 h 1902"/>
                <a:gd name="T22" fmla="*/ 0 w 5143"/>
                <a:gd name="T23" fmla="*/ 0 h 1902"/>
                <a:gd name="T24" fmla="*/ 0 w 5143"/>
                <a:gd name="T25" fmla="*/ 275 h 1902"/>
                <a:gd name="T26" fmla="*/ 0 w 5143"/>
                <a:gd name="T27" fmla="*/ 345 h 1902"/>
                <a:gd name="T28" fmla="*/ 0 w 5143"/>
                <a:gd name="T29" fmla="*/ 275 h 1902"/>
                <a:gd name="T30" fmla="*/ 0 w 5143"/>
                <a:gd name="T31" fmla="*/ 342 h 1902"/>
                <a:gd name="T32" fmla="*/ 339 w 5143"/>
                <a:gd name="T33" fmla="*/ 351 h 1902"/>
                <a:gd name="T34" fmla="*/ 606 w 5143"/>
                <a:gd name="T35" fmla="*/ 372 h 1902"/>
                <a:gd name="T36" fmla="*/ 852 w 5143"/>
                <a:gd name="T37" fmla="*/ 399 h 1902"/>
                <a:gd name="T38" fmla="*/ 1068 w 5143"/>
                <a:gd name="T39" fmla="*/ 435 h 1902"/>
                <a:gd name="T40" fmla="*/ 1275 w 5143"/>
                <a:gd name="T41" fmla="*/ 474 h 1902"/>
                <a:gd name="T42" fmla="*/ 1545 w 5143"/>
                <a:gd name="T43" fmla="*/ 540 h 1902"/>
                <a:gd name="T44" fmla="*/ 1761 w 5143"/>
                <a:gd name="T45" fmla="*/ 603 h 1902"/>
                <a:gd name="T46" fmla="*/ 1971 w 5143"/>
                <a:gd name="T47" fmla="*/ 678 h 1902"/>
                <a:gd name="T48" fmla="*/ 2166 w 5143"/>
                <a:gd name="T49" fmla="*/ 747 h 1902"/>
                <a:gd name="T50" fmla="*/ 2397 w 5143"/>
                <a:gd name="T51" fmla="*/ 852 h 1902"/>
                <a:gd name="T52" fmla="*/ 2613 w 5143"/>
                <a:gd name="T53" fmla="*/ 960 h 1902"/>
                <a:gd name="T54" fmla="*/ 2832 w 5143"/>
                <a:gd name="T55" fmla="*/ 1095 h 1902"/>
                <a:gd name="T56" fmla="*/ 3012 w 5143"/>
                <a:gd name="T57" fmla="*/ 1212 h 1902"/>
                <a:gd name="T58" fmla="*/ 3186 w 5143"/>
                <a:gd name="T59" fmla="*/ 1347 h 1902"/>
                <a:gd name="T60" fmla="*/ 3351 w 5143"/>
                <a:gd name="T61" fmla="*/ 1497 h 1902"/>
                <a:gd name="T62" fmla="*/ 3480 w 5143"/>
                <a:gd name="T63" fmla="*/ 1629 h 1902"/>
                <a:gd name="T64" fmla="*/ 3612 w 5143"/>
                <a:gd name="T65" fmla="*/ 1785 h 1902"/>
                <a:gd name="T66" fmla="*/ 3699 w 5143"/>
                <a:gd name="T67" fmla="*/ 1901 h 1902"/>
                <a:gd name="T68" fmla="*/ 5142 w 5143"/>
                <a:gd name="T69" fmla="*/ 1901 h 1902"/>
                <a:gd name="T70" fmla="*/ 5076 w 5143"/>
                <a:gd name="T71" fmla="*/ 1827 h 1902"/>
                <a:gd name="T72" fmla="*/ 4968 w 5143"/>
                <a:gd name="T73" fmla="*/ 1707 h 1902"/>
                <a:gd name="T74" fmla="*/ 4797 w 5143"/>
                <a:gd name="T75" fmla="*/ 1539 h 1902"/>
                <a:gd name="T76" fmla="*/ 4617 w 5143"/>
                <a:gd name="T77" fmla="*/ 1383 h 1902"/>
                <a:gd name="T78" fmla="*/ 4410 w 5143"/>
                <a:gd name="T79" fmla="*/ 1221 h 1902"/>
                <a:gd name="T80" fmla="*/ 4185 w 5143"/>
                <a:gd name="T81" fmla="*/ 1071 h 1902"/>
                <a:gd name="T82" fmla="*/ 3960 w 5143"/>
                <a:gd name="T83" fmla="*/ 939 h 1902"/>
                <a:gd name="T84" fmla="*/ 3708 w 5143"/>
                <a:gd name="T85" fmla="*/ 801 h 1902"/>
                <a:gd name="T86" fmla="*/ 3492 w 5143"/>
                <a:gd name="T87" fmla="*/ 702 h 1902"/>
                <a:gd name="T88" fmla="*/ 3231 w 5143"/>
                <a:gd name="T89" fmla="*/ 588 h 1902"/>
                <a:gd name="T90" fmla="*/ 2964 w 5143"/>
                <a:gd name="T91" fmla="*/ 489 h 1902"/>
                <a:gd name="T92" fmla="*/ 2718 w 5143"/>
                <a:gd name="T93" fmla="*/ 405 h 19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143" h="1902">
                  <a:moveTo>
                    <a:pt x="2718" y="405"/>
                  </a:moveTo>
                  <a:lnTo>
                    <a:pt x="2466" y="333"/>
                  </a:lnTo>
                  <a:lnTo>
                    <a:pt x="2202" y="261"/>
                  </a:lnTo>
                  <a:lnTo>
                    <a:pt x="1929" y="198"/>
                  </a:lnTo>
                  <a:lnTo>
                    <a:pt x="1695" y="153"/>
                  </a:lnTo>
                  <a:lnTo>
                    <a:pt x="1434" y="111"/>
                  </a:lnTo>
                  <a:lnTo>
                    <a:pt x="1188" y="75"/>
                  </a:lnTo>
                  <a:lnTo>
                    <a:pt x="957" y="48"/>
                  </a:lnTo>
                  <a:lnTo>
                    <a:pt x="747" y="30"/>
                  </a:lnTo>
                  <a:lnTo>
                    <a:pt x="501" y="15"/>
                  </a:lnTo>
                  <a:lnTo>
                    <a:pt x="246" y="3"/>
                  </a:lnTo>
                  <a:lnTo>
                    <a:pt x="0" y="0"/>
                  </a:lnTo>
                  <a:lnTo>
                    <a:pt x="0" y="275"/>
                  </a:lnTo>
                  <a:lnTo>
                    <a:pt x="0" y="345"/>
                  </a:lnTo>
                  <a:lnTo>
                    <a:pt x="0" y="275"/>
                  </a:lnTo>
                  <a:lnTo>
                    <a:pt x="0" y="342"/>
                  </a:lnTo>
                  <a:lnTo>
                    <a:pt x="339" y="351"/>
                  </a:lnTo>
                  <a:lnTo>
                    <a:pt x="606" y="372"/>
                  </a:lnTo>
                  <a:lnTo>
                    <a:pt x="852" y="399"/>
                  </a:lnTo>
                  <a:lnTo>
                    <a:pt x="1068" y="435"/>
                  </a:lnTo>
                  <a:lnTo>
                    <a:pt x="1275" y="474"/>
                  </a:lnTo>
                  <a:lnTo>
                    <a:pt x="1545" y="540"/>
                  </a:lnTo>
                  <a:lnTo>
                    <a:pt x="1761" y="603"/>
                  </a:lnTo>
                  <a:lnTo>
                    <a:pt x="1971" y="678"/>
                  </a:lnTo>
                  <a:lnTo>
                    <a:pt x="2166" y="747"/>
                  </a:lnTo>
                  <a:lnTo>
                    <a:pt x="2397" y="852"/>
                  </a:lnTo>
                  <a:lnTo>
                    <a:pt x="2613" y="960"/>
                  </a:lnTo>
                  <a:lnTo>
                    <a:pt x="2832" y="1095"/>
                  </a:lnTo>
                  <a:lnTo>
                    <a:pt x="3012" y="1212"/>
                  </a:lnTo>
                  <a:lnTo>
                    <a:pt x="3186" y="1347"/>
                  </a:lnTo>
                  <a:lnTo>
                    <a:pt x="3351" y="1497"/>
                  </a:lnTo>
                  <a:lnTo>
                    <a:pt x="3480" y="1629"/>
                  </a:lnTo>
                  <a:lnTo>
                    <a:pt x="3612" y="1785"/>
                  </a:lnTo>
                  <a:lnTo>
                    <a:pt x="3699" y="1901"/>
                  </a:lnTo>
                  <a:lnTo>
                    <a:pt x="5142" y="1901"/>
                  </a:lnTo>
                  <a:lnTo>
                    <a:pt x="5076" y="1827"/>
                  </a:lnTo>
                  <a:lnTo>
                    <a:pt x="4968" y="1707"/>
                  </a:lnTo>
                  <a:lnTo>
                    <a:pt x="4797" y="1539"/>
                  </a:lnTo>
                  <a:lnTo>
                    <a:pt x="4617" y="1383"/>
                  </a:lnTo>
                  <a:lnTo>
                    <a:pt x="4410" y="1221"/>
                  </a:lnTo>
                  <a:lnTo>
                    <a:pt x="4185" y="1071"/>
                  </a:lnTo>
                  <a:lnTo>
                    <a:pt x="3960" y="939"/>
                  </a:lnTo>
                  <a:lnTo>
                    <a:pt x="3708" y="801"/>
                  </a:lnTo>
                  <a:lnTo>
                    <a:pt x="3492" y="702"/>
                  </a:lnTo>
                  <a:lnTo>
                    <a:pt x="3231" y="588"/>
                  </a:lnTo>
                  <a:lnTo>
                    <a:pt x="2964" y="489"/>
                  </a:lnTo>
                  <a:lnTo>
                    <a:pt x="2718" y="405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565F79A-160E-AC30-90AF-A0ED8E4729A4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982"/>
              <a:ext cx="5760" cy="2325"/>
            </a:xfrm>
            <a:custGeom>
              <a:avLst/>
              <a:gdLst>
                <a:gd name="T0" fmla="*/ 0 w 5760"/>
                <a:gd name="T1" fmla="*/ 0 h 2325"/>
                <a:gd name="T2" fmla="*/ 0 w 5760"/>
                <a:gd name="T3" fmla="*/ 339 h 2325"/>
                <a:gd name="T4" fmla="*/ 558 w 5760"/>
                <a:gd name="T5" fmla="*/ 357 h 2325"/>
                <a:gd name="T6" fmla="*/ 807 w 5760"/>
                <a:gd name="T7" fmla="*/ 375 h 2325"/>
                <a:gd name="T8" fmla="*/ 1056 w 5760"/>
                <a:gd name="T9" fmla="*/ 399 h 2325"/>
                <a:gd name="T10" fmla="*/ 1272 w 5760"/>
                <a:gd name="T11" fmla="*/ 426 h 2325"/>
                <a:gd name="T12" fmla="*/ 1539 w 5760"/>
                <a:gd name="T13" fmla="*/ 465 h 2325"/>
                <a:gd name="T14" fmla="*/ 1791 w 5760"/>
                <a:gd name="T15" fmla="*/ 510 h 2325"/>
                <a:gd name="T16" fmla="*/ 2076 w 5760"/>
                <a:gd name="T17" fmla="*/ 570 h 2325"/>
                <a:gd name="T18" fmla="*/ 2334 w 5760"/>
                <a:gd name="T19" fmla="*/ 630 h 2325"/>
                <a:gd name="T20" fmla="*/ 2544 w 5760"/>
                <a:gd name="T21" fmla="*/ 687 h 2325"/>
                <a:gd name="T22" fmla="*/ 2775 w 5760"/>
                <a:gd name="T23" fmla="*/ 759 h 2325"/>
                <a:gd name="T24" fmla="*/ 3003 w 5760"/>
                <a:gd name="T25" fmla="*/ 837 h 2325"/>
                <a:gd name="T26" fmla="*/ 3231 w 5760"/>
                <a:gd name="T27" fmla="*/ 924 h 2325"/>
                <a:gd name="T28" fmla="*/ 3438 w 5760"/>
                <a:gd name="T29" fmla="*/ 1005 h 2325"/>
                <a:gd name="T30" fmla="*/ 3663 w 5760"/>
                <a:gd name="T31" fmla="*/ 1110 h 2325"/>
                <a:gd name="T32" fmla="*/ 3903 w 5760"/>
                <a:gd name="T33" fmla="*/ 1233 h 2325"/>
                <a:gd name="T34" fmla="*/ 4149 w 5760"/>
                <a:gd name="T35" fmla="*/ 1374 h 2325"/>
                <a:gd name="T36" fmla="*/ 4353 w 5760"/>
                <a:gd name="T37" fmla="*/ 1506 h 2325"/>
                <a:gd name="T38" fmla="*/ 4491 w 5760"/>
                <a:gd name="T39" fmla="*/ 1602 h 2325"/>
                <a:gd name="T40" fmla="*/ 4668 w 5760"/>
                <a:gd name="T41" fmla="*/ 1740 h 2325"/>
                <a:gd name="T42" fmla="*/ 4824 w 5760"/>
                <a:gd name="T43" fmla="*/ 1875 h 2325"/>
                <a:gd name="T44" fmla="*/ 4968 w 5760"/>
                <a:gd name="T45" fmla="*/ 2016 h 2325"/>
                <a:gd name="T46" fmla="*/ 5100 w 5760"/>
                <a:gd name="T47" fmla="*/ 2154 h 2325"/>
                <a:gd name="T48" fmla="*/ 5238 w 5760"/>
                <a:gd name="T49" fmla="*/ 2324 h 2325"/>
                <a:gd name="T50" fmla="*/ 5759 w 5760"/>
                <a:gd name="T51" fmla="*/ 2324 h 2325"/>
                <a:gd name="T52" fmla="*/ 5759 w 5760"/>
                <a:gd name="T53" fmla="*/ 1245 h 2325"/>
                <a:gd name="T54" fmla="*/ 5580 w 5760"/>
                <a:gd name="T55" fmla="*/ 1119 h 2325"/>
                <a:gd name="T56" fmla="*/ 5400 w 5760"/>
                <a:gd name="T57" fmla="*/ 1020 h 2325"/>
                <a:gd name="T58" fmla="*/ 5205 w 5760"/>
                <a:gd name="T59" fmla="*/ 918 h 2325"/>
                <a:gd name="T60" fmla="*/ 5031 w 5760"/>
                <a:gd name="T61" fmla="*/ 837 h 2325"/>
                <a:gd name="T62" fmla="*/ 4866 w 5760"/>
                <a:gd name="T63" fmla="*/ 771 h 2325"/>
                <a:gd name="T64" fmla="*/ 4710 w 5760"/>
                <a:gd name="T65" fmla="*/ 711 h 2325"/>
                <a:gd name="T66" fmla="*/ 4545 w 5760"/>
                <a:gd name="T67" fmla="*/ 651 h 2325"/>
                <a:gd name="T68" fmla="*/ 4386 w 5760"/>
                <a:gd name="T69" fmla="*/ 600 h 2325"/>
                <a:gd name="T70" fmla="*/ 4248 w 5760"/>
                <a:gd name="T71" fmla="*/ 552 h 2325"/>
                <a:gd name="T72" fmla="*/ 3993 w 5760"/>
                <a:gd name="T73" fmla="*/ 483 h 2325"/>
                <a:gd name="T74" fmla="*/ 3777 w 5760"/>
                <a:gd name="T75" fmla="*/ 423 h 2325"/>
                <a:gd name="T76" fmla="*/ 3564 w 5760"/>
                <a:gd name="T77" fmla="*/ 375 h 2325"/>
                <a:gd name="T78" fmla="*/ 3282 w 5760"/>
                <a:gd name="T79" fmla="*/ 312 h 2325"/>
                <a:gd name="T80" fmla="*/ 3003 w 5760"/>
                <a:gd name="T81" fmla="*/ 261 h 2325"/>
                <a:gd name="T82" fmla="*/ 2733 w 5760"/>
                <a:gd name="T83" fmla="*/ 213 h 2325"/>
                <a:gd name="T84" fmla="*/ 2451 w 5760"/>
                <a:gd name="T85" fmla="*/ 171 h 2325"/>
                <a:gd name="T86" fmla="*/ 2211 w 5760"/>
                <a:gd name="T87" fmla="*/ 138 h 2325"/>
                <a:gd name="T88" fmla="*/ 1974 w 5760"/>
                <a:gd name="T89" fmla="*/ 108 h 2325"/>
                <a:gd name="T90" fmla="*/ 1665 w 5760"/>
                <a:gd name="T91" fmla="*/ 81 h 2325"/>
                <a:gd name="T92" fmla="*/ 1437 w 5760"/>
                <a:gd name="T93" fmla="*/ 60 h 2325"/>
                <a:gd name="T94" fmla="*/ 1125 w 5760"/>
                <a:gd name="T95" fmla="*/ 36 h 2325"/>
                <a:gd name="T96" fmla="*/ 828 w 5760"/>
                <a:gd name="T97" fmla="*/ 21 h 2325"/>
                <a:gd name="T98" fmla="*/ 558 w 5760"/>
                <a:gd name="T99" fmla="*/ 12 h 2325"/>
                <a:gd name="T100" fmla="*/ 282 w 5760"/>
                <a:gd name="T101" fmla="*/ 3 h 2325"/>
                <a:gd name="T102" fmla="*/ 0 w 5760"/>
                <a:gd name="T103" fmla="*/ 0 h 232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60" h="2325">
                  <a:moveTo>
                    <a:pt x="0" y="0"/>
                  </a:moveTo>
                  <a:lnTo>
                    <a:pt x="0" y="339"/>
                  </a:lnTo>
                  <a:lnTo>
                    <a:pt x="558" y="357"/>
                  </a:lnTo>
                  <a:lnTo>
                    <a:pt x="807" y="375"/>
                  </a:lnTo>
                  <a:lnTo>
                    <a:pt x="1056" y="399"/>
                  </a:lnTo>
                  <a:lnTo>
                    <a:pt x="1272" y="426"/>
                  </a:lnTo>
                  <a:lnTo>
                    <a:pt x="1539" y="465"/>
                  </a:lnTo>
                  <a:lnTo>
                    <a:pt x="1791" y="510"/>
                  </a:lnTo>
                  <a:lnTo>
                    <a:pt x="2076" y="570"/>
                  </a:lnTo>
                  <a:lnTo>
                    <a:pt x="2334" y="630"/>
                  </a:lnTo>
                  <a:lnTo>
                    <a:pt x="2544" y="687"/>
                  </a:lnTo>
                  <a:lnTo>
                    <a:pt x="2775" y="759"/>
                  </a:lnTo>
                  <a:lnTo>
                    <a:pt x="3003" y="837"/>
                  </a:lnTo>
                  <a:lnTo>
                    <a:pt x="3231" y="924"/>
                  </a:lnTo>
                  <a:lnTo>
                    <a:pt x="3438" y="1005"/>
                  </a:lnTo>
                  <a:lnTo>
                    <a:pt x="3663" y="1110"/>
                  </a:lnTo>
                  <a:lnTo>
                    <a:pt x="3903" y="1233"/>
                  </a:lnTo>
                  <a:lnTo>
                    <a:pt x="4149" y="1374"/>
                  </a:lnTo>
                  <a:lnTo>
                    <a:pt x="4353" y="1506"/>
                  </a:lnTo>
                  <a:lnTo>
                    <a:pt x="4491" y="1602"/>
                  </a:lnTo>
                  <a:lnTo>
                    <a:pt x="4668" y="1740"/>
                  </a:lnTo>
                  <a:lnTo>
                    <a:pt x="4824" y="1875"/>
                  </a:lnTo>
                  <a:lnTo>
                    <a:pt x="4968" y="2016"/>
                  </a:lnTo>
                  <a:lnTo>
                    <a:pt x="5100" y="2154"/>
                  </a:lnTo>
                  <a:lnTo>
                    <a:pt x="5238" y="2324"/>
                  </a:lnTo>
                  <a:lnTo>
                    <a:pt x="5759" y="2324"/>
                  </a:lnTo>
                  <a:lnTo>
                    <a:pt x="5759" y="1245"/>
                  </a:lnTo>
                  <a:lnTo>
                    <a:pt x="5580" y="1119"/>
                  </a:lnTo>
                  <a:lnTo>
                    <a:pt x="5400" y="1020"/>
                  </a:lnTo>
                  <a:lnTo>
                    <a:pt x="5205" y="918"/>
                  </a:lnTo>
                  <a:lnTo>
                    <a:pt x="5031" y="837"/>
                  </a:lnTo>
                  <a:lnTo>
                    <a:pt x="4866" y="771"/>
                  </a:lnTo>
                  <a:lnTo>
                    <a:pt x="4710" y="711"/>
                  </a:lnTo>
                  <a:lnTo>
                    <a:pt x="4545" y="651"/>
                  </a:lnTo>
                  <a:lnTo>
                    <a:pt x="4386" y="600"/>
                  </a:lnTo>
                  <a:lnTo>
                    <a:pt x="4248" y="552"/>
                  </a:lnTo>
                  <a:lnTo>
                    <a:pt x="3993" y="483"/>
                  </a:lnTo>
                  <a:lnTo>
                    <a:pt x="3777" y="423"/>
                  </a:lnTo>
                  <a:lnTo>
                    <a:pt x="3564" y="375"/>
                  </a:lnTo>
                  <a:lnTo>
                    <a:pt x="3282" y="312"/>
                  </a:lnTo>
                  <a:lnTo>
                    <a:pt x="3003" y="261"/>
                  </a:lnTo>
                  <a:lnTo>
                    <a:pt x="2733" y="213"/>
                  </a:lnTo>
                  <a:lnTo>
                    <a:pt x="2451" y="171"/>
                  </a:lnTo>
                  <a:lnTo>
                    <a:pt x="2211" y="138"/>
                  </a:lnTo>
                  <a:lnTo>
                    <a:pt x="1974" y="108"/>
                  </a:lnTo>
                  <a:lnTo>
                    <a:pt x="1665" y="81"/>
                  </a:lnTo>
                  <a:lnTo>
                    <a:pt x="1437" y="60"/>
                  </a:lnTo>
                  <a:lnTo>
                    <a:pt x="1125" y="36"/>
                  </a:lnTo>
                  <a:lnTo>
                    <a:pt x="828" y="21"/>
                  </a:lnTo>
                  <a:lnTo>
                    <a:pt x="558" y="12"/>
                  </a:lnTo>
                  <a:lnTo>
                    <a:pt x="282" y="3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96A8ACB-3D20-5794-825D-8229062343F2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550"/>
              <a:ext cx="5760" cy="1573"/>
            </a:xfrm>
            <a:custGeom>
              <a:avLst/>
              <a:gdLst>
                <a:gd name="T0" fmla="*/ 0 w 5760"/>
                <a:gd name="T1" fmla="*/ 0 h 1573"/>
                <a:gd name="T2" fmla="*/ 0 w 5760"/>
                <a:gd name="T3" fmla="*/ 351 h 1573"/>
                <a:gd name="T4" fmla="*/ 282 w 5760"/>
                <a:gd name="T5" fmla="*/ 357 h 1573"/>
                <a:gd name="T6" fmla="*/ 627 w 5760"/>
                <a:gd name="T7" fmla="*/ 363 h 1573"/>
                <a:gd name="T8" fmla="*/ 960 w 5760"/>
                <a:gd name="T9" fmla="*/ 375 h 1573"/>
                <a:gd name="T10" fmla="*/ 1218 w 5760"/>
                <a:gd name="T11" fmla="*/ 393 h 1573"/>
                <a:gd name="T12" fmla="*/ 1470 w 5760"/>
                <a:gd name="T13" fmla="*/ 411 h 1573"/>
                <a:gd name="T14" fmla="*/ 1746 w 5760"/>
                <a:gd name="T15" fmla="*/ 435 h 1573"/>
                <a:gd name="T16" fmla="*/ 2022 w 5760"/>
                <a:gd name="T17" fmla="*/ 462 h 1573"/>
                <a:gd name="T18" fmla="*/ 2340 w 5760"/>
                <a:gd name="T19" fmla="*/ 504 h 1573"/>
                <a:gd name="T20" fmla="*/ 2664 w 5760"/>
                <a:gd name="T21" fmla="*/ 549 h 1573"/>
                <a:gd name="T22" fmla="*/ 2952 w 5760"/>
                <a:gd name="T23" fmla="*/ 597 h 1573"/>
                <a:gd name="T24" fmla="*/ 3225 w 5760"/>
                <a:gd name="T25" fmla="*/ 648 h 1573"/>
                <a:gd name="T26" fmla="*/ 3513 w 5760"/>
                <a:gd name="T27" fmla="*/ 708 h 1573"/>
                <a:gd name="T28" fmla="*/ 3693 w 5760"/>
                <a:gd name="T29" fmla="*/ 750 h 1573"/>
                <a:gd name="T30" fmla="*/ 3936 w 5760"/>
                <a:gd name="T31" fmla="*/ 810 h 1573"/>
                <a:gd name="T32" fmla="*/ 4095 w 5760"/>
                <a:gd name="T33" fmla="*/ 855 h 1573"/>
                <a:gd name="T34" fmla="*/ 4281 w 5760"/>
                <a:gd name="T35" fmla="*/ 909 h 1573"/>
                <a:gd name="T36" fmla="*/ 4503 w 5760"/>
                <a:gd name="T37" fmla="*/ 981 h 1573"/>
                <a:gd name="T38" fmla="*/ 4704 w 5760"/>
                <a:gd name="T39" fmla="*/ 1053 h 1573"/>
                <a:gd name="T40" fmla="*/ 4911 w 5760"/>
                <a:gd name="T41" fmla="*/ 1131 h 1573"/>
                <a:gd name="T42" fmla="*/ 5073 w 5760"/>
                <a:gd name="T43" fmla="*/ 1197 h 1573"/>
                <a:gd name="T44" fmla="*/ 5256 w 5760"/>
                <a:gd name="T45" fmla="*/ 1281 h 1573"/>
                <a:gd name="T46" fmla="*/ 5475 w 5760"/>
                <a:gd name="T47" fmla="*/ 1401 h 1573"/>
                <a:gd name="T48" fmla="*/ 5628 w 5760"/>
                <a:gd name="T49" fmla="*/ 1482 h 1573"/>
                <a:gd name="T50" fmla="*/ 5759 w 5760"/>
                <a:gd name="T51" fmla="*/ 1572 h 1573"/>
                <a:gd name="T52" fmla="*/ 5759 w 5760"/>
                <a:gd name="T53" fmla="*/ 633 h 1573"/>
                <a:gd name="T54" fmla="*/ 5493 w 5760"/>
                <a:gd name="T55" fmla="*/ 570 h 1573"/>
                <a:gd name="T56" fmla="*/ 5214 w 5760"/>
                <a:gd name="T57" fmla="*/ 501 h 1573"/>
                <a:gd name="T58" fmla="*/ 4950 w 5760"/>
                <a:gd name="T59" fmla="*/ 444 h 1573"/>
                <a:gd name="T60" fmla="*/ 4701 w 5760"/>
                <a:gd name="T61" fmla="*/ 396 h 1573"/>
                <a:gd name="T62" fmla="*/ 4425 w 5760"/>
                <a:gd name="T63" fmla="*/ 348 h 1573"/>
                <a:gd name="T64" fmla="*/ 4110 w 5760"/>
                <a:gd name="T65" fmla="*/ 294 h 1573"/>
                <a:gd name="T66" fmla="*/ 3813 w 5760"/>
                <a:gd name="T67" fmla="*/ 252 h 1573"/>
                <a:gd name="T68" fmla="*/ 3549 w 5760"/>
                <a:gd name="T69" fmla="*/ 213 h 1573"/>
                <a:gd name="T70" fmla="*/ 3261 w 5760"/>
                <a:gd name="T71" fmla="*/ 183 h 1573"/>
                <a:gd name="T72" fmla="*/ 3015 w 5760"/>
                <a:gd name="T73" fmla="*/ 153 h 1573"/>
                <a:gd name="T74" fmla="*/ 2757 w 5760"/>
                <a:gd name="T75" fmla="*/ 129 h 1573"/>
                <a:gd name="T76" fmla="*/ 2520 w 5760"/>
                <a:gd name="T77" fmla="*/ 105 h 1573"/>
                <a:gd name="T78" fmla="*/ 2301 w 5760"/>
                <a:gd name="T79" fmla="*/ 87 h 1573"/>
                <a:gd name="T80" fmla="*/ 2013 w 5760"/>
                <a:gd name="T81" fmla="*/ 66 h 1573"/>
                <a:gd name="T82" fmla="*/ 1731 w 5760"/>
                <a:gd name="T83" fmla="*/ 48 h 1573"/>
                <a:gd name="T84" fmla="*/ 1524 w 5760"/>
                <a:gd name="T85" fmla="*/ 39 h 1573"/>
                <a:gd name="T86" fmla="*/ 1260 w 5760"/>
                <a:gd name="T87" fmla="*/ 27 h 1573"/>
                <a:gd name="T88" fmla="*/ 966 w 5760"/>
                <a:gd name="T89" fmla="*/ 15 h 1573"/>
                <a:gd name="T90" fmla="*/ 714 w 5760"/>
                <a:gd name="T91" fmla="*/ 12 h 1573"/>
                <a:gd name="T92" fmla="*/ 510 w 5760"/>
                <a:gd name="T93" fmla="*/ 6 h 1573"/>
                <a:gd name="T94" fmla="*/ 243 w 5760"/>
                <a:gd name="T95" fmla="*/ 0 h 1573"/>
                <a:gd name="T96" fmla="*/ 0 w 5760"/>
                <a:gd name="T97" fmla="*/ 0 h 157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760" h="1573">
                  <a:moveTo>
                    <a:pt x="0" y="0"/>
                  </a:moveTo>
                  <a:lnTo>
                    <a:pt x="0" y="351"/>
                  </a:lnTo>
                  <a:lnTo>
                    <a:pt x="282" y="357"/>
                  </a:lnTo>
                  <a:lnTo>
                    <a:pt x="627" y="363"/>
                  </a:lnTo>
                  <a:lnTo>
                    <a:pt x="960" y="375"/>
                  </a:lnTo>
                  <a:lnTo>
                    <a:pt x="1218" y="393"/>
                  </a:lnTo>
                  <a:lnTo>
                    <a:pt x="1470" y="411"/>
                  </a:lnTo>
                  <a:lnTo>
                    <a:pt x="1746" y="435"/>
                  </a:lnTo>
                  <a:lnTo>
                    <a:pt x="2022" y="462"/>
                  </a:lnTo>
                  <a:lnTo>
                    <a:pt x="2340" y="504"/>
                  </a:lnTo>
                  <a:lnTo>
                    <a:pt x="2664" y="549"/>
                  </a:lnTo>
                  <a:lnTo>
                    <a:pt x="2952" y="597"/>
                  </a:lnTo>
                  <a:lnTo>
                    <a:pt x="3225" y="648"/>
                  </a:lnTo>
                  <a:lnTo>
                    <a:pt x="3513" y="708"/>
                  </a:lnTo>
                  <a:lnTo>
                    <a:pt x="3693" y="750"/>
                  </a:lnTo>
                  <a:lnTo>
                    <a:pt x="3936" y="810"/>
                  </a:lnTo>
                  <a:lnTo>
                    <a:pt x="4095" y="855"/>
                  </a:lnTo>
                  <a:lnTo>
                    <a:pt x="4281" y="909"/>
                  </a:lnTo>
                  <a:lnTo>
                    <a:pt x="4503" y="981"/>
                  </a:lnTo>
                  <a:lnTo>
                    <a:pt x="4704" y="1053"/>
                  </a:lnTo>
                  <a:lnTo>
                    <a:pt x="4911" y="1131"/>
                  </a:lnTo>
                  <a:lnTo>
                    <a:pt x="5073" y="1197"/>
                  </a:lnTo>
                  <a:lnTo>
                    <a:pt x="5256" y="1281"/>
                  </a:lnTo>
                  <a:lnTo>
                    <a:pt x="5475" y="1401"/>
                  </a:lnTo>
                  <a:lnTo>
                    <a:pt x="5628" y="1482"/>
                  </a:lnTo>
                  <a:lnTo>
                    <a:pt x="5759" y="1572"/>
                  </a:lnTo>
                  <a:lnTo>
                    <a:pt x="5759" y="633"/>
                  </a:lnTo>
                  <a:lnTo>
                    <a:pt x="5493" y="570"/>
                  </a:lnTo>
                  <a:lnTo>
                    <a:pt x="5214" y="501"/>
                  </a:lnTo>
                  <a:lnTo>
                    <a:pt x="4950" y="444"/>
                  </a:lnTo>
                  <a:lnTo>
                    <a:pt x="4701" y="396"/>
                  </a:lnTo>
                  <a:lnTo>
                    <a:pt x="4425" y="348"/>
                  </a:lnTo>
                  <a:lnTo>
                    <a:pt x="4110" y="294"/>
                  </a:lnTo>
                  <a:lnTo>
                    <a:pt x="3813" y="252"/>
                  </a:lnTo>
                  <a:lnTo>
                    <a:pt x="3549" y="213"/>
                  </a:lnTo>
                  <a:lnTo>
                    <a:pt x="3261" y="183"/>
                  </a:lnTo>
                  <a:lnTo>
                    <a:pt x="3015" y="153"/>
                  </a:lnTo>
                  <a:lnTo>
                    <a:pt x="2757" y="129"/>
                  </a:lnTo>
                  <a:lnTo>
                    <a:pt x="2520" y="105"/>
                  </a:lnTo>
                  <a:lnTo>
                    <a:pt x="2301" y="87"/>
                  </a:lnTo>
                  <a:lnTo>
                    <a:pt x="2013" y="66"/>
                  </a:lnTo>
                  <a:lnTo>
                    <a:pt x="1731" y="48"/>
                  </a:lnTo>
                  <a:lnTo>
                    <a:pt x="1524" y="39"/>
                  </a:lnTo>
                  <a:lnTo>
                    <a:pt x="1260" y="27"/>
                  </a:lnTo>
                  <a:lnTo>
                    <a:pt x="966" y="15"/>
                  </a:lnTo>
                  <a:lnTo>
                    <a:pt x="714" y="12"/>
                  </a:lnTo>
                  <a:lnTo>
                    <a:pt x="510" y="6"/>
                  </a:lnTo>
                  <a:lnTo>
                    <a:pt x="24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8FC74E5-5D4F-F1A5-224F-42301FFA730D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130"/>
              <a:ext cx="5760" cy="970"/>
            </a:xfrm>
            <a:custGeom>
              <a:avLst/>
              <a:gdLst>
                <a:gd name="T0" fmla="*/ 0 w 5760"/>
                <a:gd name="T1" fmla="*/ 0 h 970"/>
                <a:gd name="T2" fmla="*/ 0 w 5760"/>
                <a:gd name="T3" fmla="*/ 339 h 970"/>
                <a:gd name="T4" fmla="*/ 318 w 5760"/>
                <a:gd name="T5" fmla="*/ 342 h 970"/>
                <a:gd name="T6" fmla="*/ 591 w 5760"/>
                <a:gd name="T7" fmla="*/ 348 h 970"/>
                <a:gd name="T8" fmla="*/ 846 w 5760"/>
                <a:gd name="T9" fmla="*/ 354 h 970"/>
                <a:gd name="T10" fmla="*/ 1074 w 5760"/>
                <a:gd name="T11" fmla="*/ 360 h 970"/>
                <a:gd name="T12" fmla="*/ 1314 w 5760"/>
                <a:gd name="T13" fmla="*/ 366 h 970"/>
                <a:gd name="T14" fmla="*/ 1599 w 5760"/>
                <a:gd name="T15" fmla="*/ 381 h 970"/>
                <a:gd name="T16" fmla="*/ 1911 w 5760"/>
                <a:gd name="T17" fmla="*/ 399 h 970"/>
                <a:gd name="T18" fmla="*/ 2241 w 5760"/>
                <a:gd name="T19" fmla="*/ 420 h 970"/>
                <a:gd name="T20" fmla="*/ 2619 w 5760"/>
                <a:gd name="T21" fmla="*/ 453 h 970"/>
                <a:gd name="T22" fmla="*/ 2889 w 5760"/>
                <a:gd name="T23" fmla="*/ 477 h 970"/>
                <a:gd name="T24" fmla="*/ 3177 w 5760"/>
                <a:gd name="T25" fmla="*/ 507 h 970"/>
                <a:gd name="T26" fmla="*/ 3498 w 5760"/>
                <a:gd name="T27" fmla="*/ 543 h 970"/>
                <a:gd name="T28" fmla="*/ 3813 w 5760"/>
                <a:gd name="T29" fmla="*/ 585 h 970"/>
                <a:gd name="T30" fmla="*/ 4044 w 5760"/>
                <a:gd name="T31" fmla="*/ 618 h 970"/>
                <a:gd name="T32" fmla="*/ 4365 w 5760"/>
                <a:gd name="T33" fmla="*/ 669 h 970"/>
                <a:gd name="T34" fmla="*/ 4683 w 5760"/>
                <a:gd name="T35" fmla="*/ 726 h 970"/>
                <a:gd name="T36" fmla="*/ 4980 w 5760"/>
                <a:gd name="T37" fmla="*/ 786 h 970"/>
                <a:gd name="T38" fmla="*/ 5268 w 5760"/>
                <a:gd name="T39" fmla="*/ 846 h 970"/>
                <a:gd name="T40" fmla="*/ 5646 w 5760"/>
                <a:gd name="T41" fmla="*/ 942 h 970"/>
                <a:gd name="T42" fmla="*/ 5759 w 5760"/>
                <a:gd name="T43" fmla="*/ 969 h 970"/>
                <a:gd name="T44" fmla="*/ 5759 w 5760"/>
                <a:gd name="T45" fmla="*/ 0 h 970"/>
                <a:gd name="T46" fmla="*/ 0 w 5760"/>
                <a:gd name="T47" fmla="*/ 0 h 9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760" h="970">
                  <a:moveTo>
                    <a:pt x="0" y="0"/>
                  </a:moveTo>
                  <a:lnTo>
                    <a:pt x="0" y="339"/>
                  </a:lnTo>
                  <a:lnTo>
                    <a:pt x="318" y="342"/>
                  </a:lnTo>
                  <a:lnTo>
                    <a:pt x="591" y="348"/>
                  </a:lnTo>
                  <a:lnTo>
                    <a:pt x="846" y="354"/>
                  </a:lnTo>
                  <a:lnTo>
                    <a:pt x="1074" y="360"/>
                  </a:lnTo>
                  <a:lnTo>
                    <a:pt x="1314" y="366"/>
                  </a:lnTo>
                  <a:lnTo>
                    <a:pt x="1599" y="381"/>
                  </a:lnTo>
                  <a:lnTo>
                    <a:pt x="1911" y="399"/>
                  </a:lnTo>
                  <a:lnTo>
                    <a:pt x="2241" y="420"/>
                  </a:lnTo>
                  <a:lnTo>
                    <a:pt x="2619" y="453"/>
                  </a:lnTo>
                  <a:lnTo>
                    <a:pt x="2889" y="477"/>
                  </a:lnTo>
                  <a:lnTo>
                    <a:pt x="3177" y="507"/>
                  </a:lnTo>
                  <a:lnTo>
                    <a:pt x="3498" y="543"/>
                  </a:lnTo>
                  <a:lnTo>
                    <a:pt x="3813" y="585"/>
                  </a:lnTo>
                  <a:lnTo>
                    <a:pt x="4044" y="618"/>
                  </a:lnTo>
                  <a:lnTo>
                    <a:pt x="4365" y="669"/>
                  </a:lnTo>
                  <a:lnTo>
                    <a:pt x="4683" y="726"/>
                  </a:lnTo>
                  <a:lnTo>
                    <a:pt x="4980" y="786"/>
                  </a:lnTo>
                  <a:lnTo>
                    <a:pt x="5268" y="846"/>
                  </a:lnTo>
                  <a:lnTo>
                    <a:pt x="5646" y="942"/>
                  </a:lnTo>
                  <a:lnTo>
                    <a:pt x="5759" y="969"/>
                  </a:lnTo>
                  <a:lnTo>
                    <a:pt x="5759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0961219-F2F0-3797-8C4C-AC16ACB0C708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760" cy="1060"/>
            </a:xfrm>
            <a:custGeom>
              <a:avLst/>
              <a:gdLst>
                <a:gd name="T0" fmla="*/ 0 w 5760"/>
                <a:gd name="T1" fmla="*/ 753 h 1060"/>
                <a:gd name="T2" fmla="*/ 0 w 5760"/>
                <a:gd name="T3" fmla="*/ 1059 h 1060"/>
                <a:gd name="T4" fmla="*/ 5759 w 5760"/>
                <a:gd name="T5" fmla="*/ 1059 h 1060"/>
                <a:gd name="T6" fmla="*/ 5759 w 5760"/>
                <a:gd name="T7" fmla="*/ 0 h 1060"/>
                <a:gd name="T8" fmla="*/ 5430 w 5760"/>
                <a:gd name="T9" fmla="*/ 0 h 1060"/>
                <a:gd name="T10" fmla="*/ 5298 w 5760"/>
                <a:gd name="T11" fmla="*/ 84 h 1060"/>
                <a:gd name="T12" fmla="*/ 5136 w 5760"/>
                <a:gd name="T13" fmla="*/ 159 h 1060"/>
                <a:gd name="T14" fmla="*/ 4968 w 5760"/>
                <a:gd name="T15" fmla="*/ 222 h 1060"/>
                <a:gd name="T16" fmla="*/ 4812 w 5760"/>
                <a:gd name="T17" fmla="*/ 267 h 1060"/>
                <a:gd name="T18" fmla="*/ 4626 w 5760"/>
                <a:gd name="T19" fmla="*/ 324 h 1060"/>
                <a:gd name="T20" fmla="*/ 4440 w 5760"/>
                <a:gd name="T21" fmla="*/ 366 h 1060"/>
                <a:gd name="T22" fmla="*/ 4230 w 5760"/>
                <a:gd name="T23" fmla="*/ 414 h 1060"/>
                <a:gd name="T24" fmla="*/ 3939 w 5760"/>
                <a:gd name="T25" fmla="*/ 468 h 1060"/>
                <a:gd name="T26" fmla="*/ 3711 w 5760"/>
                <a:gd name="T27" fmla="*/ 504 h 1060"/>
                <a:gd name="T28" fmla="*/ 3441 w 5760"/>
                <a:gd name="T29" fmla="*/ 543 h 1060"/>
                <a:gd name="T30" fmla="*/ 3189 w 5760"/>
                <a:gd name="T31" fmla="*/ 579 h 1060"/>
                <a:gd name="T32" fmla="*/ 2925 w 5760"/>
                <a:gd name="T33" fmla="*/ 606 h 1060"/>
                <a:gd name="T34" fmla="*/ 2679 w 5760"/>
                <a:gd name="T35" fmla="*/ 633 h 1060"/>
                <a:gd name="T36" fmla="*/ 2418 w 5760"/>
                <a:gd name="T37" fmla="*/ 654 h 1060"/>
                <a:gd name="T38" fmla="*/ 2142 w 5760"/>
                <a:gd name="T39" fmla="*/ 675 h 1060"/>
                <a:gd name="T40" fmla="*/ 1896 w 5760"/>
                <a:gd name="T41" fmla="*/ 693 h 1060"/>
                <a:gd name="T42" fmla="*/ 1647 w 5760"/>
                <a:gd name="T43" fmla="*/ 708 h 1060"/>
                <a:gd name="T44" fmla="*/ 1404 w 5760"/>
                <a:gd name="T45" fmla="*/ 720 h 1060"/>
                <a:gd name="T46" fmla="*/ 1170 w 5760"/>
                <a:gd name="T47" fmla="*/ 732 h 1060"/>
                <a:gd name="T48" fmla="*/ 906 w 5760"/>
                <a:gd name="T49" fmla="*/ 738 h 1060"/>
                <a:gd name="T50" fmla="*/ 534 w 5760"/>
                <a:gd name="T51" fmla="*/ 747 h 1060"/>
                <a:gd name="T52" fmla="*/ 201 w 5760"/>
                <a:gd name="T53" fmla="*/ 753 h 1060"/>
                <a:gd name="T54" fmla="*/ 0 w 5760"/>
                <a:gd name="T55" fmla="*/ 753 h 106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760" h="1060">
                  <a:moveTo>
                    <a:pt x="0" y="753"/>
                  </a:moveTo>
                  <a:lnTo>
                    <a:pt x="0" y="1059"/>
                  </a:lnTo>
                  <a:lnTo>
                    <a:pt x="5759" y="1059"/>
                  </a:lnTo>
                  <a:lnTo>
                    <a:pt x="5759" y="0"/>
                  </a:lnTo>
                  <a:lnTo>
                    <a:pt x="5430" y="0"/>
                  </a:lnTo>
                  <a:lnTo>
                    <a:pt x="5298" y="84"/>
                  </a:lnTo>
                  <a:lnTo>
                    <a:pt x="5136" y="159"/>
                  </a:lnTo>
                  <a:lnTo>
                    <a:pt x="4968" y="222"/>
                  </a:lnTo>
                  <a:lnTo>
                    <a:pt x="4812" y="267"/>
                  </a:lnTo>
                  <a:lnTo>
                    <a:pt x="4626" y="324"/>
                  </a:lnTo>
                  <a:lnTo>
                    <a:pt x="4440" y="366"/>
                  </a:lnTo>
                  <a:lnTo>
                    <a:pt x="4230" y="414"/>
                  </a:lnTo>
                  <a:lnTo>
                    <a:pt x="3939" y="468"/>
                  </a:lnTo>
                  <a:lnTo>
                    <a:pt x="3711" y="504"/>
                  </a:lnTo>
                  <a:lnTo>
                    <a:pt x="3441" y="543"/>
                  </a:lnTo>
                  <a:lnTo>
                    <a:pt x="3189" y="579"/>
                  </a:lnTo>
                  <a:lnTo>
                    <a:pt x="2925" y="606"/>
                  </a:lnTo>
                  <a:lnTo>
                    <a:pt x="2679" y="633"/>
                  </a:lnTo>
                  <a:lnTo>
                    <a:pt x="2418" y="654"/>
                  </a:lnTo>
                  <a:lnTo>
                    <a:pt x="2142" y="675"/>
                  </a:lnTo>
                  <a:lnTo>
                    <a:pt x="1896" y="693"/>
                  </a:lnTo>
                  <a:lnTo>
                    <a:pt x="1647" y="708"/>
                  </a:lnTo>
                  <a:lnTo>
                    <a:pt x="1404" y="720"/>
                  </a:lnTo>
                  <a:lnTo>
                    <a:pt x="1170" y="732"/>
                  </a:lnTo>
                  <a:lnTo>
                    <a:pt x="906" y="738"/>
                  </a:lnTo>
                  <a:lnTo>
                    <a:pt x="534" y="747"/>
                  </a:lnTo>
                  <a:lnTo>
                    <a:pt x="201" y="753"/>
                  </a:lnTo>
                  <a:lnTo>
                    <a:pt x="0" y="753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575AF31-2A82-BEE9-613A-8FA68FB372F0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284" cy="673"/>
            </a:xfrm>
            <a:custGeom>
              <a:avLst/>
              <a:gdLst>
                <a:gd name="T0" fmla="*/ 0 w 5284"/>
                <a:gd name="T1" fmla="*/ 366 h 673"/>
                <a:gd name="T2" fmla="*/ 0 w 5284"/>
                <a:gd name="T3" fmla="*/ 672 h 673"/>
                <a:gd name="T4" fmla="*/ 303 w 5284"/>
                <a:gd name="T5" fmla="*/ 672 h 673"/>
                <a:gd name="T6" fmla="*/ 723 w 5284"/>
                <a:gd name="T7" fmla="*/ 663 h 673"/>
                <a:gd name="T8" fmla="*/ 1020 w 5284"/>
                <a:gd name="T9" fmla="*/ 654 h 673"/>
                <a:gd name="T10" fmla="*/ 1302 w 5284"/>
                <a:gd name="T11" fmla="*/ 642 h 673"/>
                <a:gd name="T12" fmla="*/ 1554 w 5284"/>
                <a:gd name="T13" fmla="*/ 630 h 673"/>
                <a:gd name="T14" fmla="*/ 1779 w 5284"/>
                <a:gd name="T15" fmla="*/ 615 h 673"/>
                <a:gd name="T16" fmla="*/ 1962 w 5284"/>
                <a:gd name="T17" fmla="*/ 606 h 673"/>
                <a:gd name="T18" fmla="*/ 2193 w 5284"/>
                <a:gd name="T19" fmla="*/ 588 h 673"/>
                <a:gd name="T20" fmla="*/ 2448 w 5284"/>
                <a:gd name="T21" fmla="*/ 570 h 673"/>
                <a:gd name="T22" fmla="*/ 2700 w 5284"/>
                <a:gd name="T23" fmla="*/ 546 h 673"/>
                <a:gd name="T24" fmla="*/ 2904 w 5284"/>
                <a:gd name="T25" fmla="*/ 528 h 673"/>
                <a:gd name="T26" fmla="*/ 3138 w 5284"/>
                <a:gd name="T27" fmla="*/ 498 h 673"/>
                <a:gd name="T28" fmla="*/ 3324 w 5284"/>
                <a:gd name="T29" fmla="*/ 474 h 673"/>
                <a:gd name="T30" fmla="*/ 3534 w 5284"/>
                <a:gd name="T31" fmla="*/ 447 h 673"/>
                <a:gd name="T32" fmla="*/ 3735 w 5284"/>
                <a:gd name="T33" fmla="*/ 420 h 673"/>
                <a:gd name="T34" fmla="*/ 3933 w 5284"/>
                <a:gd name="T35" fmla="*/ 384 h 673"/>
                <a:gd name="T36" fmla="*/ 4116 w 5284"/>
                <a:gd name="T37" fmla="*/ 351 h 673"/>
                <a:gd name="T38" fmla="*/ 4266 w 5284"/>
                <a:gd name="T39" fmla="*/ 318 h 673"/>
                <a:gd name="T40" fmla="*/ 4446 w 5284"/>
                <a:gd name="T41" fmla="*/ 279 h 673"/>
                <a:gd name="T42" fmla="*/ 4620 w 5284"/>
                <a:gd name="T43" fmla="*/ 237 h 673"/>
                <a:gd name="T44" fmla="*/ 4779 w 5284"/>
                <a:gd name="T45" fmla="*/ 192 h 673"/>
                <a:gd name="T46" fmla="*/ 4920 w 5284"/>
                <a:gd name="T47" fmla="*/ 147 h 673"/>
                <a:gd name="T48" fmla="*/ 5085 w 5284"/>
                <a:gd name="T49" fmla="*/ 90 h 673"/>
                <a:gd name="T50" fmla="*/ 5193 w 5284"/>
                <a:gd name="T51" fmla="*/ 42 h 673"/>
                <a:gd name="T52" fmla="*/ 5283 w 5284"/>
                <a:gd name="T53" fmla="*/ 0 h 673"/>
                <a:gd name="T54" fmla="*/ 3201 w 5284"/>
                <a:gd name="T55" fmla="*/ 0 h 673"/>
                <a:gd name="T56" fmla="*/ 2982 w 5284"/>
                <a:gd name="T57" fmla="*/ 57 h 673"/>
                <a:gd name="T58" fmla="*/ 2775 w 5284"/>
                <a:gd name="T59" fmla="*/ 108 h 673"/>
                <a:gd name="T60" fmla="*/ 2562 w 5284"/>
                <a:gd name="T61" fmla="*/ 150 h 673"/>
                <a:gd name="T62" fmla="*/ 2397 w 5284"/>
                <a:gd name="T63" fmla="*/ 183 h 673"/>
                <a:gd name="T64" fmla="*/ 2205 w 5284"/>
                <a:gd name="T65" fmla="*/ 213 h 673"/>
                <a:gd name="T66" fmla="*/ 2001 w 5284"/>
                <a:gd name="T67" fmla="*/ 243 h 673"/>
                <a:gd name="T68" fmla="*/ 1776 w 5284"/>
                <a:gd name="T69" fmla="*/ 273 h 673"/>
                <a:gd name="T70" fmla="*/ 1536 w 5284"/>
                <a:gd name="T71" fmla="*/ 297 h 673"/>
                <a:gd name="T72" fmla="*/ 1344 w 5284"/>
                <a:gd name="T73" fmla="*/ 312 h 673"/>
                <a:gd name="T74" fmla="*/ 1134 w 5284"/>
                <a:gd name="T75" fmla="*/ 330 h 673"/>
                <a:gd name="T76" fmla="*/ 921 w 5284"/>
                <a:gd name="T77" fmla="*/ 342 h 673"/>
                <a:gd name="T78" fmla="*/ 696 w 5284"/>
                <a:gd name="T79" fmla="*/ 354 h 673"/>
                <a:gd name="T80" fmla="*/ 501 w 5284"/>
                <a:gd name="T81" fmla="*/ 360 h 673"/>
                <a:gd name="T82" fmla="*/ 279 w 5284"/>
                <a:gd name="T83" fmla="*/ 366 h 673"/>
                <a:gd name="T84" fmla="*/ 99 w 5284"/>
                <a:gd name="T85" fmla="*/ 369 h 673"/>
                <a:gd name="T86" fmla="*/ 0 w 5284"/>
                <a:gd name="T87" fmla="*/ 366 h 6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284" h="673">
                  <a:moveTo>
                    <a:pt x="0" y="366"/>
                  </a:moveTo>
                  <a:lnTo>
                    <a:pt x="0" y="672"/>
                  </a:lnTo>
                  <a:lnTo>
                    <a:pt x="303" y="672"/>
                  </a:lnTo>
                  <a:lnTo>
                    <a:pt x="723" y="663"/>
                  </a:lnTo>
                  <a:lnTo>
                    <a:pt x="1020" y="654"/>
                  </a:lnTo>
                  <a:lnTo>
                    <a:pt x="1302" y="642"/>
                  </a:lnTo>
                  <a:lnTo>
                    <a:pt x="1554" y="630"/>
                  </a:lnTo>
                  <a:lnTo>
                    <a:pt x="1779" y="615"/>
                  </a:lnTo>
                  <a:lnTo>
                    <a:pt x="1962" y="606"/>
                  </a:lnTo>
                  <a:lnTo>
                    <a:pt x="2193" y="588"/>
                  </a:lnTo>
                  <a:lnTo>
                    <a:pt x="2448" y="570"/>
                  </a:lnTo>
                  <a:lnTo>
                    <a:pt x="2700" y="546"/>
                  </a:lnTo>
                  <a:lnTo>
                    <a:pt x="2904" y="528"/>
                  </a:lnTo>
                  <a:lnTo>
                    <a:pt x="3138" y="498"/>
                  </a:lnTo>
                  <a:lnTo>
                    <a:pt x="3324" y="474"/>
                  </a:lnTo>
                  <a:lnTo>
                    <a:pt x="3534" y="447"/>
                  </a:lnTo>
                  <a:lnTo>
                    <a:pt x="3735" y="420"/>
                  </a:lnTo>
                  <a:lnTo>
                    <a:pt x="3933" y="384"/>
                  </a:lnTo>
                  <a:lnTo>
                    <a:pt x="4116" y="351"/>
                  </a:lnTo>
                  <a:lnTo>
                    <a:pt x="4266" y="318"/>
                  </a:lnTo>
                  <a:lnTo>
                    <a:pt x="4446" y="279"/>
                  </a:lnTo>
                  <a:lnTo>
                    <a:pt x="4620" y="237"/>
                  </a:lnTo>
                  <a:lnTo>
                    <a:pt x="4779" y="192"/>
                  </a:lnTo>
                  <a:lnTo>
                    <a:pt x="4920" y="147"/>
                  </a:lnTo>
                  <a:lnTo>
                    <a:pt x="5085" y="90"/>
                  </a:lnTo>
                  <a:lnTo>
                    <a:pt x="5193" y="42"/>
                  </a:lnTo>
                  <a:lnTo>
                    <a:pt x="5283" y="0"/>
                  </a:lnTo>
                  <a:lnTo>
                    <a:pt x="3201" y="0"/>
                  </a:lnTo>
                  <a:lnTo>
                    <a:pt x="2982" y="57"/>
                  </a:lnTo>
                  <a:lnTo>
                    <a:pt x="2775" y="108"/>
                  </a:lnTo>
                  <a:lnTo>
                    <a:pt x="2562" y="150"/>
                  </a:lnTo>
                  <a:lnTo>
                    <a:pt x="2397" y="183"/>
                  </a:lnTo>
                  <a:lnTo>
                    <a:pt x="2205" y="213"/>
                  </a:lnTo>
                  <a:lnTo>
                    <a:pt x="2001" y="243"/>
                  </a:lnTo>
                  <a:lnTo>
                    <a:pt x="1776" y="273"/>
                  </a:lnTo>
                  <a:lnTo>
                    <a:pt x="1536" y="297"/>
                  </a:lnTo>
                  <a:lnTo>
                    <a:pt x="1344" y="312"/>
                  </a:lnTo>
                  <a:lnTo>
                    <a:pt x="1134" y="330"/>
                  </a:lnTo>
                  <a:lnTo>
                    <a:pt x="921" y="342"/>
                  </a:lnTo>
                  <a:lnTo>
                    <a:pt x="696" y="354"/>
                  </a:lnTo>
                  <a:lnTo>
                    <a:pt x="501" y="360"/>
                  </a:lnTo>
                  <a:lnTo>
                    <a:pt x="279" y="366"/>
                  </a:lnTo>
                  <a:lnTo>
                    <a:pt x="99" y="369"/>
                  </a:lnTo>
                  <a:lnTo>
                    <a:pt x="0" y="366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1E85666-B453-AD5A-215D-1B435402EB62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2884" cy="286"/>
            </a:xfrm>
            <a:custGeom>
              <a:avLst/>
              <a:gdLst>
                <a:gd name="T0" fmla="*/ 0 w 2884"/>
                <a:gd name="T1" fmla="*/ 0 h 286"/>
                <a:gd name="T2" fmla="*/ 0 w 2884"/>
                <a:gd name="T3" fmla="*/ 285 h 286"/>
                <a:gd name="T4" fmla="*/ 192 w 2884"/>
                <a:gd name="T5" fmla="*/ 285 h 286"/>
                <a:gd name="T6" fmla="*/ 384 w 2884"/>
                <a:gd name="T7" fmla="*/ 282 h 286"/>
                <a:gd name="T8" fmla="*/ 579 w 2884"/>
                <a:gd name="T9" fmla="*/ 276 h 286"/>
                <a:gd name="T10" fmla="*/ 789 w 2884"/>
                <a:gd name="T11" fmla="*/ 267 h 286"/>
                <a:gd name="T12" fmla="*/ 999 w 2884"/>
                <a:gd name="T13" fmla="*/ 258 h 286"/>
                <a:gd name="T14" fmla="*/ 1161 w 2884"/>
                <a:gd name="T15" fmla="*/ 246 h 286"/>
                <a:gd name="T16" fmla="*/ 1302 w 2884"/>
                <a:gd name="T17" fmla="*/ 234 h 286"/>
                <a:gd name="T18" fmla="*/ 1458 w 2884"/>
                <a:gd name="T19" fmla="*/ 222 h 286"/>
                <a:gd name="T20" fmla="*/ 1665 w 2884"/>
                <a:gd name="T21" fmla="*/ 201 h 286"/>
                <a:gd name="T22" fmla="*/ 1992 w 2884"/>
                <a:gd name="T23" fmla="*/ 159 h 286"/>
                <a:gd name="T24" fmla="*/ 2301 w 2884"/>
                <a:gd name="T25" fmla="*/ 117 h 286"/>
                <a:gd name="T26" fmla="*/ 2604 w 2884"/>
                <a:gd name="T27" fmla="*/ 60 h 286"/>
                <a:gd name="T28" fmla="*/ 2883 w 2884"/>
                <a:gd name="T29" fmla="*/ 0 h 286"/>
                <a:gd name="T30" fmla="*/ 0 w 2884"/>
                <a:gd name="T31" fmla="*/ 0 h 2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884" h="286">
                  <a:moveTo>
                    <a:pt x="0" y="0"/>
                  </a:moveTo>
                  <a:lnTo>
                    <a:pt x="0" y="285"/>
                  </a:lnTo>
                  <a:lnTo>
                    <a:pt x="192" y="285"/>
                  </a:lnTo>
                  <a:lnTo>
                    <a:pt x="384" y="282"/>
                  </a:lnTo>
                  <a:lnTo>
                    <a:pt x="579" y="276"/>
                  </a:lnTo>
                  <a:lnTo>
                    <a:pt x="789" y="267"/>
                  </a:lnTo>
                  <a:lnTo>
                    <a:pt x="999" y="258"/>
                  </a:lnTo>
                  <a:lnTo>
                    <a:pt x="1161" y="246"/>
                  </a:lnTo>
                  <a:lnTo>
                    <a:pt x="1302" y="234"/>
                  </a:lnTo>
                  <a:lnTo>
                    <a:pt x="1458" y="222"/>
                  </a:lnTo>
                  <a:lnTo>
                    <a:pt x="1665" y="201"/>
                  </a:lnTo>
                  <a:lnTo>
                    <a:pt x="1992" y="159"/>
                  </a:lnTo>
                  <a:lnTo>
                    <a:pt x="2301" y="117"/>
                  </a:lnTo>
                  <a:lnTo>
                    <a:pt x="2604" y="60"/>
                  </a:lnTo>
                  <a:lnTo>
                    <a:pt x="288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92" name="Rectangle 2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D9B17195-E6BA-4C16-B4BA-D0FF68695AD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C1668FD1-7FBF-50D8-1446-004B8A4D71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" name="Rectangle 23">
            <a:extLst>
              <a:ext uri="{FF2B5EF4-FFF2-40B4-BE49-F238E27FC236}">
                <a16:creationId xmlns:a16="http://schemas.microsoft.com/office/drawing/2014/main" id="{6C1479CA-520C-8E88-3FF4-D021CA095B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17F4C-DB4A-4BC3-AC72-10B45AF9E1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528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425066A9-4F15-B3F1-38D1-58C7C3660B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B58D56B1-0F19-BAAC-81B7-44673A4C45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016E4EFF-88AB-1BF1-7F2C-D108D49A0D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FEA7A4-FDC5-421B-8131-F8769872D9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9073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2A1856A9-4CEA-CEE3-6F7C-3D7470BAC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6344993F-FA93-057F-3365-5ABBC73F19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FFD647A5-F9AE-5A07-8DB7-FB6267D4F2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F7EE1E-931B-44BA-BE23-9B79181DE4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3616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60E57E30-1417-7FCD-376F-1CAB8DEADE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EB53A1A6-C080-BC60-C162-2717158A38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19CDAC86-DD82-1E5F-48A9-3FF8B3EF76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0D3A9-A8BB-483B-B140-6B22183C6E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4570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AAC11948-F7C1-CE91-7ACC-599B91A7BE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00191A2D-E99A-16EE-C1C8-EBD0613F7A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55E5404F-A9DD-9D79-5A9B-B9AF03F22A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6A244-CB46-47CD-B612-FB9F9811DB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652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6F8C3B89-230E-E0B9-BE2F-5D70365095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0D1B6642-0581-EE90-47F8-EE7402D8BF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3">
            <a:extLst>
              <a:ext uri="{FF2B5EF4-FFF2-40B4-BE49-F238E27FC236}">
                <a16:creationId xmlns:a16="http://schemas.microsoft.com/office/drawing/2014/main" id="{8411D0B2-7466-3BBD-8A60-81C3E3639E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95E8AD-9504-417E-847F-F877F972CD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2135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CAB0DBDE-5DF2-C854-903A-4BF714FEA8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1A6AA2AE-2597-F489-9D91-2754188FD7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422A1A38-20A6-BCB6-CFEA-1653ADD4E8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0327579-13BD-4C26-8FE4-59E6D8D768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1891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869E8992-D667-04BF-5943-EC2CCF61F4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22">
            <a:extLst>
              <a:ext uri="{FF2B5EF4-FFF2-40B4-BE49-F238E27FC236}">
                <a16:creationId xmlns:a16="http://schemas.microsoft.com/office/drawing/2014/main" id="{FE1D5B35-FCB6-2B42-0616-40534347E4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23">
            <a:extLst>
              <a:ext uri="{FF2B5EF4-FFF2-40B4-BE49-F238E27FC236}">
                <a16:creationId xmlns:a16="http://schemas.microsoft.com/office/drawing/2014/main" id="{DA9F7A98-0E8C-8611-3CC2-255399DFC7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C25C57-4A66-4221-9FB1-C986C69F7B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065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1">
            <a:extLst>
              <a:ext uri="{FF2B5EF4-FFF2-40B4-BE49-F238E27FC236}">
                <a16:creationId xmlns:a16="http://schemas.microsoft.com/office/drawing/2014/main" id="{C1239013-9E27-B797-B147-3D53AD5426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EEF69A08-4EBE-F920-AE01-E1C3165484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32D116A5-ADC0-F58B-C6BE-8D3348BCB0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44CE90-882E-4700-B84A-E5A9BD39DE8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3090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">
            <a:extLst>
              <a:ext uri="{FF2B5EF4-FFF2-40B4-BE49-F238E27FC236}">
                <a16:creationId xmlns:a16="http://schemas.microsoft.com/office/drawing/2014/main" id="{047BCC6E-6256-9411-470E-2BC969F2F5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22">
            <a:extLst>
              <a:ext uri="{FF2B5EF4-FFF2-40B4-BE49-F238E27FC236}">
                <a16:creationId xmlns:a16="http://schemas.microsoft.com/office/drawing/2014/main" id="{5CD8A76D-2D08-1A7E-9126-E878708281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DF9CC809-0229-ED37-C1ED-126634A3B2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8F9C3-DD16-4B14-BE06-FAA1562F6F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5975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2D12E0FB-EC77-AC22-A223-A723A98BFE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222F42C1-06C3-76BD-E03C-ACA5970C77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306FCE6F-CB2A-F9E4-9085-24BDCF5F60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FA5F1A-A0E9-425B-BDC1-DB6C0406A8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4085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D779E06A-E58C-AECE-8F5F-7C02832909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A1A9A128-6C45-441D-0BFD-8ACBB6E1A1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FA79C662-CF7F-39D8-9563-2F4518A530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12FF95-D647-4911-BA1A-26BCE7E6DA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08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8">
            <a:extLst>
              <a:ext uri="{FF2B5EF4-FFF2-40B4-BE49-F238E27FC236}">
                <a16:creationId xmlns:a16="http://schemas.microsoft.com/office/drawing/2014/main" id="{541A3A17-9492-C477-56A3-A9F0849AF677}"/>
              </a:ext>
            </a:extLst>
          </p:cNvPr>
          <p:cNvGrpSpPr>
            <a:grpSpLocks/>
          </p:cNvGrpSpPr>
          <p:nvPr/>
        </p:nvGrpSpPr>
        <p:grpSpPr bwMode="auto">
          <a:xfrm>
            <a:off x="-9525" y="-20638"/>
            <a:ext cx="9153525" cy="6878638"/>
            <a:chOff x="-6" y="-13"/>
            <a:chExt cx="5766" cy="4333"/>
          </a:xfrm>
        </p:grpSpPr>
        <p:sp>
          <p:nvSpPr>
            <p:cNvPr id="2050" name="Rectangle 2">
              <a:extLst>
                <a:ext uri="{FF2B5EF4-FFF2-40B4-BE49-F238E27FC236}">
                  <a16:creationId xmlns:a16="http://schemas.microsoft.com/office/drawing/2014/main" id="{CFEAE60D-3BFA-FE21-875A-1F0C21DCCEAE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5549" y="0"/>
              <a:ext cx="211" cy="43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3" name="Freeform 3">
              <a:extLst>
                <a:ext uri="{FF2B5EF4-FFF2-40B4-BE49-F238E27FC236}">
                  <a16:creationId xmlns:a16="http://schemas.microsoft.com/office/drawing/2014/main" id="{6CEA4D39-B7B9-E2CB-0BFA-924AADF0038D}"/>
                </a:ext>
              </a:extLst>
            </p:cNvPr>
            <p:cNvSpPr>
              <a:spLocks/>
            </p:cNvSpPr>
            <p:nvPr/>
          </p:nvSpPr>
          <p:spPr bwMode="white">
            <a:xfrm>
              <a:off x="-6" y="2828"/>
              <a:ext cx="3625" cy="1492"/>
            </a:xfrm>
            <a:custGeom>
              <a:avLst/>
              <a:gdLst>
                <a:gd name="T0" fmla="*/ 0 w 3625"/>
                <a:gd name="T1" fmla="*/ 1491 h 1492"/>
                <a:gd name="T2" fmla="*/ 0 w 3625"/>
                <a:gd name="T3" fmla="*/ 0 h 1492"/>
                <a:gd name="T4" fmla="*/ 171 w 3625"/>
                <a:gd name="T5" fmla="*/ 3 h 1492"/>
                <a:gd name="T6" fmla="*/ 355 w 3625"/>
                <a:gd name="T7" fmla="*/ 9 h 1492"/>
                <a:gd name="T8" fmla="*/ 499 w 3625"/>
                <a:gd name="T9" fmla="*/ 21 h 1492"/>
                <a:gd name="T10" fmla="*/ 650 w 3625"/>
                <a:gd name="T11" fmla="*/ 36 h 1492"/>
                <a:gd name="T12" fmla="*/ 809 w 3625"/>
                <a:gd name="T13" fmla="*/ 54 h 1492"/>
                <a:gd name="T14" fmla="*/ 957 w 3625"/>
                <a:gd name="T15" fmla="*/ 78 h 1492"/>
                <a:gd name="T16" fmla="*/ 1119 w 3625"/>
                <a:gd name="T17" fmla="*/ 105 h 1492"/>
                <a:gd name="T18" fmla="*/ 1261 w 3625"/>
                <a:gd name="T19" fmla="*/ 133 h 1492"/>
                <a:gd name="T20" fmla="*/ 1441 w 3625"/>
                <a:gd name="T21" fmla="*/ 175 h 1492"/>
                <a:gd name="T22" fmla="*/ 1598 w 3625"/>
                <a:gd name="T23" fmla="*/ 217 h 1492"/>
                <a:gd name="T24" fmla="*/ 1763 w 3625"/>
                <a:gd name="T25" fmla="*/ 269 h 1492"/>
                <a:gd name="T26" fmla="*/ 1887 w 3625"/>
                <a:gd name="T27" fmla="*/ 308 h 1492"/>
                <a:gd name="T28" fmla="*/ 2085 w 3625"/>
                <a:gd name="T29" fmla="*/ 384 h 1492"/>
                <a:gd name="T30" fmla="*/ 2230 w 3625"/>
                <a:gd name="T31" fmla="*/ 444 h 1492"/>
                <a:gd name="T32" fmla="*/ 2456 w 3625"/>
                <a:gd name="T33" fmla="*/ 547 h 1492"/>
                <a:gd name="T34" fmla="*/ 2666 w 3625"/>
                <a:gd name="T35" fmla="*/ 662 h 1492"/>
                <a:gd name="T36" fmla="*/ 2859 w 3625"/>
                <a:gd name="T37" fmla="*/ 786 h 1492"/>
                <a:gd name="T38" fmla="*/ 3046 w 3625"/>
                <a:gd name="T39" fmla="*/ 920 h 1492"/>
                <a:gd name="T40" fmla="*/ 3193 w 3625"/>
                <a:gd name="T41" fmla="*/ 1038 h 1492"/>
                <a:gd name="T42" fmla="*/ 3332 w 3625"/>
                <a:gd name="T43" fmla="*/ 1168 h 1492"/>
                <a:gd name="T44" fmla="*/ 3440 w 3625"/>
                <a:gd name="T45" fmla="*/ 1280 h 1492"/>
                <a:gd name="T46" fmla="*/ 3524 w 3625"/>
                <a:gd name="T47" fmla="*/ 1380 h 1492"/>
                <a:gd name="T48" fmla="*/ 3624 w 3625"/>
                <a:gd name="T49" fmla="*/ 1491 h 1492"/>
                <a:gd name="T50" fmla="*/ 3608 w 3625"/>
                <a:gd name="T51" fmla="*/ 1491 h 1492"/>
                <a:gd name="T52" fmla="*/ 0 w 3625"/>
                <a:gd name="T53" fmla="*/ 1491 h 149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3625" h="1492">
                  <a:moveTo>
                    <a:pt x="0" y="1491"/>
                  </a:moveTo>
                  <a:lnTo>
                    <a:pt x="0" y="0"/>
                  </a:lnTo>
                  <a:lnTo>
                    <a:pt x="171" y="3"/>
                  </a:lnTo>
                  <a:lnTo>
                    <a:pt x="355" y="9"/>
                  </a:lnTo>
                  <a:lnTo>
                    <a:pt x="499" y="21"/>
                  </a:lnTo>
                  <a:lnTo>
                    <a:pt x="650" y="36"/>
                  </a:lnTo>
                  <a:lnTo>
                    <a:pt x="809" y="54"/>
                  </a:lnTo>
                  <a:lnTo>
                    <a:pt x="957" y="78"/>
                  </a:lnTo>
                  <a:lnTo>
                    <a:pt x="1119" y="105"/>
                  </a:lnTo>
                  <a:lnTo>
                    <a:pt x="1261" y="133"/>
                  </a:lnTo>
                  <a:lnTo>
                    <a:pt x="1441" y="175"/>
                  </a:lnTo>
                  <a:lnTo>
                    <a:pt x="1598" y="217"/>
                  </a:lnTo>
                  <a:lnTo>
                    <a:pt x="1763" y="269"/>
                  </a:lnTo>
                  <a:lnTo>
                    <a:pt x="1887" y="308"/>
                  </a:lnTo>
                  <a:lnTo>
                    <a:pt x="2085" y="384"/>
                  </a:lnTo>
                  <a:lnTo>
                    <a:pt x="2230" y="444"/>
                  </a:lnTo>
                  <a:lnTo>
                    <a:pt x="2456" y="547"/>
                  </a:lnTo>
                  <a:lnTo>
                    <a:pt x="2666" y="662"/>
                  </a:lnTo>
                  <a:lnTo>
                    <a:pt x="2859" y="786"/>
                  </a:lnTo>
                  <a:lnTo>
                    <a:pt x="3046" y="920"/>
                  </a:lnTo>
                  <a:lnTo>
                    <a:pt x="3193" y="1038"/>
                  </a:lnTo>
                  <a:lnTo>
                    <a:pt x="3332" y="1168"/>
                  </a:lnTo>
                  <a:lnTo>
                    <a:pt x="3440" y="1280"/>
                  </a:lnTo>
                  <a:lnTo>
                    <a:pt x="3524" y="1380"/>
                  </a:lnTo>
                  <a:lnTo>
                    <a:pt x="3624" y="1491"/>
                  </a:lnTo>
                  <a:lnTo>
                    <a:pt x="3608" y="1491"/>
                  </a:lnTo>
                  <a:lnTo>
                    <a:pt x="0" y="1491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Freeform 4">
              <a:extLst>
                <a:ext uri="{FF2B5EF4-FFF2-40B4-BE49-F238E27FC236}">
                  <a16:creationId xmlns:a16="http://schemas.microsoft.com/office/drawing/2014/main" id="{29B13DDF-5D19-BDDD-5086-F7D91B167003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2405"/>
              <a:ext cx="5143" cy="1902"/>
            </a:xfrm>
            <a:custGeom>
              <a:avLst/>
              <a:gdLst>
                <a:gd name="T0" fmla="*/ 2718 w 5143"/>
                <a:gd name="T1" fmla="*/ 405 h 1902"/>
                <a:gd name="T2" fmla="*/ 2466 w 5143"/>
                <a:gd name="T3" fmla="*/ 333 h 1902"/>
                <a:gd name="T4" fmla="*/ 2202 w 5143"/>
                <a:gd name="T5" fmla="*/ 261 h 1902"/>
                <a:gd name="T6" fmla="*/ 1929 w 5143"/>
                <a:gd name="T7" fmla="*/ 198 h 1902"/>
                <a:gd name="T8" fmla="*/ 1695 w 5143"/>
                <a:gd name="T9" fmla="*/ 153 h 1902"/>
                <a:gd name="T10" fmla="*/ 1434 w 5143"/>
                <a:gd name="T11" fmla="*/ 111 h 1902"/>
                <a:gd name="T12" fmla="*/ 1188 w 5143"/>
                <a:gd name="T13" fmla="*/ 75 h 1902"/>
                <a:gd name="T14" fmla="*/ 957 w 5143"/>
                <a:gd name="T15" fmla="*/ 48 h 1902"/>
                <a:gd name="T16" fmla="*/ 747 w 5143"/>
                <a:gd name="T17" fmla="*/ 30 h 1902"/>
                <a:gd name="T18" fmla="*/ 501 w 5143"/>
                <a:gd name="T19" fmla="*/ 15 h 1902"/>
                <a:gd name="T20" fmla="*/ 246 w 5143"/>
                <a:gd name="T21" fmla="*/ 3 h 1902"/>
                <a:gd name="T22" fmla="*/ 0 w 5143"/>
                <a:gd name="T23" fmla="*/ 0 h 1902"/>
                <a:gd name="T24" fmla="*/ 0 w 5143"/>
                <a:gd name="T25" fmla="*/ 275 h 1902"/>
                <a:gd name="T26" fmla="*/ 0 w 5143"/>
                <a:gd name="T27" fmla="*/ 345 h 1902"/>
                <a:gd name="T28" fmla="*/ 0 w 5143"/>
                <a:gd name="T29" fmla="*/ 275 h 1902"/>
                <a:gd name="T30" fmla="*/ 0 w 5143"/>
                <a:gd name="T31" fmla="*/ 342 h 1902"/>
                <a:gd name="T32" fmla="*/ 339 w 5143"/>
                <a:gd name="T33" fmla="*/ 351 h 1902"/>
                <a:gd name="T34" fmla="*/ 606 w 5143"/>
                <a:gd name="T35" fmla="*/ 372 h 1902"/>
                <a:gd name="T36" fmla="*/ 852 w 5143"/>
                <a:gd name="T37" fmla="*/ 399 h 1902"/>
                <a:gd name="T38" fmla="*/ 1068 w 5143"/>
                <a:gd name="T39" fmla="*/ 435 h 1902"/>
                <a:gd name="T40" fmla="*/ 1275 w 5143"/>
                <a:gd name="T41" fmla="*/ 474 h 1902"/>
                <a:gd name="T42" fmla="*/ 1545 w 5143"/>
                <a:gd name="T43" fmla="*/ 540 h 1902"/>
                <a:gd name="T44" fmla="*/ 1761 w 5143"/>
                <a:gd name="T45" fmla="*/ 603 h 1902"/>
                <a:gd name="T46" fmla="*/ 1971 w 5143"/>
                <a:gd name="T47" fmla="*/ 678 h 1902"/>
                <a:gd name="T48" fmla="*/ 2166 w 5143"/>
                <a:gd name="T49" fmla="*/ 747 h 1902"/>
                <a:gd name="T50" fmla="*/ 2397 w 5143"/>
                <a:gd name="T51" fmla="*/ 852 h 1902"/>
                <a:gd name="T52" fmla="*/ 2613 w 5143"/>
                <a:gd name="T53" fmla="*/ 960 h 1902"/>
                <a:gd name="T54" fmla="*/ 2832 w 5143"/>
                <a:gd name="T55" fmla="*/ 1095 h 1902"/>
                <a:gd name="T56" fmla="*/ 3012 w 5143"/>
                <a:gd name="T57" fmla="*/ 1212 h 1902"/>
                <a:gd name="T58" fmla="*/ 3186 w 5143"/>
                <a:gd name="T59" fmla="*/ 1347 h 1902"/>
                <a:gd name="T60" fmla="*/ 3351 w 5143"/>
                <a:gd name="T61" fmla="*/ 1497 h 1902"/>
                <a:gd name="T62" fmla="*/ 3480 w 5143"/>
                <a:gd name="T63" fmla="*/ 1629 h 1902"/>
                <a:gd name="T64" fmla="*/ 3612 w 5143"/>
                <a:gd name="T65" fmla="*/ 1785 h 1902"/>
                <a:gd name="T66" fmla="*/ 3699 w 5143"/>
                <a:gd name="T67" fmla="*/ 1901 h 1902"/>
                <a:gd name="T68" fmla="*/ 5142 w 5143"/>
                <a:gd name="T69" fmla="*/ 1901 h 1902"/>
                <a:gd name="T70" fmla="*/ 5076 w 5143"/>
                <a:gd name="T71" fmla="*/ 1827 h 1902"/>
                <a:gd name="T72" fmla="*/ 4968 w 5143"/>
                <a:gd name="T73" fmla="*/ 1707 h 1902"/>
                <a:gd name="T74" fmla="*/ 4797 w 5143"/>
                <a:gd name="T75" fmla="*/ 1539 h 1902"/>
                <a:gd name="T76" fmla="*/ 4617 w 5143"/>
                <a:gd name="T77" fmla="*/ 1383 h 1902"/>
                <a:gd name="T78" fmla="*/ 4410 w 5143"/>
                <a:gd name="T79" fmla="*/ 1221 h 1902"/>
                <a:gd name="T80" fmla="*/ 4185 w 5143"/>
                <a:gd name="T81" fmla="*/ 1071 h 1902"/>
                <a:gd name="T82" fmla="*/ 3960 w 5143"/>
                <a:gd name="T83" fmla="*/ 939 h 1902"/>
                <a:gd name="T84" fmla="*/ 3708 w 5143"/>
                <a:gd name="T85" fmla="*/ 801 h 1902"/>
                <a:gd name="T86" fmla="*/ 3492 w 5143"/>
                <a:gd name="T87" fmla="*/ 702 h 1902"/>
                <a:gd name="T88" fmla="*/ 3231 w 5143"/>
                <a:gd name="T89" fmla="*/ 588 h 1902"/>
                <a:gd name="T90" fmla="*/ 2964 w 5143"/>
                <a:gd name="T91" fmla="*/ 489 h 1902"/>
                <a:gd name="T92" fmla="*/ 2718 w 5143"/>
                <a:gd name="T93" fmla="*/ 405 h 190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5143" h="1902">
                  <a:moveTo>
                    <a:pt x="2718" y="405"/>
                  </a:moveTo>
                  <a:lnTo>
                    <a:pt x="2466" y="333"/>
                  </a:lnTo>
                  <a:lnTo>
                    <a:pt x="2202" y="261"/>
                  </a:lnTo>
                  <a:lnTo>
                    <a:pt x="1929" y="198"/>
                  </a:lnTo>
                  <a:lnTo>
                    <a:pt x="1695" y="153"/>
                  </a:lnTo>
                  <a:lnTo>
                    <a:pt x="1434" y="111"/>
                  </a:lnTo>
                  <a:lnTo>
                    <a:pt x="1188" y="75"/>
                  </a:lnTo>
                  <a:lnTo>
                    <a:pt x="957" y="48"/>
                  </a:lnTo>
                  <a:lnTo>
                    <a:pt x="747" y="30"/>
                  </a:lnTo>
                  <a:lnTo>
                    <a:pt x="501" y="15"/>
                  </a:lnTo>
                  <a:lnTo>
                    <a:pt x="246" y="3"/>
                  </a:lnTo>
                  <a:lnTo>
                    <a:pt x="0" y="0"/>
                  </a:lnTo>
                  <a:lnTo>
                    <a:pt x="0" y="275"/>
                  </a:lnTo>
                  <a:lnTo>
                    <a:pt x="0" y="345"/>
                  </a:lnTo>
                  <a:lnTo>
                    <a:pt x="0" y="275"/>
                  </a:lnTo>
                  <a:lnTo>
                    <a:pt x="0" y="342"/>
                  </a:lnTo>
                  <a:lnTo>
                    <a:pt x="339" y="351"/>
                  </a:lnTo>
                  <a:lnTo>
                    <a:pt x="606" y="372"/>
                  </a:lnTo>
                  <a:lnTo>
                    <a:pt x="852" y="399"/>
                  </a:lnTo>
                  <a:lnTo>
                    <a:pt x="1068" y="435"/>
                  </a:lnTo>
                  <a:lnTo>
                    <a:pt x="1275" y="474"/>
                  </a:lnTo>
                  <a:lnTo>
                    <a:pt x="1545" y="540"/>
                  </a:lnTo>
                  <a:lnTo>
                    <a:pt x="1761" y="603"/>
                  </a:lnTo>
                  <a:lnTo>
                    <a:pt x="1971" y="678"/>
                  </a:lnTo>
                  <a:lnTo>
                    <a:pt x="2166" y="747"/>
                  </a:lnTo>
                  <a:lnTo>
                    <a:pt x="2397" y="852"/>
                  </a:lnTo>
                  <a:lnTo>
                    <a:pt x="2613" y="960"/>
                  </a:lnTo>
                  <a:lnTo>
                    <a:pt x="2832" y="1095"/>
                  </a:lnTo>
                  <a:lnTo>
                    <a:pt x="3012" y="1212"/>
                  </a:lnTo>
                  <a:lnTo>
                    <a:pt x="3186" y="1347"/>
                  </a:lnTo>
                  <a:lnTo>
                    <a:pt x="3351" y="1497"/>
                  </a:lnTo>
                  <a:lnTo>
                    <a:pt x="3480" y="1629"/>
                  </a:lnTo>
                  <a:lnTo>
                    <a:pt x="3612" y="1785"/>
                  </a:lnTo>
                  <a:lnTo>
                    <a:pt x="3699" y="1901"/>
                  </a:lnTo>
                  <a:lnTo>
                    <a:pt x="5142" y="1901"/>
                  </a:lnTo>
                  <a:lnTo>
                    <a:pt x="5076" y="1827"/>
                  </a:lnTo>
                  <a:lnTo>
                    <a:pt x="4968" y="1707"/>
                  </a:lnTo>
                  <a:lnTo>
                    <a:pt x="4797" y="1539"/>
                  </a:lnTo>
                  <a:lnTo>
                    <a:pt x="4617" y="1383"/>
                  </a:lnTo>
                  <a:lnTo>
                    <a:pt x="4410" y="1221"/>
                  </a:lnTo>
                  <a:lnTo>
                    <a:pt x="4185" y="1071"/>
                  </a:lnTo>
                  <a:lnTo>
                    <a:pt x="3960" y="939"/>
                  </a:lnTo>
                  <a:lnTo>
                    <a:pt x="3708" y="801"/>
                  </a:lnTo>
                  <a:lnTo>
                    <a:pt x="3492" y="702"/>
                  </a:lnTo>
                  <a:lnTo>
                    <a:pt x="3231" y="588"/>
                  </a:lnTo>
                  <a:lnTo>
                    <a:pt x="2964" y="489"/>
                  </a:lnTo>
                  <a:lnTo>
                    <a:pt x="2718" y="405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5">
              <a:extLst>
                <a:ext uri="{FF2B5EF4-FFF2-40B4-BE49-F238E27FC236}">
                  <a16:creationId xmlns:a16="http://schemas.microsoft.com/office/drawing/2014/main" id="{80EDB733-A2C9-C0D7-1A80-D61355968782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982"/>
              <a:ext cx="5760" cy="2325"/>
            </a:xfrm>
            <a:custGeom>
              <a:avLst/>
              <a:gdLst>
                <a:gd name="T0" fmla="*/ 0 w 5760"/>
                <a:gd name="T1" fmla="*/ 0 h 2325"/>
                <a:gd name="T2" fmla="*/ 0 w 5760"/>
                <a:gd name="T3" fmla="*/ 339 h 2325"/>
                <a:gd name="T4" fmla="*/ 558 w 5760"/>
                <a:gd name="T5" fmla="*/ 357 h 2325"/>
                <a:gd name="T6" fmla="*/ 807 w 5760"/>
                <a:gd name="T7" fmla="*/ 375 h 2325"/>
                <a:gd name="T8" fmla="*/ 1056 w 5760"/>
                <a:gd name="T9" fmla="*/ 399 h 2325"/>
                <a:gd name="T10" fmla="*/ 1272 w 5760"/>
                <a:gd name="T11" fmla="*/ 426 h 2325"/>
                <a:gd name="T12" fmla="*/ 1539 w 5760"/>
                <a:gd name="T13" fmla="*/ 465 h 2325"/>
                <a:gd name="T14" fmla="*/ 1791 w 5760"/>
                <a:gd name="T15" fmla="*/ 510 h 2325"/>
                <a:gd name="T16" fmla="*/ 2076 w 5760"/>
                <a:gd name="T17" fmla="*/ 570 h 2325"/>
                <a:gd name="T18" fmla="*/ 2334 w 5760"/>
                <a:gd name="T19" fmla="*/ 630 h 2325"/>
                <a:gd name="T20" fmla="*/ 2544 w 5760"/>
                <a:gd name="T21" fmla="*/ 687 h 2325"/>
                <a:gd name="T22" fmla="*/ 2775 w 5760"/>
                <a:gd name="T23" fmla="*/ 759 h 2325"/>
                <a:gd name="T24" fmla="*/ 3003 w 5760"/>
                <a:gd name="T25" fmla="*/ 837 h 2325"/>
                <a:gd name="T26" fmla="*/ 3231 w 5760"/>
                <a:gd name="T27" fmla="*/ 924 h 2325"/>
                <a:gd name="T28" fmla="*/ 3438 w 5760"/>
                <a:gd name="T29" fmla="*/ 1005 h 2325"/>
                <a:gd name="T30" fmla="*/ 3663 w 5760"/>
                <a:gd name="T31" fmla="*/ 1110 h 2325"/>
                <a:gd name="T32" fmla="*/ 3903 w 5760"/>
                <a:gd name="T33" fmla="*/ 1233 h 2325"/>
                <a:gd name="T34" fmla="*/ 4149 w 5760"/>
                <a:gd name="T35" fmla="*/ 1374 h 2325"/>
                <a:gd name="T36" fmla="*/ 4353 w 5760"/>
                <a:gd name="T37" fmla="*/ 1506 h 2325"/>
                <a:gd name="T38" fmla="*/ 4491 w 5760"/>
                <a:gd name="T39" fmla="*/ 1602 h 2325"/>
                <a:gd name="T40" fmla="*/ 4668 w 5760"/>
                <a:gd name="T41" fmla="*/ 1740 h 2325"/>
                <a:gd name="T42" fmla="*/ 4824 w 5760"/>
                <a:gd name="T43" fmla="*/ 1875 h 2325"/>
                <a:gd name="T44" fmla="*/ 4968 w 5760"/>
                <a:gd name="T45" fmla="*/ 2016 h 2325"/>
                <a:gd name="T46" fmla="*/ 5100 w 5760"/>
                <a:gd name="T47" fmla="*/ 2154 h 2325"/>
                <a:gd name="T48" fmla="*/ 5238 w 5760"/>
                <a:gd name="T49" fmla="*/ 2324 h 2325"/>
                <a:gd name="T50" fmla="*/ 5759 w 5760"/>
                <a:gd name="T51" fmla="*/ 2324 h 2325"/>
                <a:gd name="T52" fmla="*/ 5759 w 5760"/>
                <a:gd name="T53" fmla="*/ 1245 h 2325"/>
                <a:gd name="T54" fmla="*/ 5580 w 5760"/>
                <a:gd name="T55" fmla="*/ 1119 h 2325"/>
                <a:gd name="T56" fmla="*/ 5400 w 5760"/>
                <a:gd name="T57" fmla="*/ 1020 h 2325"/>
                <a:gd name="T58" fmla="*/ 5205 w 5760"/>
                <a:gd name="T59" fmla="*/ 918 h 2325"/>
                <a:gd name="T60" fmla="*/ 5031 w 5760"/>
                <a:gd name="T61" fmla="*/ 837 h 2325"/>
                <a:gd name="T62" fmla="*/ 4866 w 5760"/>
                <a:gd name="T63" fmla="*/ 771 h 2325"/>
                <a:gd name="T64" fmla="*/ 4710 w 5760"/>
                <a:gd name="T65" fmla="*/ 711 h 2325"/>
                <a:gd name="T66" fmla="*/ 4545 w 5760"/>
                <a:gd name="T67" fmla="*/ 651 h 2325"/>
                <a:gd name="T68" fmla="*/ 4386 w 5760"/>
                <a:gd name="T69" fmla="*/ 600 h 2325"/>
                <a:gd name="T70" fmla="*/ 4248 w 5760"/>
                <a:gd name="T71" fmla="*/ 552 h 2325"/>
                <a:gd name="T72" fmla="*/ 3993 w 5760"/>
                <a:gd name="T73" fmla="*/ 483 h 2325"/>
                <a:gd name="T74" fmla="*/ 3777 w 5760"/>
                <a:gd name="T75" fmla="*/ 423 h 2325"/>
                <a:gd name="T76" fmla="*/ 3564 w 5760"/>
                <a:gd name="T77" fmla="*/ 375 h 2325"/>
                <a:gd name="T78" fmla="*/ 3282 w 5760"/>
                <a:gd name="T79" fmla="*/ 312 h 2325"/>
                <a:gd name="T80" fmla="*/ 3003 w 5760"/>
                <a:gd name="T81" fmla="*/ 261 h 2325"/>
                <a:gd name="T82" fmla="*/ 2733 w 5760"/>
                <a:gd name="T83" fmla="*/ 213 h 2325"/>
                <a:gd name="T84" fmla="*/ 2451 w 5760"/>
                <a:gd name="T85" fmla="*/ 171 h 2325"/>
                <a:gd name="T86" fmla="*/ 2211 w 5760"/>
                <a:gd name="T87" fmla="*/ 138 h 2325"/>
                <a:gd name="T88" fmla="*/ 1974 w 5760"/>
                <a:gd name="T89" fmla="*/ 108 h 2325"/>
                <a:gd name="T90" fmla="*/ 1665 w 5760"/>
                <a:gd name="T91" fmla="*/ 81 h 2325"/>
                <a:gd name="T92" fmla="*/ 1437 w 5760"/>
                <a:gd name="T93" fmla="*/ 60 h 2325"/>
                <a:gd name="T94" fmla="*/ 1125 w 5760"/>
                <a:gd name="T95" fmla="*/ 36 h 2325"/>
                <a:gd name="T96" fmla="*/ 828 w 5760"/>
                <a:gd name="T97" fmla="*/ 21 h 2325"/>
                <a:gd name="T98" fmla="*/ 558 w 5760"/>
                <a:gd name="T99" fmla="*/ 12 h 2325"/>
                <a:gd name="T100" fmla="*/ 282 w 5760"/>
                <a:gd name="T101" fmla="*/ 3 h 2325"/>
                <a:gd name="T102" fmla="*/ 0 w 5760"/>
                <a:gd name="T103" fmla="*/ 0 h 232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760" h="2325">
                  <a:moveTo>
                    <a:pt x="0" y="0"/>
                  </a:moveTo>
                  <a:lnTo>
                    <a:pt x="0" y="339"/>
                  </a:lnTo>
                  <a:lnTo>
                    <a:pt x="558" y="357"/>
                  </a:lnTo>
                  <a:lnTo>
                    <a:pt x="807" y="375"/>
                  </a:lnTo>
                  <a:lnTo>
                    <a:pt x="1056" y="399"/>
                  </a:lnTo>
                  <a:lnTo>
                    <a:pt x="1272" y="426"/>
                  </a:lnTo>
                  <a:lnTo>
                    <a:pt x="1539" y="465"/>
                  </a:lnTo>
                  <a:lnTo>
                    <a:pt x="1791" y="510"/>
                  </a:lnTo>
                  <a:lnTo>
                    <a:pt x="2076" y="570"/>
                  </a:lnTo>
                  <a:lnTo>
                    <a:pt x="2334" y="630"/>
                  </a:lnTo>
                  <a:lnTo>
                    <a:pt x="2544" y="687"/>
                  </a:lnTo>
                  <a:lnTo>
                    <a:pt x="2775" y="759"/>
                  </a:lnTo>
                  <a:lnTo>
                    <a:pt x="3003" y="837"/>
                  </a:lnTo>
                  <a:lnTo>
                    <a:pt x="3231" y="924"/>
                  </a:lnTo>
                  <a:lnTo>
                    <a:pt x="3438" y="1005"/>
                  </a:lnTo>
                  <a:lnTo>
                    <a:pt x="3663" y="1110"/>
                  </a:lnTo>
                  <a:lnTo>
                    <a:pt x="3903" y="1233"/>
                  </a:lnTo>
                  <a:lnTo>
                    <a:pt x="4149" y="1374"/>
                  </a:lnTo>
                  <a:lnTo>
                    <a:pt x="4353" y="1506"/>
                  </a:lnTo>
                  <a:lnTo>
                    <a:pt x="4491" y="1602"/>
                  </a:lnTo>
                  <a:lnTo>
                    <a:pt x="4668" y="1740"/>
                  </a:lnTo>
                  <a:lnTo>
                    <a:pt x="4824" y="1875"/>
                  </a:lnTo>
                  <a:lnTo>
                    <a:pt x="4968" y="2016"/>
                  </a:lnTo>
                  <a:lnTo>
                    <a:pt x="5100" y="2154"/>
                  </a:lnTo>
                  <a:lnTo>
                    <a:pt x="5238" y="2324"/>
                  </a:lnTo>
                  <a:lnTo>
                    <a:pt x="5759" y="2324"/>
                  </a:lnTo>
                  <a:lnTo>
                    <a:pt x="5759" y="1245"/>
                  </a:lnTo>
                  <a:lnTo>
                    <a:pt x="5580" y="1119"/>
                  </a:lnTo>
                  <a:lnTo>
                    <a:pt x="5400" y="1020"/>
                  </a:lnTo>
                  <a:lnTo>
                    <a:pt x="5205" y="918"/>
                  </a:lnTo>
                  <a:lnTo>
                    <a:pt x="5031" y="837"/>
                  </a:lnTo>
                  <a:lnTo>
                    <a:pt x="4866" y="771"/>
                  </a:lnTo>
                  <a:lnTo>
                    <a:pt x="4710" y="711"/>
                  </a:lnTo>
                  <a:lnTo>
                    <a:pt x="4545" y="651"/>
                  </a:lnTo>
                  <a:lnTo>
                    <a:pt x="4386" y="600"/>
                  </a:lnTo>
                  <a:lnTo>
                    <a:pt x="4248" y="552"/>
                  </a:lnTo>
                  <a:lnTo>
                    <a:pt x="3993" y="483"/>
                  </a:lnTo>
                  <a:lnTo>
                    <a:pt x="3777" y="423"/>
                  </a:lnTo>
                  <a:lnTo>
                    <a:pt x="3564" y="375"/>
                  </a:lnTo>
                  <a:lnTo>
                    <a:pt x="3282" y="312"/>
                  </a:lnTo>
                  <a:lnTo>
                    <a:pt x="3003" y="261"/>
                  </a:lnTo>
                  <a:lnTo>
                    <a:pt x="2733" y="213"/>
                  </a:lnTo>
                  <a:lnTo>
                    <a:pt x="2451" y="171"/>
                  </a:lnTo>
                  <a:lnTo>
                    <a:pt x="2211" y="138"/>
                  </a:lnTo>
                  <a:lnTo>
                    <a:pt x="1974" y="108"/>
                  </a:lnTo>
                  <a:lnTo>
                    <a:pt x="1665" y="81"/>
                  </a:lnTo>
                  <a:lnTo>
                    <a:pt x="1437" y="60"/>
                  </a:lnTo>
                  <a:lnTo>
                    <a:pt x="1125" y="36"/>
                  </a:lnTo>
                  <a:lnTo>
                    <a:pt x="828" y="21"/>
                  </a:lnTo>
                  <a:lnTo>
                    <a:pt x="558" y="12"/>
                  </a:lnTo>
                  <a:lnTo>
                    <a:pt x="282" y="3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6">
              <a:extLst>
                <a:ext uri="{FF2B5EF4-FFF2-40B4-BE49-F238E27FC236}">
                  <a16:creationId xmlns:a16="http://schemas.microsoft.com/office/drawing/2014/main" id="{03121956-F7E7-D4F5-0C43-F75A76ABDB72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550"/>
              <a:ext cx="5760" cy="1573"/>
            </a:xfrm>
            <a:custGeom>
              <a:avLst/>
              <a:gdLst>
                <a:gd name="T0" fmla="*/ 0 w 5760"/>
                <a:gd name="T1" fmla="*/ 0 h 1573"/>
                <a:gd name="T2" fmla="*/ 0 w 5760"/>
                <a:gd name="T3" fmla="*/ 351 h 1573"/>
                <a:gd name="T4" fmla="*/ 282 w 5760"/>
                <a:gd name="T5" fmla="*/ 357 h 1573"/>
                <a:gd name="T6" fmla="*/ 627 w 5760"/>
                <a:gd name="T7" fmla="*/ 363 h 1573"/>
                <a:gd name="T8" fmla="*/ 960 w 5760"/>
                <a:gd name="T9" fmla="*/ 375 h 1573"/>
                <a:gd name="T10" fmla="*/ 1218 w 5760"/>
                <a:gd name="T11" fmla="*/ 393 h 1573"/>
                <a:gd name="T12" fmla="*/ 1470 w 5760"/>
                <a:gd name="T13" fmla="*/ 411 h 1573"/>
                <a:gd name="T14" fmla="*/ 1746 w 5760"/>
                <a:gd name="T15" fmla="*/ 435 h 1573"/>
                <a:gd name="T16" fmla="*/ 2022 w 5760"/>
                <a:gd name="T17" fmla="*/ 462 h 1573"/>
                <a:gd name="T18" fmla="*/ 2340 w 5760"/>
                <a:gd name="T19" fmla="*/ 504 h 1573"/>
                <a:gd name="T20" fmla="*/ 2664 w 5760"/>
                <a:gd name="T21" fmla="*/ 549 h 1573"/>
                <a:gd name="T22" fmla="*/ 2952 w 5760"/>
                <a:gd name="T23" fmla="*/ 597 h 1573"/>
                <a:gd name="T24" fmla="*/ 3225 w 5760"/>
                <a:gd name="T25" fmla="*/ 648 h 1573"/>
                <a:gd name="T26" fmla="*/ 3513 w 5760"/>
                <a:gd name="T27" fmla="*/ 708 h 1573"/>
                <a:gd name="T28" fmla="*/ 3693 w 5760"/>
                <a:gd name="T29" fmla="*/ 750 h 1573"/>
                <a:gd name="T30" fmla="*/ 3936 w 5760"/>
                <a:gd name="T31" fmla="*/ 810 h 1573"/>
                <a:gd name="T32" fmla="*/ 4095 w 5760"/>
                <a:gd name="T33" fmla="*/ 855 h 1573"/>
                <a:gd name="T34" fmla="*/ 4281 w 5760"/>
                <a:gd name="T35" fmla="*/ 909 h 1573"/>
                <a:gd name="T36" fmla="*/ 4503 w 5760"/>
                <a:gd name="T37" fmla="*/ 981 h 1573"/>
                <a:gd name="T38" fmla="*/ 4704 w 5760"/>
                <a:gd name="T39" fmla="*/ 1053 h 1573"/>
                <a:gd name="T40" fmla="*/ 4911 w 5760"/>
                <a:gd name="T41" fmla="*/ 1131 h 1573"/>
                <a:gd name="T42" fmla="*/ 5073 w 5760"/>
                <a:gd name="T43" fmla="*/ 1197 h 1573"/>
                <a:gd name="T44" fmla="*/ 5256 w 5760"/>
                <a:gd name="T45" fmla="*/ 1281 h 1573"/>
                <a:gd name="T46" fmla="*/ 5475 w 5760"/>
                <a:gd name="T47" fmla="*/ 1401 h 1573"/>
                <a:gd name="T48" fmla="*/ 5628 w 5760"/>
                <a:gd name="T49" fmla="*/ 1482 h 1573"/>
                <a:gd name="T50" fmla="*/ 5759 w 5760"/>
                <a:gd name="T51" fmla="*/ 1572 h 1573"/>
                <a:gd name="T52" fmla="*/ 5759 w 5760"/>
                <a:gd name="T53" fmla="*/ 633 h 1573"/>
                <a:gd name="T54" fmla="*/ 5493 w 5760"/>
                <a:gd name="T55" fmla="*/ 570 h 1573"/>
                <a:gd name="T56" fmla="*/ 5214 w 5760"/>
                <a:gd name="T57" fmla="*/ 501 h 1573"/>
                <a:gd name="T58" fmla="*/ 4950 w 5760"/>
                <a:gd name="T59" fmla="*/ 444 h 1573"/>
                <a:gd name="T60" fmla="*/ 4701 w 5760"/>
                <a:gd name="T61" fmla="*/ 396 h 1573"/>
                <a:gd name="T62" fmla="*/ 4425 w 5760"/>
                <a:gd name="T63" fmla="*/ 348 h 1573"/>
                <a:gd name="T64" fmla="*/ 4110 w 5760"/>
                <a:gd name="T65" fmla="*/ 294 h 1573"/>
                <a:gd name="T66" fmla="*/ 3813 w 5760"/>
                <a:gd name="T67" fmla="*/ 252 h 1573"/>
                <a:gd name="T68" fmla="*/ 3549 w 5760"/>
                <a:gd name="T69" fmla="*/ 213 h 1573"/>
                <a:gd name="T70" fmla="*/ 3261 w 5760"/>
                <a:gd name="T71" fmla="*/ 183 h 1573"/>
                <a:gd name="T72" fmla="*/ 3015 w 5760"/>
                <a:gd name="T73" fmla="*/ 153 h 1573"/>
                <a:gd name="T74" fmla="*/ 2757 w 5760"/>
                <a:gd name="T75" fmla="*/ 129 h 1573"/>
                <a:gd name="T76" fmla="*/ 2520 w 5760"/>
                <a:gd name="T77" fmla="*/ 105 h 1573"/>
                <a:gd name="T78" fmla="*/ 2301 w 5760"/>
                <a:gd name="T79" fmla="*/ 87 h 1573"/>
                <a:gd name="T80" fmla="*/ 2013 w 5760"/>
                <a:gd name="T81" fmla="*/ 66 h 1573"/>
                <a:gd name="T82" fmla="*/ 1731 w 5760"/>
                <a:gd name="T83" fmla="*/ 48 h 1573"/>
                <a:gd name="T84" fmla="*/ 1524 w 5760"/>
                <a:gd name="T85" fmla="*/ 39 h 1573"/>
                <a:gd name="T86" fmla="*/ 1260 w 5760"/>
                <a:gd name="T87" fmla="*/ 27 h 1573"/>
                <a:gd name="T88" fmla="*/ 966 w 5760"/>
                <a:gd name="T89" fmla="*/ 15 h 1573"/>
                <a:gd name="T90" fmla="*/ 714 w 5760"/>
                <a:gd name="T91" fmla="*/ 12 h 1573"/>
                <a:gd name="T92" fmla="*/ 510 w 5760"/>
                <a:gd name="T93" fmla="*/ 6 h 1573"/>
                <a:gd name="T94" fmla="*/ 243 w 5760"/>
                <a:gd name="T95" fmla="*/ 0 h 1573"/>
                <a:gd name="T96" fmla="*/ 0 w 5760"/>
                <a:gd name="T97" fmla="*/ 0 h 157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760" h="1573">
                  <a:moveTo>
                    <a:pt x="0" y="0"/>
                  </a:moveTo>
                  <a:lnTo>
                    <a:pt x="0" y="351"/>
                  </a:lnTo>
                  <a:lnTo>
                    <a:pt x="282" y="357"/>
                  </a:lnTo>
                  <a:lnTo>
                    <a:pt x="627" y="363"/>
                  </a:lnTo>
                  <a:lnTo>
                    <a:pt x="960" y="375"/>
                  </a:lnTo>
                  <a:lnTo>
                    <a:pt x="1218" y="393"/>
                  </a:lnTo>
                  <a:lnTo>
                    <a:pt x="1470" y="411"/>
                  </a:lnTo>
                  <a:lnTo>
                    <a:pt x="1746" y="435"/>
                  </a:lnTo>
                  <a:lnTo>
                    <a:pt x="2022" y="462"/>
                  </a:lnTo>
                  <a:lnTo>
                    <a:pt x="2340" y="504"/>
                  </a:lnTo>
                  <a:lnTo>
                    <a:pt x="2664" y="549"/>
                  </a:lnTo>
                  <a:lnTo>
                    <a:pt x="2952" y="597"/>
                  </a:lnTo>
                  <a:lnTo>
                    <a:pt x="3225" y="648"/>
                  </a:lnTo>
                  <a:lnTo>
                    <a:pt x="3513" y="708"/>
                  </a:lnTo>
                  <a:lnTo>
                    <a:pt x="3693" y="750"/>
                  </a:lnTo>
                  <a:lnTo>
                    <a:pt x="3936" y="810"/>
                  </a:lnTo>
                  <a:lnTo>
                    <a:pt x="4095" y="855"/>
                  </a:lnTo>
                  <a:lnTo>
                    <a:pt x="4281" y="909"/>
                  </a:lnTo>
                  <a:lnTo>
                    <a:pt x="4503" y="981"/>
                  </a:lnTo>
                  <a:lnTo>
                    <a:pt x="4704" y="1053"/>
                  </a:lnTo>
                  <a:lnTo>
                    <a:pt x="4911" y="1131"/>
                  </a:lnTo>
                  <a:lnTo>
                    <a:pt x="5073" y="1197"/>
                  </a:lnTo>
                  <a:lnTo>
                    <a:pt x="5256" y="1281"/>
                  </a:lnTo>
                  <a:lnTo>
                    <a:pt x="5475" y="1401"/>
                  </a:lnTo>
                  <a:lnTo>
                    <a:pt x="5628" y="1482"/>
                  </a:lnTo>
                  <a:lnTo>
                    <a:pt x="5759" y="1572"/>
                  </a:lnTo>
                  <a:lnTo>
                    <a:pt x="5759" y="633"/>
                  </a:lnTo>
                  <a:lnTo>
                    <a:pt x="5493" y="570"/>
                  </a:lnTo>
                  <a:lnTo>
                    <a:pt x="5214" y="501"/>
                  </a:lnTo>
                  <a:lnTo>
                    <a:pt x="4950" y="444"/>
                  </a:lnTo>
                  <a:lnTo>
                    <a:pt x="4701" y="396"/>
                  </a:lnTo>
                  <a:lnTo>
                    <a:pt x="4425" y="348"/>
                  </a:lnTo>
                  <a:lnTo>
                    <a:pt x="4110" y="294"/>
                  </a:lnTo>
                  <a:lnTo>
                    <a:pt x="3813" y="252"/>
                  </a:lnTo>
                  <a:lnTo>
                    <a:pt x="3549" y="213"/>
                  </a:lnTo>
                  <a:lnTo>
                    <a:pt x="3261" y="183"/>
                  </a:lnTo>
                  <a:lnTo>
                    <a:pt x="3015" y="153"/>
                  </a:lnTo>
                  <a:lnTo>
                    <a:pt x="2757" y="129"/>
                  </a:lnTo>
                  <a:lnTo>
                    <a:pt x="2520" y="105"/>
                  </a:lnTo>
                  <a:lnTo>
                    <a:pt x="2301" y="87"/>
                  </a:lnTo>
                  <a:lnTo>
                    <a:pt x="2013" y="66"/>
                  </a:lnTo>
                  <a:lnTo>
                    <a:pt x="1731" y="48"/>
                  </a:lnTo>
                  <a:lnTo>
                    <a:pt x="1524" y="39"/>
                  </a:lnTo>
                  <a:lnTo>
                    <a:pt x="1260" y="27"/>
                  </a:lnTo>
                  <a:lnTo>
                    <a:pt x="966" y="15"/>
                  </a:lnTo>
                  <a:lnTo>
                    <a:pt x="714" y="12"/>
                  </a:lnTo>
                  <a:lnTo>
                    <a:pt x="510" y="6"/>
                  </a:lnTo>
                  <a:lnTo>
                    <a:pt x="24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7" name="Freeform 7">
              <a:extLst>
                <a:ext uri="{FF2B5EF4-FFF2-40B4-BE49-F238E27FC236}">
                  <a16:creationId xmlns:a16="http://schemas.microsoft.com/office/drawing/2014/main" id="{8E1352D5-FC8E-0DB6-FDE1-7514256324D6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1130"/>
              <a:ext cx="5760" cy="970"/>
            </a:xfrm>
            <a:custGeom>
              <a:avLst/>
              <a:gdLst>
                <a:gd name="T0" fmla="*/ 0 w 5760"/>
                <a:gd name="T1" fmla="*/ 0 h 970"/>
                <a:gd name="T2" fmla="*/ 0 w 5760"/>
                <a:gd name="T3" fmla="*/ 339 h 970"/>
                <a:gd name="T4" fmla="*/ 318 w 5760"/>
                <a:gd name="T5" fmla="*/ 342 h 970"/>
                <a:gd name="T6" fmla="*/ 591 w 5760"/>
                <a:gd name="T7" fmla="*/ 348 h 970"/>
                <a:gd name="T8" fmla="*/ 846 w 5760"/>
                <a:gd name="T9" fmla="*/ 354 h 970"/>
                <a:gd name="T10" fmla="*/ 1074 w 5760"/>
                <a:gd name="T11" fmla="*/ 360 h 970"/>
                <a:gd name="T12" fmla="*/ 1314 w 5760"/>
                <a:gd name="T13" fmla="*/ 366 h 970"/>
                <a:gd name="T14" fmla="*/ 1599 w 5760"/>
                <a:gd name="T15" fmla="*/ 381 h 970"/>
                <a:gd name="T16" fmla="*/ 1911 w 5760"/>
                <a:gd name="T17" fmla="*/ 399 h 970"/>
                <a:gd name="T18" fmla="*/ 2241 w 5760"/>
                <a:gd name="T19" fmla="*/ 420 h 970"/>
                <a:gd name="T20" fmla="*/ 2619 w 5760"/>
                <a:gd name="T21" fmla="*/ 453 h 970"/>
                <a:gd name="T22" fmla="*/ 2889 w 5760"/>
                <a:gd name="T23" fmla="*/ 477 h 970"/>
                <a:gd name="T24" fmla="*/ 3177 w 5760"/>
                <a:gd name="T25" fmla="*/ 507 h 970"/>
                <a:gd name="T26" fmla="*/ 3498 w 5760"/>
                <a:gd name="T27" fmla="*/ 543 h 970"/>
                <a:gd name="T28" fmla="*/ 3813 w 5760"/>
                <a:gd name="T29" fmla="*/ 585 h 970"/>
                <a:gd name="T30" fmla="*/ 4044 w 5760"/>
                <a:gd name="T31" fmla="*/ 618 h 970"/>
                <a:gd name="T32" fmla="*/ 4365 w 5760"/>
                <a:gd name="T33" fmla="*/ 669 h 970"/>
                <a:gd name="T34" fmla="*/ 4683 w 5760"/>
                <a:gd name="T35" fmla="*/ 726 h 970"/>
                <a:gd name="T36" fmla="*/ 4980 w 5760"/>
                <a:gd name="T37" fmla="*/ 786 h 970"/>
                <a:gd name="T38" fmla="*/ 5268 w 5760"/>
                <a:gd name="T39" fmla="*/ 846 h 970"/>
                <a:gd name="T40" fmla="*/ 5646 w 5760"/>
                <a:gd name="T41" fmla="*/ 942 h 970"/>
                <a:gd name="T42" fmla="*/ 5759 w 5760"/>
                <a:gd name="T43" fmla="*/ 969 h 970"/>
                <a:gd name="T44" fmla="*/ 5759 w 5760"/>
                <a:gd name="T45" fmla="*/ 0 h 970"/>
                <a:gd name="T46" fmla="*/ 0 w 5760"/>
                <a:gd name="T47" fmla="*/ 0 h 9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5760" h="970">
                  <a:moveTo>
                    <a:pt x="0" y="0"/>
                  </a:moveTo>
                  <a:lnTo>
                    <a:pt x="0" y="339"/>
                  </a:lnTo>
                  <a:lnTo>
                    <a:pt x="318" y="342"/>
                  </a:lnTo>
                  <a:lnTo>
                    <a:pt x="591" y="348"/>
                  </a:lnTo>
                  <a:lnTo>
                    <a:pt x="846" y="354"/>
                  </a:lnTo>
                  <a:lnTo>
                    <a:pt x="1074" y="360"/>
                  </a:lnTo>
                  <a:lnTo>
                    <a:pt x="1314" y="366"/>
                  </a:lnTo>
                  <a:lnTo>
                    <a:pt x="1599" y="381"/>
                  </a:lnTo>
                  <a:lnTo>
                    <a:pt x="1911" y="399"/>
                  </a:lnTo>
                  <a:lnTo>
                    <a:pt x="2241" y="420"/>
                  </a:lnTo>
                  <a:lnTo>
                    <a:pt x="2619" y="453"/>
                  </a:lnTo>
                  <a:lnTo>
                    <a:pt x="2889" y="477"/>
                  </a:lnTo>
                  <a:lnTo>
                    <a:pt x="3177" y="507"/>
                  </a:lnTo>
                  <a:lnTo>
                    <a:pt x="3498" y="543"/>
                  </a:lnTo>
                  <a:lnTo>
                    <a:pt x="3813" y="585"/>
                  </a:lnTo>
                  <a:lnTo>
                    <a:pt x="4044" y="618"/>
                  </a:lnTo>
                  <a:lnTo>
                    <a:pt x="4365" y="669"/>
                  </a:lnTo>
                  <a:lnTo>
                    <a:pt x="4683" y="726"/>
                  </a:lnTo>
                  <a:lnTo>
                    <a:pt x="4980" y="786"/>
                  </a:lnTo>
                  <a:lnTo>
                    <a:pt x="5268" y="846"/>
                  </a:lnTo>
                  <a:lnTo>
                    <a:pt x="5646" y="942"/>
                  </a:lnTo>
                  <a:lnTo>
                    <a:pt x="5759" y="969"/>
                  </a:lnTo>
                  <a:lnTo>
                    <a:pt x="5759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8" name="Freeform 8">
              <a:extLst>
                <a:ext uri="{FF2B5EF4-FFF2-40B4-BE49-F238E27FC236}">
                  <a16:creationId xmlns:a16="http://schemas.microsoft.com/office/drawing/2014/main" id="{6AA43EA3-A62F-B538-4E72-D1DD22367C27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760" cy="1060"/>
            </a:xfrm>
            <a:custGeom>
              <a:avLst/>
              <a:gdLst>
                <a:gd name="T0" fmla="*/ 0 w 5760"/>
                <a:gd name="T1" fmla="*/ 753 h 1060"/>
                <a:gd name="T2" fmla="*/ 0 w 5760"/>
                <a:gd name="T3" fmla="*/ 1059 h 1060"/>
                <a:gd name="T4" fmla="*/ 5759 w 5760"/>
                <a:gd name="T5" fmla="*/ 1059 h 1060"/>
                <a:gd name="T6" fmla="*/ 5759 w 5760"/>
                <a:gd name="T7" fmla="*/ 0 h 1060"/>
                <a:gd name="T8" fmla="*/ 5430 w 5760"/>
                <a:gd name="T9" fmla="*/ 0 h 1060"/>
                <a:gd name="T10" fmla="*/ 5298 w 5760"/>
                <a:gd name="T11" fmla="*/ 84 h 1060"/>
                <a:gd name="T12" fmla="*/ 5136 w 5760"/>
                <a:gd name="T13" fmla="*/ 159 h 1060"/>
                <a:gd name="T14" fmla="*/ 4968 w 5760"/>
                <a:gd name="T15" fmla="*/ 222 h 1060"/>
                <a:gd name="T16" fmla="*/ 4812 w 5760"/>
                <a:gd name="T17" fmla="*/ 267 h 1060"/>
                <a:gd name="T18" fmla="*/ 4626 w 5760"/>
                <a:gd name="T19" fmla="*/ 324 h 1060"/>
                <a:gd name="T20" fmla="*/ 4440 w 5760"/>
                <a:gd name="T21" fmla="*/ 366 h 1060"/>
                <a:gd name="T22" fmla="*/ 4230 w 5760"/>
                <a:gd name="T23" fmla="*/ 414 h 1060"/>
                <a:gd name="T24" fmla="*/ 3939 w 5760"/>
                <a:gd name="T25" fmla="*/ 468 h 1060"/>
                <a:gd name="T26" fmla="*/ 3711 w 5760"/>
                <a:gd name="T27" fmla="*/ 504 h 1060"/>
                <a:gd name="T28" fmla="*/ 3441 w 5760"/>
                <a:gd name="T29" fmla="*/ 543 h 1060"/>
                <a:gd name="T30" fmla="*/ 3189 w 5760"/>
                <a:gd name="T31" fmla="*/ 579 h 1060"/>
                <a:gd name="T32" fmla="*/ 2925 w 5760"/>
                <a:gd name="T33" fmla="*/ 606 h 1060"/>
                <a:gd name="T34" fmla="*/ 2679 w 5760"/>
                <a:gd name="T35" fmla="*/ 633 h 1060"/>
                <a:gd name="T36" fmla="*/ 2418 w 5760"/>
                <a:gd name="T37" fmla="*/ 654 h 1060"/>
                <a:gd name="T38" fmla="*/ 2142 w 5760"/>
                <a:gd name="T39" fmla="*/ 675 h 1060"/>
                <a:gd name="T40" fmla="*/ 1896 w 5760"/>
                <a:gd name="T41" fmla="*/ 693 h 1060"/>
                <a:gd name="T42" fmla="*/ 1647 w 5760"/>
                <a:gd name="T43" fmla="*/ 708 h 1060"/>
                <a:gd name="T44" fmla="*/ 1404 w 5760"/>
                <a:gd name="T45" fmla="*/ 720 h 1060"/>
                <a:gd name="T46" fmla="*/ 1170 w 5760"/>
                <a:gd name="T47" fmla="*/ 732 h 1060"/>
                <a:gd name="T48" fmla="*/ 906 w 5760"/>
                <a:gd name="T49" fmla="*/ 738 h 1060"/>
                <a:gd name="T50" fmla="*/ 534 w 5760"/>
                <a:gd name="T51" fmla="*/ 747 h 1060"/>
                <a:gd name="T52" fmla="*/ 201 w 5760"/>
                <a:gd name="T53" fmla="*/ 753 h 1060"/>
                <a:gd name="T54" fmla="*/ 0 w 5760"/>
                <a:gd name="T55" fmla="*/ 753 h 106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5760" h="1060">
                  <a:moveTo>
                    <a:pt x="0" y="753"/>
                  </a:moveTo>
                  <a:lnTo>
                    <a:pt x="0" y="1059"/>
                  </a:lnTo>
                  <a:lnTo>
                    <a:pt x="5759" y="1059"/>
                  </a:lnTo>
                  <a:lnTo>
                    <a:pt x="5759" y="0"/>
                  </a:lnTo>
                  <a:lnTo>
                    <a:pt x="5430" y="0"/>
                  </a:lnTo>
                  <a:lnTo>
                    <a:pt x="5298" y="84"/>
                  </a:lnTo>
                  <a:lnTo>
                    <a:pt x="5136" y="159"/>
                  </a:lnTo>
                  <a:lnTo>
                    <a:pt x="4968" y="222"/>
                  </a:lnTo>
                  <a:lnTo>
                    <a:pt x="4812" y="267"/>
                  </a:lnTo>
                  <a:lnTo>
                    <a:pt x="4626" y="324"/>
                  </a:lnTo>
                  <a:lnTo>
                    <a:pt x="4440" y="366"/>
                  </a:lnTo>
                  <a:lnTo>
                    <a:pt x="4230" y="414"/>
                  </a:lnTo>
                  <a:lnTo>
                    <a:pt x="3939" y="468"/>
                  </a:lnTo>
                  <a:lnTo>
                    <a:pt x="3711" y="504"/>
                  </a:lnTo>
                  <a:lnTo>
                    <a:pt x="3441" y="543"/>
                  </a:lnTo>
                  <a:lnTo>
                    <a:pt x="3189" y="579"/>
                  </a:lnTo>
                  <a:lnTo>
                    <a:pt x="2925" y="606"/>
                  </a:lnTo>
                  <a:lnTo>
                    <a:pt x="2679" y="633"/>
                  </a:lnTo>
                  <a:lnTo>
                    <a:pt x="2418" y="654"/>
                  </a:lnTo>
                  <a:lnTo>
                    <a:pt x="2142" y="675"/>
                  </a:lnTo>
                  <a:lnTo>
                    <a:pt x="1896" y="693"/>
                  </a:lnTo>
                  <a:lnTo>
                    <a:pt x="1647" y="708"/>
                  </a:lnTo>
                  <a:lnTo>
                    <a:pt x="1404" y="720"/>
                  </a:lnTo>
                  <a:lnTo>
                    <a:pt x="1170" y="732"/>
                  </a:lnTo>
                  <a:lnTo>
                    <a:pt x="906" y="738"/>
                  </a:lnTo>
                  <a:lnTo>
                    <a:pt x="534" y="747"/>
                  </a:lnTo>
                  <a:lnTo>
                    <a:pt x="201" y="753"/>
                  </a:lnTo>
                  <a:lnTo>
                    <a:pt x="0" y="753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9" name="Freeform 9">
              <a:extLst>
                <a:ext uri="{FF2B5EF4-FFF2-40B4-BE49-F238E27FC236}">
                  <a16:creationId xmlns:a16="http://schemas.microsoft.com/office/drawing/2014/main" id="{539004CE-875D-2BF7-732F-FE12B8380B9C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5284" cy="673"/>
            </a:xfrm>
            <a:custGeom>
              <a:avLst/>
              <a:gdLst>
                <a:gd name="T0" fmla="*/ 0 w 5284"/>
                <a:gd name="T1" fmla="*/ 366 h 673"/>
                <a:gd name="T2" fmla="*/ 0 w 5284"/>
                <a:gd name="T3" fmla="*/ 672 h 673"/>
                <a:gd name="T4" fmla="*/ 303 w 5284"/>
                <a:gd name="T5" fmla="*/ 672 h 673"/>
                <a:gd name="T6" fmla="*/ 723 w 5284"/>
                <a:gd name="T7" fmla="*/ 663 h 673"/>
                <a:gd name="T8" fmla="*/ 1020 w 5284"/>
                <a:gd name="T9" fmla="*/ 654 h 673"/>
                <a:gd name="T10" fmla="*/ 1302 w 5284"/>
                <a:gd name="T11" fmla="*/ 642 h 673"/>
                <a:gd name="T12" fmla="*/ 1554 w 5284"/>
                <a:gd name="T13" fmla="*/ 630 h 673"/>
                <a:gd name="T14" fmla="*/ 1779 w 5284"/>
                <a:gd name="T15" fmla="*/ 615 h 673"/>
                <a:gd name="T16" fmla="*/ 1962 w 5284"/>
                <a:gd name="T17" fmla="*/ 606 h 673"/>
                <a:gd name="T18" fmla="*/ 2193 w 5284"/>
                <a:gd name="T19" fmla="*/ 588 h 673"/>
                <a:gd name="T20" fmla="*/ 2448 w 5284"/>
                <a:gd name="T21" fmla="*/ 570 h 673"/>
                <a:gd name="T22" fmla="*/ 2700 w 5284"/>
                <a:gd name="T23" fmla="*/ 546 h 673"/>
                <a:gd name="T24" fmla="*/ 2904 w 5284"/>
                <a:gd name="T25" fmla="*/ 528 h 673"/>
                <a:gd name="T26" fmla="*/ 3138 w 5284"/>
                <a:gd name="T27" fmla="*/ 498 h 673"/>
                <a:gd name="T28" fmla="*/ 3324 w 5284"/>
                <a:gd name="T29" fmla="*/ 474 h 673"/>
                <a:gd name="T30" fmla="*/ 3534 w 5284"/>
                <a:gd name="T31" fmla="*/ 447 h 673"/>
                <a:gd name="T32" fmla="*/ 3735 w 5284"/>
                <a:gd name="T33" fmla="*/ 420 h 673"/>
                <a:gd name="T34" fmla="*/ 3933 w 5284"/>
                <a:gd name="T35" fmla="*/ 384 h 673"/>
                <a:gd name="T36" fmla="*/ 4116 w 5284"/>
                <a:gd name="T37" fmla="*/ 351 h 673"/>
                <a:gd name="T38" fmla="*/ 4266 w 5284"/>
                <a:gd name="T39" fmla="*/ 318 h 673"/>
                <a:gd name="T40" fmla="*/ 4446 w 5284"/>
                <a:gd name="T41" fmla="*/ 279 h 673"/>
                <a:gd name="T42" fmla="*/ 4620 w 5284"/>
                <a:gd name="T43" fmla="*/ 237 h 673"/>
                <a:gd name="T44" fmla="*/ 4779 w 5284"/>
                <a:gd name="T45" fmla="*/ 192 h 673"/>
                <a:gd name="T46" fmla="*/ 4920 w 5284"/>
                <a:gd name="T47" fmla="*/ 147 h 673"/>
                <a:gd name="T48" fmla="*/ 5085 w 5284"/>
                <a:gd name="T49" fmla="*/ 90 h 673"/>
                <a:gd name="T50" fmla="*/ 5193 w 5284"/>
                <a:gd name="T51" fmla="*/ 42 h 673"/>
                <a:gd name="T52" fmla="*/ 5283 w 5284"/>
                <a:gd name="T53" fmla="*/ 0 h 673"/>
                <a:gd name="T54" fmla="*/ 3201 w 5284"/>
                <a:gd name="T55" fmla="*/ 0 h 673"/>
                <a:gd name="T56" fmla="*/ 2982 w 5284"/>
                <a:gd name="T57" fmla="*/ 57 h 673"/>
                <a:gd name="T58" fmla="*/ 2775 w 5284"/>
                <a:gd name="T59" fmla="*/ 108 h 673"/>
                <a:gd name="T60" fmla="*/ 2562 w 5284"/>
                <a:gd name="T61" fmla="*/ 150 h 673"/>
                <a:gd name="T62" fmla="*/ 2397 w 5284"/>
                <a:gd name="T63" fmla="*/ 183 h 673"/>
                <a:gd name="T64" fmla="*/ 2205 w 5284"/>
                <a:gd name="T65" fmla="*/ 213 h 673"/>
                <a:gd name="T66" fmla="*/ 2001 w 5284"/>
                <a:gd name="T67" fmla="*/ 243 h 673"/>
                <a:gd name="T68" fmla="*/ 1776 w 5284"/>
                <a:gd name="T69" fmla="*/ 273 h 673"/>
                <a:gd name="T70" fmla="*/ 1536 w 5284"/>
                <a:gd name="T71" fmla="*/ 297 h 673"/>
                <a:gd name="T72" fmla="*/ 1344 w 5284"/>
                <a:gd name="T73" fmla="*/ 312 h 673"/>
                <a:gd name="T74" fmla="*/ 1134 w 5284"/>
                <a:gd name="T75" fmla="*/ 330 h 673"/>
                <a:gd name="T76" fmla="*/ 921 w 5284"/>
                <a:gd name="T77" fmla="*/ 342 h 673"/>
                <a:gd name="T78" fmla="*/ 696 w 5284"/>
                <a:gd name="T79" fmla="*/ 354 h 673"/>
                <a:gd name="T80" fmla="*/ 501 w 5284"/>
                <a:gd name="T81" fmla="*/ 360 h 673"/>
                <a:gd name="T82" fmla="*/ 279 w 5284"/>
                <a:gd name="T83" fmla="*/ 366 h 673"/>
                <a:gd name="T84" fmla="*/ 99 w 5284"/>
                <a:gd name="T85" fmla="*/ 369 h 673"/>
                <a:gd name="T86" fmla="*/ 0 w 5284"/>
                <a:gd name="T87" fmla="*/ 366 h 6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284" h="673">
                  <a:moveTo>
                    <a:pt x="0" y="366"/>
                  </a:moveTo>
                  <a:lnTo>
                    <a:pt x="0" y="672"/>
                  </a:lnTo>
                  <a:lnTo>
                    <a:pt x="303" y="672"/>
                  </a:lnTo>
                  <a:lnTo>
                    <a:pt x="723" y="663"/>
                  </a:lnTo>
                  <a:lnTo>
                    <a:pt x="1020" y="654"/>
                  </a:lnTo>
                  <a:lnTo>
                    <a:pt x="1302" y="642"/>
                  </a:lnTo>
                  <a:lnTo>
                    <a:pt x="1554" y="630"/>
                  </a:lnTo>
                  <a:lnTo>
                    <a:pt x="1779" y="615"/>
                  </a:lnTo>
                  <a:lnTo>
                    <a:pt x="1962" y="606"/>
                  </a:lnTo>
                  <a:lnTo>
                    <a:pt x="2193" y="588"/>
                  </a:lnTo>
                  <a:lnTo>
                    <a:pt x="2448" y="570"/>
                  </a:lnTo>
                  <a:lnTo>
                    <a:pt x="2700" y="546"/>
                  </a:lnTo>
                  <a:lnTo>
                    <a:pt x="2904" y="528"/>
                  </a:lnTo>
                  <a:lnTo>
                    <a:pt x="3138" y="498"/>
                  </a:lnTo>
                  <a:lnTo>
                    <a:pt x="3324" y="474"/>
                  </a:lnTo>
                  <a:lnTo>
                    <a:pt x="3534" y="447"/>
                  </a:lnTo>
                  <a:lnTo>
                    <a:pt x="3735" y="420"/>
                  </a:lnTo>
                  <a:lnTo>
                    <a:pt x="3933" y="384"/>
                  </a:lnTo>
                  <a:lnTo>
                    <a:pt x="4116" y="351"/>
                  </a:lnTo>
                  <a:lnTo>
                    <a:pt x="4266" y="318"/>
                  </a:lnTo>
                  <a:lnTo>
                    <a:pt x="4446" y="279"/>
                  </a:lnTo>
                  <a:lnTo>
                    <a:pt x="4620" y="237"/>
                  </a:lnTo>
                  <a:lnTo>
                    <a:pt x="4779" y="192"/>
                  </a:lnTo>
                  <a:lnTo>
                    <a:pt x="4920" y="147"/>
                  </a:lnTo>
                  <a:lnTo>
                    <a:pt x="5085" y="90"/>
                  </a:lnTo>
                  <a:lnTo>
                    <a:pt x="5193" y="42"/>
                  </a:lnTo>
                  <a:lnTo>
                    <a:pt x="5283" y="0"/>
                  </a:lnTo>
                  <a:lnTo>
                    <a:pt x="3201" y="0"/>
                  </a:lnTo>
                  <a:lnTo>
                    <a:pt x="2982" y="57"/>
                  </a:lnTo>
                  <a:lnTo>
                    <a:pt x="2775" y="108"/>
                  </a:lnTo>
                  <a:lnTo>
                    <a:pt x="2562" y="150"/>
                  </a:lnTo>
                  <a:lnTo>
                    <a:pt x="2397" y="183"/>
                  </a:lnTo>
                  <a:lnTo>
                    <a:pt x="2205" y="213"/>
                  </a:lnTo>
                  <a:lnTo>
                    <a:pt x="2001" y="243"/>
                  </a:lnTo>
                  <a:lnTo>
                    <a:pt x="1776" y="273"/>
                  </a:lnTo>
                  <a:lnTo>
                    <a:pt x="1536" y="297"/>
                  </a:lnTo>
                  <a:lnTo>
                    <a:pt x="1344" y="312"/>
                  </a:lnTo>
                  <a:lnTo>
                    <a:pt x="1134" y="330"/>
                  </a:lnTo>
                  <a:lnTo>
                    <a:pt x="921" y="342"/>
                  </a:lnTo>
                  <a:lnTo>
                    <a:pt x="696" y="354"/>
                  </a:lnTo>
                  <a:lnTo>
                    <a:pt x="501" y="360"/>
                  </a:lnTo>
                  <a:lnTo>
                    <a:pt x="279" y="366"/>
                  </a:lnTo>
                  <a:lnTo>
                    <a:pt x="99" y="369"/>
                  </a:lnTo>
                  <a:lnTo>
                    <a:pt x="0" y="366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Freeform 10">
              <a:extLst>
                <a:ext uri="{FF2B5EF4-FFF2-40B4-BE49-F238E27FC236}">
                  <a16:creationId xmlns:a16="http://schemas.microsoft.com/office/drawing/2014/main" id="{8EBB45BA-6D4A-E9F8-5A9E-C9A5F7A1023A}"/>
                </a:ext>
              </a:extLst>
            </p:cNvPr>
            <p:cNvSpPr>
              <a:spLocks/>
            </p:cNvSpPr>
            <p:nvPr/>
          </p:nvSpPr>
          <p:spPr bwMode="white">
            <a:xfrm>
              <a:off x="0" y="-13"/>
              <a:ext cx="2884" cy="286"/>
            </a:xfrm>
            <a:custGeom>
              <a:avLst/>
              <a:gdLst>
                <a:gd name="T0" fmla="*/ 0 w 2884"/>
                <a:gd name="T1" fmla="*/ 0 h 286"/>
                <a:gd name="T2" fmla="*/ 0 w 2884"/>
                <a:gd name="T3" fmla="*/ 285 h 286"/>
                <a:gd name="T4" fmla="*/ 192 w 2884"/>
                <a:gd name="T5" fmla="*/ 285 h 286"/>
                <a:gd name="T6" fmla="*/ 384 w 2884"/>
                <a:gd name="T7" fmla="*/ 282 h 286"/>
                <a:gd name="T8" fmla="*/ 579 w 2884"/>
                <a:gd name="T9" fmla="*/ 276 h 286"/>
                <a:gd name="T10" fmla="*/ 789 w 2884"/>
                <a:gd name="T11" fmla="*/ 267 h 286"/>
                <a:gd name="T12" fmla="*/ 999 w 2884"/>
                <a:gd name="T13" fmla="*/ 258 h 286"/>
                <a:gd name="T14" fmla="*/ 1161 w 2884"/>
                <a:gd name="T15" fmla="*/ 246 h 286"/>
                <a:gd name="T16" fmla="*/ 1302 w 2884"/>
                <a:gd name="T17" fmla="*/ 234 h 286"/>
                <a:gd name="T18" fmla="*/ 1458 w 2884"/>
                <a:gd name="T19" fmla="*/ 222 h 286"/>
                <a:gd name="T20" fmla="*/ 1665 w 2884"/>
                <a:gd name="T21" fmla="*/ 201 h 286"/>
                <a:gd name="T22" fmla="*/ 1992 w 2884"/>
                <a:gd name="T23" fmla="*/ 159 h 286"/>
                <a:gd name="T24" fmla="*/ 2301 w 2884"/>
                <a:gd name="T25" fmla="*/ 117 h 286"/>
                <a:gd name="T26" fmla="*/ 2604 w 2884"/>
                <a:gd name="T27" fmla="*/ 60 h 286"/>
                <a:gd name="T28" fmla="*/ 2883 w 2884"/>
                <a:gd name="T29" fmla="*/ 0 h 286"/>
                <a:gd name="T30" fmla="*/ 0 w 2884"/>
                <a:gd name="T31" fmla="*/ 0 h 2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884" h="286">
                  <a:moveTo>
                    <a:pt x="0" y="0"/>
                  </a:moveTo>
                  <a:lnTo>
                    <a:pt x="0" y="285"/>
                  </a:lnTo>
                  <a:lnTo>
                    <a:pt x="192" y="285"/>
                  </a:lnTo>
                  <a:lnTo>
                    <a:pt x="384" y="282"/>
                  </a:lnTo>
                  <a:lnTo>
                    <a:pt x="579" y="276"/>
                  </a:lnTo>
                  <a:lnTo>
                    <a:pt x="789" y="267"/>
                  </a:lnTo>
                  <a:lnTo>
                    <a:pt x="999" y="258"/>
                  </a:lnTo>
                  <a:lnTo>
                    <a:pt x="1161" y="246"/>
                  </a:lnTo>
                  <a:lnTo>
                    <a:pt x="1302" y="234"/>
                  </a:lnTo>
                  <a:lnTo>
                    <a:pt x="1458" y="222"/>
                  </a:lnTo>
                  <a:lnTo>
                    <a:pt x="1665" y="201"/>
                  </a:lnTo>
                  <a:lnTo>
                    <a:pt x="1992" y="159"/>
                  </a:lnTo>
                  <a:lnTo>
                    <a:pt x="2301" y="117"/>
                  </a:lnTo>
                  <a:lnTo>
                    <a:pt x="2604" y="60"/>
                  </a:lnTo>
                  <a:lnTo>
                    <a:pt x="2883" y="0"/>
                  </a:lnTo>
                  <a:lnTo>
                    <a:pt x="0" y="0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Rectangle 19">
            <a:extLst>
              <a:ext uri="{FF2B5EF4-FFF2-40B4-BE49-F238E27FC236}">
                <a16:creationId xmlns:a16="http://schemas.microsoft.com/office/drawing/2014/main" id="{6A31C199-6196-1D7E-AEC9-375175ED90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20">
            <a:extLst>
              <a:ext uri="{FF2B5EF4-FFF2-40B4-BE49-F238E27FC236}">
                <a16:creationId xmlns:a16="http://schemas.microsoft.com/office/drawing/2014/main" id="{A23F1625-2CB5-C9CC-93AE-820D16D01D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69" name="Rectangle 21">
            <a:extLst>
              <a:ext uri="{FF2B5EF4-FFF2-40B4-BE49-F238E27FC236}">
                <a16:creationId xmlns:a16="http://schemas.microsoft.com/office/drawing/2014/main" id="{34593570-D1E3-192D-94A8-30265150B00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70" name="Rectangle 22">
            <a:extLst>
              <a:ext uri="{FF2B5EF4-FFF2-40B4-BE49-F238E27FC236}">
                <a16:creationId xmlns:a16="http://schemas.microsoft.com/office/drawing/2014/main" id="{B6B1910F-FAA4-1A85-489C-13D3F94C6B2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71" name="Rectangle 23">
            <a:extLst>
              <a:ext uri="{FF2B5EF4-FFF2-40B4-BE49-F238E27FC236}">
                <a16:creationId xmlns:a16="http://schemas.microsoft.com/office/drawing/2014/main" id="{77662317-C85A-1EF6-43E8-B055477E2D5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026BFB3-1F41-42C2-A32D-FA2257C37A8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dbonline.org/SDBEduca/dany_adams/critical_thinking.html#blur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arbon.cudenver.edu/~lsherry/rem/validity.html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med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E0F45B2-2CE8-C4BB-AD28-A479420E104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Designing Scientific Experiments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D4CB0CC1-FDD6-E3CF-F55B-1ECECAEDB28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04900" y="3810000"/>
            <a:ext cx="69342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b="1" dirty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Dr. Gail P. </a:t>
            </a:r>
            <a:r>
              <a:rPr lang="en-US" altLang="en-US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Taylor</a:t>
            </a:r>
          </a:p>
          <a:p>
            <a:pPr eaLnBrk="1" hangingPunct="1">
              <a:defRPr/>
            </a:pPr>
            <a:r>
              <a:rPr lang="en-US" altLang="en-US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RISE Coordinator</a:t>
            </a:r>
          </a:p>
          <a:p>
            <a:pPr eaLnBrk="1" hangingPunct="1">
              <a:defRPr/>
            </a:pPr>
            <a:r>
              <a:rPr lang="en-US" altLang="en-US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University of Texas at San Antonio</a:t>
            </a:r>
          </a:p>
          <a:p>
            <a:pPr eaLnBrk="1" hangingPunct="1">
              <a:defRPr/>
            </a:pPr>
            <a:endParaRPr lang="en-US" altLang="en-US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CFAA090B-58A8-4B58-E82E-ABD99A3BF50B}"/>
              </a:ext>
            </a:extLst>
          </p:cNvPr>
          <p:cNvSpPr txBox="1"/>
          <p:nvPr/>
        </p:nvSpPr>
        <p:spPr>
          <a:xfrm>
            <a:off x="8229600" y="6477000"/>
            <a:ext cx="800100" cy="21590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800" dirty="0">
                <a:solidFill>
                  <a:schemeClr val="tx1">
                    <a:lumMod val="85000"/>
                  </a:schemeClr>
                </a:solidFill>
              </a:rPr>
              <a:t>08/2006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2FC85A9-A1FB-D57D-1E0D-264AA4A135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>
                <a:latin typeface="Arial" panose="020B0604020202020204" pitchFamily="34" charset="0"/>
              </a:rPr>
              <a:t>Progression to Necessary and Sufficient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13F8B743-71E1-1C36-BCFD-135852CD41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Often you will see this progression through Biological scientific papers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What is it?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Yes, it’s there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Yes, it’s in the right place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It’s loss produces this response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It’s addition produces this response…</a:t>
            </a:r>
          </a:p>
          <a:p>
            <a:pPr lvl="1"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>
            <a:extLst>
              <a:ext uri="{FF2B5EF4-FFF2-40B4-BE49-F238E27FC236}">
                <a16:creationId xmlns:a16="http://schemas.microsoft.com/office/drawing/2014/main" id="{79257A8A-B1B7-CBA4-F0EA-E6FC0D3046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Planning Experiments II</a:t>
            </a:r>
          </a:p>
        </p:txBody>
      </p:sp>
      <p:sp>
        <p:nvSpPr>
          <p:cNvPr id="13315" name="Rectangle 7">
            <a:extLst>
              <a:ext uri="{FF2B5EF4-FFF2-40B4-BE49-F238E27FC236}">
                <a16:creationId xmlns:a16="http://schemas.microsoft.com/office/drawing/2014/main" id="{294274D7-AD00-5D5A-4C9C-B25F46046C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50292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Consider statistical methodologies during planning stages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Look in prior papers for ideas about statistics.</a:t>
            </a:r>
          </a:p>
          <a:p>
            <a:pPr eaLnBrk="1" hangingPunct="1"/>
            <a:r>
              <a:rPr lang="en-US" altLang="en-US" sz="2800">
                <a:solidFill>
                  <a:schemeClr val="accent1"/>
                </a:solidFill>
                <a:latin typeface="Arial" panose="020B0604020202020204" pitchFamily="34" charset="0"/>
              </a:rPr>
              <a:t>Statistical analysis will generally discern that likelihood that a result occurred by chance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Consult mentor or statistician for confirmation</a:t>
            </a:r>
          </a:p>
          <a:p>
            <a:pPr lvl="1" eaLnBrk="1" hangingPunct="1"/>
            <a:r>
              <a:rPr lang="en-US" altLang="en-US" sz="2400">
                <a:latin typeface="Arial" panose="020B0604020202020204" pitchFamily="34" charset="0"/>
              </a:rPr>
              <a:t>Compare 1 treatment and control:  t-test</a:t>
            </a:r>
          </a:p>
          <a:p>
            <a:pPr lvl="2" eaLnBrk="1" hangingPunct="1"/>
            <a:r>
              <a:rPr lang="en-US" altLang="en-US" sz="2000">
                <a:latin typeface="Arial" panose="020B0604020202020204" pitchFamily="34" charset="0"/>
              </a:rPr>
              <a:t>Decide on p (Probability value) p &lt; 0.05 or 0.01</a:t>
            </a:r>
          </a:p>
          <a:p>
            <a:pPr lvl="1" eaLnBrk="1" hangingPunct="1"/>
            <a:r>
              <a:rPr lang="en-US" altLang="en-US" sz="2400">
                <a:latin typeface="Arial" panose="020B0604020202020204" pitchFamily="34" charset="0"/>
              </a:rPr>
              <a:t>Compare many treatment groups: ANOVA</a:t>
            </a:r>
          </a:p>
          <a:p>
            <a:pPr lvl="1" eaLnBrk="1" hangingPunct="1"/>
            <a:r>
              <a:rPr lang="en-US" altLang="en-US" sz="2400">
                <a:latin typeface="Arial" panose="020B0604020202020204" pitchFamily="34" charset="0"/>
              </a:rPr>
              <a:t>Many more…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DD69716B-03D2-60C5-B140-E31D1813A67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Planning Experiments III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947E78B5-1200-F6F5-9482-CA899670B2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5029200"/>
          </a:xfrm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Variables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Independent (manipulated)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Dependent (outcome)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# of samples (minimum 2, 3 better)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# repetitions (minimum 2x)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5C30E26F-A4BF-E622-CF47-B802BC2A36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Internal Validity</a:t>
            </a:r>
          </a:p>
        </p:txBody>
      </p:sp>
      <p:sp>
        <p:nvSpPr>
          <p:cNvPr id="15363" name="Rectangle 5">
            <a:extLst>
              <a:ext uri="{FF2B5EF4-FFF2-40B4-BE49-F238E27FC236}">
                <a16:creationId xmlns:a16="http://schemas.microsoft.com/office/drawing/2014/main" id="{E43BE809-DF1F-198A-8509-33ED999709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>
                <a:latin typeface="Arial" panose="020B0604020202020204" pitchFamily="34" charset="0"/>
              </a:rPr>
              <a:t>Cause and Effect- Did the experimental treatment, and only the experimental treatment, cause the effect!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>
                <a:latin typeface="Arial" panose="020B0604020202020204" pitchFamily="34" charset="0"/>
              </a:rPr>
              <a:t>Controls (Be Careful!!!)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>
                <a:latin typeface="Arial" panose="020B0604020202020204" pitchFamily="34" charset="0"/>
              </a:rPr>
              <a:t>Prevent additional variables from sneaking into your experiment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000">
                <a:latin typeface="Arial" panose="020B0604020202020204" pitchFamily="34" charset="0"/>
              </a:rPr>
              <a:t>Must control for: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Selection:</a:t>
            </a:r>
            <a:r>
              <a:rPr lang="en-US" altLang="en-US" sz="1800">
                <a:latin typeface="Arial" panose="020B0604020202020204" pitchFamily="34" charset="0"/>
              </a:rPr>
              <a:t>  Anything that makes treatment and control groups different at beginning (random assignment)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History</a:t>
            </a:r>
            <a:r>
              <a:rPr lang="en-US" altLang="en-US" sz="1800">
                <a:latin typeface="Arial" panose="020B0604020202020204" pitchFamily="34" charset="0"/>
              </a:rPr>
              <a:t>:  What different things may happen between expt. And control groups between initial treatment and measurement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Maturation</a:t>
            </a:r>
            <a:r>
              <a:rPr lang="en-US" altLang="en-US" sz="1800">
                <a:latin typeface="Arial" panose="020B0604020202020204" pitchFamily="34" charset="0"/>
              </a:rPr>
              <a:t>: Natural changes in subjects (aging)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Instrumentation</a:t>
            </a:r>
            <a:r>
              <a:rPr lang="en-US" altLang="en-US" sz="1800">
                <a:latin typeface="Arial" panose="020B0604020202020204" pitchFamily="34" charset="0"/>
              </a:rPr>
              <a:t>:  All tests/equipment/reagents must stay same throughout experiment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Testing</a:t>
            </a:r>
            <a:r>
              <a:rPr lang="en-US" altLang="en-US" sz="1800">
                <a:latin typeface="Arial" panose="020B0604020202020204" pitchFamily="34" charset="0"/>
              </a:rPr>
              <a:t>: “incoming” may “teach” the subject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Mortality</a:t>
            </a:r>
            <a:r>
              <a:rPr lang="en-US" altLang="en-US" sz="1800">
                <a:latin typeface="Arial" panose="020B0604020202020204" pitchFamily="34" charset="0"/>
              </a:rPr>
              <a:t>: Subjects may leave or die (contamination)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b="1">
                <a:latin typeface="Arial" panose="020B0604020202020204" pitchFamily="34" charset="0"/>
              </a:rPr>
              <a:t>Regression:</a:t>
            </a:r>
            <a:r>
              <a:rPr lang="en-US" altLang="en-US" sz="1800">
                <a:latin typeface="Arial" panose="020B0604020202020204" pitchFamily="34" charset="0"/>
              </a:rPr>
              <a:t> If initial test scores were high, on average, will naturally move towards mean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AE19617-390E-F68C-7C9E-5010689A86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External Validity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FA0CBF42-5910-A716-EC41-2433B8E697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000">
                <a:latin typeface="Arial" panose="020B0604020202020204" pitchFamily="34" charset="0"/>
              </a:rPr>
              <a:t>The extent to which the findings of the study </a:t>
            </a:r>
            <a:r>
              <a:rPr lang="en-US" altLang="en-US" sz="2000" b="1">
                <a:latin typeface="Arial" panose="020B0604020202020204" pitchFamily="34" charset="0"/>
              </a:rPr>
              <a:t>can be applied, reproduced, or generalized to another setting or systems.</a:t>
            </a:r>
            <a:r>
              <a:rPr lang="en-US" altLang="en-US" sz="2000">
                <a:latin typeface="Arial" panose="020B0604020202020204" pitchFamily="34" charset="0"/>
              </a:rPr>
              <a:t> i.e., techniques to ensure that these groups correspond to general population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>
              <a:latin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en-US" sz="1400" b="1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sz="1800" b="1">
                <a:latin typeface="Arial" panose="020B0604020202020204" pitchFamily="34" charset="0"/>
              </a:rPr>
              <a:t>Unrepresentative Sample: </a:t>
            </a:r>
            <a:r>
              <a:rPr lang="en-US" altLang="en-US" sz="1800">
                <a:latin typeface="Arial" panose="020B0604020202020204" pitchFamily="34" charset="0"/>
              </a:rPr>
              <a:t>Sample members not representative of general population.</a:t>
            </a:r>
            <a:endParaRPr lang="en-US" altLang="en-US" sz="1800" b="1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sz="1800" b="1">
                <a:latin typeface="Arial" panose="020B0604020202020204" pitchFamily="34" charset="0"/>
              </a:rPr>
              <a:t>Clear Description of the Treatment or Protocol (replicability)</a:t>
            </a:r>
            <a:endParaRPr lang="en-US" altLang="en-US" sz="180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sz="1800" b="1">
                <a:latin typeface="Arial" panose="020B0604020202020204" pitchFamily="34" charset="0"/>
              </a:rPr>
              <a:t>Hawthorne Effect:</a:t>
            </a:r>
            <a:r>
              <a:rPr lang="en-US" altLang="en-US" sz="1800">
                <a:latin typeface="Arial" panose="020B0604020202020204" pitchFamily="34" charset="0"/>
              </a:rPr>
              <a:t> Subjects know that they are being studied and it influences behavior </a:t>
            </a:r>
          </a:p>
          <a:p>
            <a:pPr eaLnBrk="1" hangingPunct="1"/>
            <a:r>
              <a:rPr lang="en-US" altLang="en-US" sz="1800" b="1">
                <a:latin typeface="Arial" panose="020B0604020202020204" pitchFamily="34" charset="0"/>
              </a:rPr>
              <a:t>Novelty Effect</a:t>
            </a:r>
            <a:r>
              <a:rPr lang="en-US" altLang="en-US" sz="1800">
                <a:latin typeface="Arial" panose="020B0604020202020204" pitchFamily="34" charset="0"/>
              </a:rPr>
              <a:t>: Particularly in humans…enjoy experiment, then possibly don’t.</a:t>
            </a:r>
          </a:p>
          <a:p>
            <a:pPr eaLnBrk="1" hangingPunct="1"/>
            <a:r>
              <a:rPr lang="en-US" altLang="en-US" sz="1800" b="1">
                <a:latin typeface="Arial" panose="020B0604020202020204" pitchFamily="34" charset="0"/>
              </a:rPr>
              <a:t>Pretest Sensitization</a:t>
            </a:r>
            <a:r>
              <a:rPr lang="en-US" altLang="en-US" sz="1800">
                <a:latin typeface="Arial" panose="020B0604020202020204" pitchFamily="34" charset="0"/>
              </a:rPr>
              <a:t>: If the pretest is part of the treatment, it will obviously affect the results or findings.</a:t>
            </a:r>
          </a:p>
          <a:p>
            <a:pPr eaLnBrk="1" hangingPunct="1"/>
            <a:r>
              <a:rPr lang="en-US" altLang="en-US" sz="1800" b="1">
                <a:latin typeface="Arial" panose="020B0604020202020204" pitchFamily="34" charset="0"/>
              </a:rPr>
              <a:t>History and Treatment Interaction</a:t>
            </a:r>
            <a:r>
              <a:rPr lang="en-US" altLang="en-US" sz="1800">
                <a:latin typeface="Arial" panose="020B0604020202020204" pitchFamily="34" charset="0"/>
              </a:rPr>
              <a:t>: something else happened which influenced results, for all participants</a:t>
            </a:r>
          </a:p>
          <a:p>
            <a:pPr eaLnBrk="1" hangingPunct="1"/>
            <a:r>
              <a:rPr lang="en-US" altLang="en-US" sz="1800" b="1">
                <a:latin typeface="Arial" panose="020B0604020202020204" pitchFamily="34" charset="0"/>
              </a:rPr>
              <a:t>Measurement of the Dependent Variable</a:t>
            </a:r>
            <a:r>
              <a:rPr lang="en-US" altLang="en-US" sz="1800">
                <a:latin typeface="Arial" panose="020B0604020202020204" pitchFamily="34" charset="0"/>
              </a:rPr>
              <a:t>: Treatment and data collection must be the same every time!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BF7AE0D-CED4-49C8-A836-A9C1F7173C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Types of Controls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BE4D9C53-21A4-D203-761F-0A05FF5C02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Experimental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Standards/calibration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Animal/Cell selection/care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Positive controls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>
                <a:latin typeface="Arial" panose="020B0604020202020204" pitchFamily="34" charset="0"/>
              </a:rPr>
              <a:t>See what a positive response looks like and that it can be obtained. (positively expressing cells…)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Negative controls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>
                <a:latin typeface="Arial" panose="020B0604020202020204" pitchFamily="34" charset="0"/>
              </a:rPr>
              <a:t>Shows what a zero response looks like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Treatment controls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All groups treated identically except for indep. Variable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If two treatments combined, show individual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All time points must be covered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Multiple samples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35BCCBA1-0237-5062-65F4-09CF372507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7848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Keeping it Simple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12DF646B-0671-4BFD-6994-59A4D6A5148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362200"/>
            <a:ext cx="8458200" cy="3124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Verdana" panose="020B0604030504040204" pitchFamily="34" charset="0"/>
              </a:rPr>
              <a:t>Your mentor wants to look at the time course effects of a possible cancer suppressor on proliferation and mRNA expression in six breast cancer cell lines.  Wants to look at 0, 12, 24, 36, 48, 72, 96h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6D61C307-CC71-A257-F34A-E7E63C27B1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4000">
                <a:latin typeface="Verdana" panose="020B0604030504040204" pitchFamily="34" charset="0"/>
              </a:rPr>
              <a:t>The beauty of Small experiments….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C44798F3-0582-A0C7-E786-18916961D2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133600"/>
            <a:ext cx="77724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>
                <a:latin typeface="Verdana" panose="020B0604030504040204" pitchFamily="34" charset="0"/>
              </a:rPr>
              <a:t>Mega Experiment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>
                <a:latin typeface="Verdana" panose="020B0604030504040204" pitchFamily="34" charset="0"/>
              </a:rPr>
              <a:t>Ex:  6 types of cells, 7 time points, treated and untreated (2), in triplicate (3).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>
                <a:latin typeface="Verdana" panose="020B0604030504040204" pitchFamily="34" charset="0"/>
              </a:rPr>
              <a:t>6x7x2x3 = 252 plates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altLang="en-US" sz="2400">
              <a:latin typeface="Verdana" panose="020B060403050404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en-US" sz="2800">
                <a:latin typeface="Verdana" panose="020B0604030504040204" pitchFamily="34" charset="0"/>
              </a:rPr>
              <a:t>Plan Strategically and Break it down…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>
                <a:solidFill>
                  <a:schemeClr val="accent1"/>
                </a:solidFill>
                <a:latin typeface="Verdana" panose="020B0604030504040204" pitchFamily="34" charset="0"/>
              </a:rPr>
              <a:t>1 cell line, treated and untreated, duplicate, 7 time points = 28.    Or postpone duplicates.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bldLvl="3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DAB6C96D-2104-B9FE-3194-96C15CC1F8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4000" b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Results from Small Experiments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D76FF5B4-EF55-4C5A-7191-593C138C188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6172200" cy="41148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Verdana" panose="020B0604030504040204" pitchFamily="34" charset="0"/>
              </a:rPr>
              <a:t>Low possibility for confusion</a:t>
            </a:r>
          </a:p>
          <a:p>
            <a:pPr eaLnBrk="1" hangingPunct="1"/>
            <a:r>
              <a:rPr lang="en-US" altLang="en-US" sz="2800">
                <a:latin typeface="Verdana" panose="020B0604030504040204" pitchFamily="34" charset="0"/>
              </a:rPr>
              <a:t>Reasonable workload</a:t>
            </a:r>
          </a:p>
          <a:p>
            <a:pPr eaLnBrk="1" hangingPunct="1"/>
            <a:r>
              <a:rPr lang="en-US" altLang="en-US" sz="2800">
                <a:latin typeface="Verdana" panose="020B0604030504040204" pitchFamily="34" charset="0"/>
              </a:rPr>
              <a:t>Reasonable use of resources</a:t>
            </a:r>
          </a:p>
          <a:p>
            <a:pPr eaLnBrk="1" hangingPunct="1"/>
            <a:r>
              <a:rPr lang="en-US" altLang="en-US" sz="2800">
                <a:latin typeface="Verdana" panose="020B0604030504040204" pitchFamily="34" charset="0"/>
              </a:rPr>
              <a:t>Ability to “assess as progress”</a:t>
            </a:r>
          </a:p>
          <a:p>
            <a:pPr lvl="1" eaLnBrk="1" hangingPunct="1"/>
            <a:r>
              <a:rPr lang="en-US" altLang="en-US" sz="2400">
                <a:latin typeface="Verdana" panose="020B0604030504040204" pitchFamily="34" charset="0"/>
              </a:rPr>
              <a:t>Easy to interpret</a:t>
            </a:r>
          </a:p>
          <a:p>
            <a:pPr lvl="1" eaLnBrk="1" hangingPunct="1"/>
            <a:r>
              <a:rPr lang="en-US" altLang="en-US" sz="2400">
                <a:latin typeface="Verdana" panose="020B0604030504040204" pitchFamily="34" charset="0"/>
              </a:rPr>
              <a:t>Can change directions on fly</a:t>
            </a:r>
          </a:p>
          <a:p>
            <a:pPr eaLnBrk="1" hangingPunct="1"/>
            <a:r>
              <a:rPr lang="en-US" altLang="en-US" sz="2800">
                <a:latin typeface="Verdana" panose="020B0604030504040204" pitchFamily="34" charset="0"/>
              </a:rPr>
              <a:t>Easy to create discrete graphs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C8530F5E-E6F6-8BB1-A995-F48C657649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7924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b="1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Chasing the Big Problem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F8CCF83-5058-E52F-EF67-47C74BC81E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114800"/>
          </a:xfrm>
        </p:spPr>
        <p:txBody>
          <a:bodyPr/>
          <a:lstStyle/>
          <a:p>
            <a:pPr eaLnBrk="1" hangingPunct="1"/>
            <a:r>
              <a:rPr lang="en-US" altLang="en-US">
                <a:latin typeface="Verdana" panose="020B0604030504040204" pitchFamily="34" charset="0"/>
              </a:rPr>
              <a:t>For a Publication…</a:t>
            </a:r>
          </a:p>
          <a:p>
            <a:pPr lvl="1" eaLnBrk="1" hangingPunct="1"/>
            <a:r>
              <a:rPr lang="en-US" altLang="en-US">
                <a:latin typeface="Verdana" panose="020B0604030504040204" pitchFamily="34" charset="0"/>
              </a:rPr>
              <a:t>Need a Big Picture of what you are pursuing;  tell a good </a:t>
            </a:r>
            <a:r>
              <a:rPr lang="en-US" altLang="en-US">
                <a:latin typeface="Arial" panose="020B0604020202020204" pitchFamily="34" charset="0"/>
              </a:rPr>
              <a:t>story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Start with correlation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Get additional information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Knock it out/Add it back/Overexpress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Slight modifications, depending on field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3BC76FB-1F3E-AAB0-9488-F1FDAFCAF9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References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4C143FC-FEF3-B4B9-5AB9-AF10B88A3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000" b="1">
                <a:latin typeface="Arial" panose="020B0604020202020204" pitchFamily="34" charset="0"/>
              </a:rPr>
              <a:t>CRITICAL THINKING, THE SCIENTIFIC METHOD, AND PAGE 25* OF GILBERT  </a:t>
            </a:r>
            <a:r>
              <a:rPr lang="en-US" altLang="en-US" sz="2000">
                <a:latin typeface="Arial" panose="020B0604020202020204" pitchFamily="34" charset="0"/>
              </a:rPr>
              <a:t>Dany S. Adams, Department of Biology, Smith College, Northampton, MA 01063  </a:t>
            </a:r>
            <a:r>
              <a:rPr lang="en-US" altLang="en-US" sz="2000">
                <a:latin typeface="Arial" panose="020B0604020202020204" pitchFamily="34" charset="0"/>
                <a:hlinkClick r:id="rId3"/>
              </a:rPr>
              <a:t>http://www.sdbonline.org/SDBEduca/dany_adams/critical_thinking.html#blurb</a:t>
            </a:r>
            <a:br>
              <a:rPr lang="en-US" altLang="en-US" sz="2000">
                <a:latin typeface="Arial" panose="020B0604020202020204" pitchFamily="34" charset="0"/>
              </a:rPr>
            </a:br>
            <a:endParaRPr lang="en-US" altLang="en-US" sz="200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sz="2000">
                <a:latin typeface="Arial" panose="020B0604020202020204" pitchFamily="34" charset="0"/>
              </a:rPr>
              <a:t>Validity:  </a:t>
            </a:r>
            <a:r>
              <a:rPr lang="en-US" altLang="en-US" sz="2000">
                <a:latin typeface="Arial" panose="020B0604020202020204" pitchFamily="34" charset="0"/>
                <a:hlinkClick r:id="rId4"/>
              </a:rPr>
              <a:t>http://carbon.cudenver.edu/~lsherry/rem/validity.html</a:t>
            </a:r>
            <a:br>
              <a:rPr lang="en-US" altLang="en-US" sz="2000">
                <a:latin typeface="Arial" panose="020B0604020202020204" pitchFamily="34" charset="0"/>
              </a:rPr>
            </a:br>
            <a:endParaRPr lang="en-US" altLang="en-US" sz="200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sz="2000">
                <a:latin typeface="Arial" panose="020B0604020202020204" pitchFamily="34" charset="0"/>
              </a:rPr>
              <a:t>At the Bench, A Laboratory Navigator; updated edition.  Kathy Barker, Cold Spring Harbor Press, 2005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5420D6F2-5623-45AB-F893-D38A861947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>
                <a:latin typeface="Arial" panose="020B0604020202020204" pitchFamily="34" charset="0"/>
              </a:rPr>
              <a:t>How to do Experiment – Obtain Protocol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E07D7C3C-6B19-B26C-7649-E2A0619540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Instructions for carrying out a particular technique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If followed, will produce desired results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Best if it’s a proven protocol</a:t>
            </a:r>
          </a:p>
          <a:p>
            <a:pPr lvl="1" eaLnBrk="1" hangingPunct="1"/>
            <a:r>
              <a:rPr lang="en-US" altLang="en-US" sz="2400">
                <a:latin typeface="Arial" panose="020B0604020202020204" pitchFamily="34" charset="0"/>
              </a:rPr>
              <a:t>Designing your own is time-consuming</a:t>
            </a:r>
          </a:p>
          <a:p>
            <a:pPr lvl="1" eaLnBrk="1" hangingPunct="1"/>
            <a:r>
              <a:rPr lang="en-US" altLang="en-US" sz="2400">
                <a:latin typeface="Arial" panose="020B0604020202020204" pitchFamily="34" charset="0"/>
              </a:rPr>
              <a:t>Obtain from another investigator</a:t>
            </a:r>
          </a:p>
          <a:p>
            <a:pPr lvl="2" eaLnBrk="1" hangingPunct="1"/>
            <a:r>
              <a:rPr lang="en-US" altLang="en-US" sz="2000">
                <a:latin typeface="Arial" panose="020B0604020202020204" pitchFamily="34" charset="0"/>
              </a:rPr>
              <a:t>In lab, best</a:t>
            </a:r>
          </a:p>
          <a:p>
            <a:pPr lvl="1" eaLnBrk="1" hangingPunct="1"/>
            <a:r>
              <a:rPr lang="en-US" altLang="en-US" sz="2400">
                <a:latin typeface="Arial" panose="020B0604020202020204" pitchFamily="34" charset="0"/>
              </a:rPr>
              <a:t>A book of protocols, from web, from kit</a:t>
            </a:r>
          </a:p>
          <a:p>
            <a:pPr lvl="2" eaLnBrk="1" hangingPunct="1"/>
            <a:r>
              <a:rPr lang="en-US" altLang="en-US" sz="2000">
                <a:latin typeface="Arial" panose="020B0604020202020204" pitchFamily="34" charset="0"/>
              </a:rPr>
              <a:t>Will need fine-tuning for your local circumstances</a:t>
            </a:r>
          </a:p>
          <a:p>
            <a:pPr lvl="1" eaLnBrk="1" hangingPunct="1"/>
            <a:r>
              <a:rPr lang="en-US" altLang="en-US" sz="2400">
                <a:latin typeface="Arial" panose="020B0604020202020204" pitchFamily="34" charset="0"/>
              </a:rPr>
              <a:t>Methods section from published papers (least reliable)</a:t>
            </a:r>
          </a:p>
          <a:p>
            <a:pPr lvl="2" eaLnBrk="1" hangingPunct="1"/>
            <a:endParaRPr lang="en-US" altLang="en-US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CAB264B1-F49E-DBF3-C808-391FF93A80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Review Protocol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0242035E-C926-B25C-AB43-4F5CC16063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Read and do dry run-through 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May find logic gaps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May find references to “common” procedures you do not know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5CC8524-F0B8-EA4A-F426-300D608C3D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Personalize Protocol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EE5BB6F8-0A76-C48C-04C9-61EC15477C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Rewrite (keeping same steps, etc) to make more sense to you.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Add notes about own equipment required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820FDC2-7CA0-3EE9-C06A-490FE70A35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>
                <a:latin typeface="Arial" panose="020B0604020202020204" pitchFamily="34" charset="0"/>
              </a:rPr>
              <a:t>Fully Prepare before Experiment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6B7916FE-6783-A378-0176-7F0A805AE1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Buy all required materials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Radioisotopes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Make all solutions and buffers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Reserve machine time if needed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C322C135-F1F8-6999-D260-20D71D2CAA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>
                <a:latin typeface="Arial" panose="020B0604020202020204" pitchFamily="34" charset="0"/>
              </a:rPr>
              <a:t>Follow Protocol exactly, first time through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4150336-97E1-3282-90B6-2364673223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If it doesn’t work, you can assume it’s you.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Do again.  Not work?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Can get help from person who provided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66B605A6-28C1-9674-7720-9776410059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Modify Protocol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DCF28DB0-B399-09A2-E3C6-B3CC747C47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Once protocol is working, modify.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Make notations of changes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Rewrite for next run though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Good if type into computer…can record changes and re-print.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02B87D3-1AFC-B78D-8B29-8DC8A2D0F1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During Experiment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5543F1B-1A4F-8E4C-3301-F08B547131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Record which media, temperature or date-sensitive agents you used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Record any procedural deviation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Dropped something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Delayed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Calibration questions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Put in lab notebook in a timely fashion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323CCF3D-3F4C-2B29-DEDD-7C18D36C60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Interpreting Results I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5C687BAB-AF83-F846-25FB-D5331620F5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Did the Experiment work?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Examine procedural (markers, cells lived)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Examine positive control (yes, antibody working)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Examine negative control (No, did not have everything come up positive)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EEC45E5-2937-D6A5-8490-D697645F4B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Interpreting Results II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4060B90-7AEF-846A-6C56-CC667E0867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What were the results?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Compared to controls, did you see effect?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Graph your data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How big was effect?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Did effect vary over time?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7CDD7246-6AD3-BAE2-F992-7A8DCF9167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Interpreting Results III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37B14F72-9999-AF80-8457-6FDDD4F54A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What does the experiment mean?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Do the results make sense?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Was the result what you expected?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Can you explain spurious results?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What additional controls may you need?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7D9E246-C91A-B822-3457-E1840E872E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Scientific Method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76BAB3C-051E-C681-4996-E9403BF38F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Observe phenomenon &amp; conceive ideas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Make predictions/develop a hypothesis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Devise a test/formulate experiment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Carry out experiments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Draw conclusions from results  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Reject or support hypothesis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7F4E528-CD70-F8FF-9471-913A690219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Interpreting Results IV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87419525-DA7F-C451-29C7-A866C3F8C8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What do other investigators think?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Talk to lab members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Discuss results with someone versed in technique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Run through background papers again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Repeat results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7257C174-AAEF-61E5-7F92-D4B5E768BD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Interpreting Results V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4971CD32-0541-F52F-C858-6436FFE8EF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Are the results repeatable?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Do experiment again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</a:rPr>
              <a:t>Add any additional controls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D93EECF-1B89-CD63-E868-A71DAD83DB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Agh!  It didn’t work!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D5A530FF-263A-5EB3-FB0C-530F8A56F1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>
                <a:latin typeface="Arial" panose="020B0604020202020204" pitchFamily="34" charset="0"/>
              </a:rPr>
              <a:t>Check notes.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>
                <a:latin typeface="Arial" panose="020B0604020202020204" pitchFamily="34" charset="0"/>
              </a:rPr>
              <a:t>Redo the experiment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>
                <a:latin typeface="Arial" panose="020B0604020202020204" pitchFamily="34" charset="0"/>
              </a:rPr>
              <a:t>Focus on individual parts of expt.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>
                <a:latin typeface="Arial" panose="020B0604020202020204" pitchFamily="34" charset="0"/>
              </a:rPr>
              <a:t>+ and – controls…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>
                <a:latin typeface="Arial" panose="020B0604020202020204" pitchFamily="34" charset="0"/>
              </a:rPr>
              <a:t>Do partial expt. to insure it’s fixed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>
                <a:latin typeface="Arial" panose="020B0604020202020204" pitchFamily="34" charset="0"/>
              </a:rPr>
              <a:t>When you’ve done all…try again several times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>
                <a:latin typeface="Arial" panose="020B0604020202020204" pitchFamily="34" charset="0"/>
              </a:rPr>
              <a:t>If external protocol, may want to switch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1A3150B4-78E8-501F-7CEE-9380F3C835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Switching Projects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7FB48BD0-E496-E3CF-9D25-1F9EEF2973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Never can reproduce data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Project has little support from PI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Direction of project has changed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Not technically possible to do experiments well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Project too difficult or involved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B44C12FB-EE94-5733-EE95-EAF8FAFD4D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Types of Experiments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327CCA0-6AE8-9B6A-0D58-048D6AE9A9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Science does not generally deal with facts, but rather with evidence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Each experiment weakens or strengthens a hypothesis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All evidence is not equal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Try to discern cause and effect!</a:t>
            </a:r>
          </a:p>
          <a:p>
            <a:pPr lvl="1"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>
            <a:extLst>
              <a:ext uri="{FF2B5EF4-FFF2-40B4-BE49-F238E27FC236}">
                <a16:creationId xmlns:a16="http://schemas.microsoft.com/office/drawing/2014/main" id="{C08F00EE-1AC4-3D4F-4D6A-69CFBA369D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Planning Experiments I</a:t>
            </a:r>
          </a:p>
        </p:txBody>
      </p:sp>
      <p:sp>
        <p:nvSpPr>
          <p:cNvPr id="7171" name="Rectangle 9">
            <a:extLst>
              <a:ext uri="{FF2B5EF4-FFF2-40B4-BE49-F238E27FC236}">
                <a16:creationId xmlns:a16="http://schemas.microsoft.com/office/drawing/2014/main" id="{0578F2AB-EF8C-708C-F9F8-CEB8F7B19E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953000"/>
          </a:xfrm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What ideas have you come up with?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Why is your idea important?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Have other people tested this idea before?</a:t>
            </a:r>
          </a:p>
          <a:p>
            <a:pPr lvl="1" eaLnBrk="1" hangingPunct="1"/>
            <a:r>
              <a:rPr lang="en-US" altLang="en-US">
                <a:latin typeface="Arial" panose="020B0604020202020204" pitchFamily="34" charset="0"/>
                <a:hlinkClick r:id="rId3"/>
              </a:rPr>
              <a:t>http://www.pubmed.org</a:t>
            </a:r>
            <a:endParaRPr lang="en-US" altLang="en-US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What type of background information is available?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Define question/Develop hypothesis (and null hypothesis)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EFFA359-D3A1-FF8C-9967-D39F48BB01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Determining Causality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0E544172-AC1F-60A6-E890-FA40C246C1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Causality can be difficult to prove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Different experimental designs impact differently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Correlative Evidence (weak evidence)</a:t>
            </a:r>
            <a:br>
              <a:rPr lang="en-US" altLang="en-US" sz="2400">
                <a:latin typeface="Arial" panose="020B0604020202020204" pitchFamily="34" charset="0"/>
              </a:rPr>
            </a:br>
            <a:r>
              <a:rPr lang="en-US" altLang="en-US" sz="2400">
                <a:latin typeface="Arial" panose="020B0604020202020204" pitchFamily="34" charset="0"/>
              </a:rPr>
              <a:t>	Found together in time or space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Loss of Function (stronger evidence)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latin typeface="Arial" panose="020B0604020202020204" pitchFamily="34" charset="0"/>
              </a:rPr>
              <a:t>Blocked a phenomenon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Gain of Function (strongest evidence)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000">
                <a:latin typeface="Arial" panose="020B0604020202020204" pitchFamily="34" charset="0"/>
              </a:rPr>
              <a:t>Initiation of event leads to second event (additional function)</a:t>
            </a:r>
            <a:br>
              <a:rPr lang="en-US" altLang="en-US" sz="2000">
                <a:latin typeface="Arial" panose="020B0604020202020204" pitchFamily="34" charset="0"/>
              </a:rPr>
            </a:br>
            <a:endParaRPr lang="en-US" altLang="en-US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C3133085-F9B0-ED06-8BBF-23A4A692EA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4000">
                <a:latin typeface="Arial" panose="020B0604020202020204" pitchFamily="34" charset="0"/>
              </a:rPr>
              <a:t>Example – Protein X may be involved in Cellular Aggregation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C2E9EC53-FFA1-9597-3386-F1C70ECBAD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“Show it”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Correlative evidence (time and space):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Antibody used to detect: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>
                <a:latin typeface="Arial" panose="020B0604020202020204" pitchFamily="34" charset="0"/>
              </a:rPr>
              <a:t>Found in particular microorganism when aggregating (and not when free living)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>
                <a:latin typeface="Arial" panose="020B0604020202020204" pitchFamily="34" charset="0"/>
              </a:rPr>
              <a:t>Found in area where cells are contacting one another during aggregation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>
                <a:latin typeface="Arial" panose="020B0604020202020204" pitchFamily="34" charset="0"/>
              </a:rPr>
              <a:t>No causality; nothing beyond inference about function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>
                <a:latin typeface="Arial" panose="020B0604020202020204" pitchFamily="34" charset="0"/>
              </a:rPr>
              <a:t>Clumping could cause the protein expression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>
                <a:latin typeface="Arial" panose="020B0604020202020204" pitchFamily="34" charset="0"/>
              </a:rPr>
              <a:t>Clumping and protein expression could be induced by same causative agent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>
                <a:latin typeface="Arial" panose="020B0604020202020204" pitchFamily="34" charset="0"/>
              </a:rPr>
              <a:t>Could be completely coincidental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3B464A00-CA91-E973-E965-79081C4061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4000">
                <a:latin typeface="Arial" panose="020B0604020202020204" pitchFamily="34" charset="0"/>
              </a:rPr>
              <a:t>Example – Protein X may be Necessary for Cell Aggregation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4DB98A71-6B36-3F51-C686-EA8FEFF11A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77724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>
                <a:latin typeface="Arial" panose="020B0604020202020204" pitchFamily="34" charset="0"/>
              </a:rPr>
              <a:t>“Block it”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>
                <a:latin typeface="Arial" panose="020B0604020202020204" pitchFamily="34" charset="0"/>
              </a:rPr>
              <a:t>Loss of Function - What does its loss do to clumping?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>
                <a:latin typeface="Arial" panose="020B0604020202020204" pitchFamily="34" charset="0"/>
              </a:rPr>
              <a:t>Antibody to protein used to block it from functioning.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>
                <a:latin typeface="Arial" panose="020B0604020202020204" pitchFamily="34" charset="0"/>
              </a:rPr>
              <a:t>Or knock out gene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>
                <a:latin typeface="Arial" panose="020B0604020202020204" pitchFamily="34" charset="0"/>
              </a:rPr>
              <a:t>Clumping no longer takes place</a:t>
            </a:r>
          </a:p>
          <a:p>
            <a:pPr lvl="2" eaLnBrk="1" hangingPunct="1">
              <a:lnSpc>
                <a:spcPct val="80000"/>
              </a:lnSpc>
            </a:pPr>
            <a:r>
              <a:rPr lang="en-US" altLang="en-US" sz="2000">
                <a:latin typeface="Arial" panose="020B0604020202020204" pitchFamily="34" charset="0"/>
              </a:rPr>
              <a:t>Need controls- </a:t>
            </a:r>
          </a:p>
          <a:p>
            <a:pPr lvl="3" eaLnBrk="1" hangingPunct="1">
              <a:lnSpc>
                <a:spcPct val="80000"/>
              </a:lnSpc>
            </a:pPr>
            <a:r>
              <a:rPr lang="en-US" altLang="en-US" sz="1800">
                <a:latin typeface="Arial" panose="020B0604020202020204" pitchFamily="34" charset="0"/>
              </a:rPr>
              <a:t>Clumping specifically and only being inhibited</a:t>
            </a:r>
          </a:p>
          <a:p>
            <a:pPr lvl="3" eaLnBrk="1" hangingPunct="1">
              <a:lnSpc>
                <a:spcPct val="80000"/>
              </a:lnSpc>
            </a:pPr>
            <a:r>
              <a:rPr lang="en-US" altLang="en-US" sz="1800">
                <a:latin typeface="Arial" panose="020B0604020202020204" pitchFamily="34" charset="0"/>
              </a:rPr>
              <a:t>cells not dying</a:t>
            </a:r>
          </a:p>
          <a:p>
            <a:pPr lvl="3" eaLnBrk="1" hangingPunct="1">
              <a:lnSpc>
                <a:spcPct val="80000"/>
              </a:lnSpc>
            </a:pPr>
            <a:r>
              <a:rPr lang="en-US" altLang="en-US" sz="1800">
                <a:latin typeface="Arial" panose="020B0604020202020204" pitchFamily="34" charset="0"/>
              </a:rPr>
              <a:t>May support “real” clumping agent to function</a:t>
            </a:r>
          </a:p>
          <a:p>
            <a:pPr lvl="1" eaLnBrk="1" hangingPunct="1">
              <a:lnSpc>
                <a:spcPct val="80000"/>
              </a:lnSpc>
            </a:pPr>
            <a:endParaRPr lang="en-US" altLang="en-US" sz="2400">
              <a:latin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>
                <a:latin typeface="Arial" panose="020B0604020202020204" pitchFamily="34" charset="0"/>
              </a:rPr>
              <a:t>Therefore it is necessary for clumping</a:t>
            </a:r>
          </a:p>
          <a:p>
            <a:pPr lvl="2" eaLnBrk="1" hangingPunct="1">
              <a:lnSpc>
                <a:spcPct val="80000"/>
              </a:lnSpc>
            </a:pPr>
            <a:endParaRPr lang="en-US" altLang="en-US" sz="20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8983FC2B-FCE6-D3AA-38EB-717593FD73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z="4000">
                <a:latin typeface="Arial" panose="020B0604020202020204" pitchFamily="34" charset="0"/>
              </a:rPr>
              <a:t>Example – Protein X may be Sufficient for Cellular Aggregation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B43717E9-5383-DB3E-9D96-D47BE1C0F4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800600"/>
          </a:xfrm>
        </p:spPr>
        <p:txBody>
          <a:bodyPr/>
          <a:lstStyle/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“Move it”</a:t>
            </a: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Gain of Function</a:t>
            </a:r>
          </a:p>
          <a:p>
            <a:pPr lvl="1" eaLnBrk="1" hangingPunct="1"/>
            <a:r>
              <a:rPr lang="en-US" altLang="en-US" sz="2400">
                <a:latin typeface="Arial" panose="020B0604020202020204" pitchFamily="34" charset="0"/>
              </a:rPr>
              <a:t>In organism that does not normally clump…</a:t>
            </a:r>
          </a:p>
          <a:p>
            <a:pPr lvl="2" eaLnBrk="1" hangingPunct="1"/>
            <a:r>
              <a:rPr lang="en-US" altLang="en-US" sz="2000">
                <a:latin typeface="Arial" panose="020B0604020202020204" pitchFamily="34" charset="0"/>
              </a:rPr>
              <a:t>Artificially introduce required protein</a:t>
            </a:r>
          </a:p>
          <a:p>
            <a:pPr lvl="2" eaLnBrk="1" hangingPunct="1"/>
            <a:r>
              <a:rPr lang="en-US" altLang="en-US" sz="2000">
                <a:latin typeface="Arial" panose="020B0604020202020204" pitchFamily="34" charset="0"/>
              </a:rPr>
              <a:t>Or artificially turn it on at all times (constituitively express)</a:t>
            </a:r>
          </a:p>
          <a:p>
            <a:pPr lvl="1" eaLnBrk="1" hangingPunct="1"/>
            <a:r>
              <a:rPr lang="en-US" altLang="en-US" sz="2400">
                <a:latin typeface="Arial" panose="020B0604020202020204" pitchFamily="34" charset="0"/>
              </a:rPr>
              <a:t>Aggregation now takes place</a:t>
            </a:r>
          </a:p>
          <a:p>
            <a:pPr lvl="1" eaLnBrk="1" hangingPunct="1"/>
            <a:endParaRPr lang="en-US" altLang="en-US" sz="240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sz="2800">
                <a:latin typeface="Arial" panose="020B0604020202020204" pitchFamily="34" charset="0"/>
              </a:rPr>
              <a:t>Therefore is sufficient to induce clumping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ulse">
  <a:themeElements>
    <a:clrScheme name="Pulse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Puls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e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e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e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Designs\Pulse.pot</Template>
  <TotalTime>1897</TotalTime>
  <Words>1618</Words>
  <Application>Microsoft Office PowerPoint</Application>
  <PresentationFormat>On-screen Show (4:3)</PresentationFormat>
  <Paragraphs>262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Times New Roman</vt:lpstr>
      <vt:lpstr>Arial</vt:lpstr>
      <vt:lpstr>Verdana</vt:lpstr>
      <vt:lpstr>Pulse</vt:lpstr>
      <vt:lpstr>Designing Scientific Experiments</vt:lpstr>
      <vt:lpstr>References</vt:lpstr>
      <vt:lpstr>Scientific Method</vt:lpstr>
      <vt:lpstr>Types of Experiments</vt:lpstr>
      <vt:lpstr>Planning Experiments I</vt:lpstr>
      <vt:lpstr>Determining Causality</vt:lpstr>
      <vt:lpstr>Example – Protein X may be involved in Cellular Aggregation</vt:lpstr>
      <vt:lpstr>Example – Protein X may be Necessary for Cell Aggregation</vt:lpstr>
      <vt:lpstr>Example – Protein X may be Sufficient for Cellular Aggregation</vt:lpstr>
      <vt:lpstr>Progression to Necessary and Sufficient</vt:lpstr>
      <vt:lpstr>Planning Experiments II</vt:lpstr>
      <vt:lpstr>Planning Experiments III</vt:lpstr>
      <vt:lpstr>Internal Validity</vt:lpstr>
      <vt:lpstr>External Validity</vt:lpstr>
      <vt:lpstr>Types of Controls</vt:lpstr>
      <vt:lpstr>Keeping it Simple</vt:lpstr>
      <vt:lpstr>The beauty of Small experiments….</vt:lpstr>
      <vt:lpstr>Results from Small Experiments</vt:lpstr>
      <vt:lpstr>Chasing the Big Problem</vt:lpstr>
      <vt:lpstr>How to do Experiment – Obtain Protocol</vt:lpstr>
      <vt:lpstr>Review Protocol</vt:lpstr>
      <vt:lpstr>Personalize Protocol</vt:lpstr>
      <vt:lpstr>Fully Prepare before Experiment</vt:lpstr>
      <vt:lpstr>Follow Protocol exactly, first time through</vt:lpstr>
      <vt:lpstr>Modify Protocol</vt:lpstr>
      <vt:lpstr>During Experiment</vt:lpstr>
      <vt:lpstr>Interpreting Results I</vt:lpstr>
      <vt:lpstr>Interpreting Results II</vt:lpstr>
      <vt:lpstr>Interpreting Results III</vt:lpstr>
      <vt:lpstr>Interpreting Results IV</vt:lpstr>
      <vt:lpstr>Interpreting Results V</vt:lpstr>
      <vt:lpstr>Agh!  It didn’t work!</vt:lpstr>
      <vt:lpstr>Switching Projects</vt:lpstr>
    </vt:vector>
  </TitlesOfParts>
  <Company>UTSA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Designing Experiments and Papers</dc:title>
  <dc:creator>GPTAYLOR</dc:creator>
  <cp:lastModifiedBy>Patty Ramirez</cp:lastModifiedBy>
  <cp:revision>105</cp:revision>
  <cp:lastPrinted>1601-01-01T00:00:00Z</cp:lastPrinted>
  <dcterms:created xsi:type="dcterms:W3CDTF">2004-04-01T14:21:21Z</dcterms:created>
  <dcterms:modified xsi:type="dcterms:W3CDTF">2026-07-30T16:50:08Z</dcterms:modified>
</cp:coreProperties>
</file>