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9" r:id="rId4"/>
    <p:sldId id="260" r:id="rId5"/>
    <p:sldId id="279" r:id="rId6"/>
    <p:sldId id="258" r:id="rId7"/>
    <p:sldId id="261" r:id="rId8"/>
    <p:sldId id="274" r:id="rId9"/>
    <p:sldId id="263" r:id="rId10"/>
    <p:sldId id="262" r:id="rId11"/>
    <p:sldId id="264" r:id="rId12"/>
    <p:sldId id="265" r:id="rId13"/>
    <p:sldId id="267" r:id="rId14"/>
    <p:sldId id="266" r:id="rId15"/>
    <p:sldId id="275" r:id="rId16"/>
    <p:sldId id="271" r:id="rId17"/>
    <p:sldId id="270" r:id="rId18"/>
    <p:sldId id="278" r:id="rId19"/>
    <p:sldId id="268" r:id="rId20"/>
    <p:sldId id="269" r:id="rId21"/>
    <p:sldId id="273" r:id="rId22"/>
    <p:sldId id="272" r:id="rId23"/>
    <p:sldId id="276" r:id="rId24"/>
  </p:sldIdLst>
  <p:sldSz cx="9144000" cy="6858000" type="screen4x3"/>
  <p:notesSz cx="6877050" cy="91630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456" y="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92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30E51358-3BD2-374F-3DB7-5C0673E7E3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BF08FA43-F74F-5C3C-EE30-BD87B17A777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7973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2E5E5F60-9DC1-D7E3-660B-8D86B492420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04263"/>
            <a:ext cx="297973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0145B70D-3D6E-6F9D-0A91-852E771EF22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704263"/>
            <a:ext cx="297973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fld id="{477DA261-0341-4ADE-B6D2-3949E29B91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19FF03-DE6E-7D14-E648-6308877E40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7333E2-8576-1A7A-4372-06B4D9B53BF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CB7BFD-E774-45A6-9EA5-14016B678FEF}" type="datetimeFigureOut">
              <a:rPr lang="en-US"/>
              <a:pPr>
                <a:defRPr/>
              </a:pPr>
              <a:t>7/30/2026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9E4279-7A77-2878-031A-2ED435A851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687388"/>
            <a:ext cx="4581525" cy="3435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F17FFCC-458F-DF9E-0D53-A5F98ABB9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88" y="4352925"/>
            <a:ext cx="5502275" cy="4122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2F987-8497-9C7C-0671-1C92C2C188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702675"/>
            <a:ext cx="2979738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BEA11-5ED0-1C9D-002D-9788095D9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95725" y="8702675"/>
            <a:ext cx="2979738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C37D0B-18C2-487D-BD3C-D7A6E81EC9B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1A7E9984-F7AB-6F87-EF8A-9B18C0016F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ED9E9F7D-D21D-AF41-BB60-F03478CD73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E506B59F-5806-0F56-7473-77E03D080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54EA083-0950-4AF1-81C6-AC03B1FE268C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18D5FBF8-8E53-4401-8F45-88756665BF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343CBB91-E7BC-9CF4-39FB-7E062EC12A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DF954B99-C39C-E0B4-5DDA-36082373D3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0858968-E167-4954-9749-62964DAC73DD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99B2AB9B-556A-0040-3C04-4DDEA42D6D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A4CFF7CA-CFDB-9C73-1F33-6973F8C171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A076DC96-0258-A17F-F3E4-711A56144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E2CE2A-73E9-4758-81FC-536B3DA22029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34F3D8B0-0E58-712C-0689-4AB6529B0E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22770E0D-99A7-866D-82EC-E685E8F375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37CEC0EC-8742-D457-4C7A-33860348E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850CFE-6C61-461C-8458-032BBA681E86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D1FF69EE-DE7A-C0E0-C2F7-C7BB8CE6AB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EB60116B-A4D9-0360-F4DB-A22EEE3200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447646F-9580-B3F9-703F-772FECC24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4B64158-4247-43DB-A8D4-5D70B29CE2D1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67F3A7FB-73F5-D079-FC93-B5A2CFDE95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5CDC1F18-E8B2-3B71-AD56-64E785FEC1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AE78440B-22BE-4461-60B7-43751EE9B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FEDBAE-829A-4D6A-9F75-76FE48ACE02D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E5E3E3E6-6975-7154-D42E-CD6129A102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EE5EE6C3-B169-A052-AC69-10BC85203E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D9BBB749-D718-1084-1BD5-EC31F61C4A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756D5D-E566-4DA2-83ED-46F10B49CE2D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344B077B-F07F-2D78-43D4-2DE0D78FAC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D8AF67A3-E1D8-2B3E-23F5-61805E2927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5DB77F58-BF15-7CA3-D7A4-74DCBFB4B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99DD4F-A052-426C-903E-5A7FBDDD1D36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893A4750-C986-8A3B-FE8A-2BFDBD9A29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4BC5D829-4477-E3D9-3612-0569CBD12D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70DCC74-70E4-C339-70D9-EF40B171F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38158C-9228-4D9B-A294-5B63FD95AF44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9C824765-EC79-C977-7EA7-47885B7A9C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4D652C77-3626-39EE-BCD3-3D6C06ADB6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1FAAD25B-7BD6-EF10-04A1-4F0BF8258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ED2CDC3-7764-4EF2-AC7E-B13FC4B4409F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0279CD4C-246C-9D99-3941-C66C0D9BAB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6F74A7B-41E6-43A6-A68D-136385EA2C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E552EC61-E570-9DDB-9487-B0597E3CF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BA1181-7332-48DB-8C9A-E0F3416B5BD0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C32906C-0B59-7749-927A-EC6D69EACB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D163CE75-71B7-9C79-6F91-A8F305D02F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3D390F78-6416-A08D-3E66-C2AADA1FE1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BA2C76-260B-4EBE-B1AB-51C0B1F876D8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BB17F83F-DFEF-24A4-92FC-E36A3CBC18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29CEC543-D257-CCB4-A21B-DF64531BA0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8C6EF8DA-DCC7-85A9-630B-83FA62CED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64FCED8-0D18-4841-9841-E7250F373C33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A4411370-A355-60DE-DBA2-191F2A9086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B4D581EE-64B7-82CB-F1A6-497EFD307D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5BC444AC-260A-6B6D-EC34-F40FC6534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12DEC05-887B-42B1-9F4F-A0A1A2E58B3A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C25E3B6B-A8E9-45B5-B057-437A58441A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72797460-99F1-6539-A452-438D429D7D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9354130A-998F-FABA-A177-86A8F9465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84CB78F-DABF-4777-86CE-7770F85D775A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22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FB5864C8-66DB-3171-503A-84578498EA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047001F3-29D2-8E6D-7B05-BF16B66A99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E79465FE-ECD4-3A0A-76A4-40FA83322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68A0A2-2F79-4D9D-964A-9ED7EF9D4D55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50D11FBC-5B5D-0B3A-397F-AA6695A277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B144A80-B967-3B93-9E1C-B827D0910E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B11A0DC2-CFC6-D25B-0898-EF80D5D40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E06760-36E7-43BA-B72B-83A15582DAF8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2B1176D-A248-BDCC-8BDF-4B16A7C264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4F73A1D-0406-FC7B-4E3C-88A8F6A03A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338FED82-10C4-38AF-42BC-872D58982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22D294-CDC3-4E8B-958E-851B9E7A9A0A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ED7E097-A8C1-41D4-88DE-E34B7FEFA9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87850212-7DBC-CC27-1E4C-CC85F14495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15C93F8E-2CF0-D010-11EB-62FD7DEB8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9DAFF7-A49D-4EE7-A813-3815D8251A08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D7CA157C-7345-557C-F3B6-BCFE323EAA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2D0B603F-6B72-3DB2-A6F8-AC41EDB202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4D302ACF-9723-F198-067B-A55017060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E7C536-F4F2-4E33-AF68-2E04B5F7E21B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546CD21-CD38-9F55-A43E-631C7AC947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26C30E61-CE6E-534A-3326-67100B11D8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A672D2B-1F0B-FE07-A80E-36A7A4112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B8FD88-4735-43DB-A7C4-8B99B049C68E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7088B8A-68CE-A0F8-C00C-776933ACD4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567C6E7-4FE5-8D71-42AE-9BD9042397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86F372DF-EDBE-547B-FF86-BC8838944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603B7A-882E-48B2-A6A4-B8647C71D7E3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688F262-B15D-6804-88D1-8A5C29E07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F6E9E3F1-229B-4CAE-9B24-E8AA449DE3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2FC0BA8A-84F4-381D-7876-5317C3053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7F4E735-A9D9-452C-A178-B132AA6D1FED}" type="slidenum">
              <a:rPr lang="en-US" altLang="en-US"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>
              <a:latin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BA1629BC-0675-725D-751E-B3E58D4968DA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C987F35-CC43-870F-451C-37FF87504124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7F977E2-8048-2519-1F17-DBA2F9273CC6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DE8D4430-21CE-BE76-A9C4-3ED4B71F2107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B6B118D-A2CE-71D6-1867-838F78F1DF7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B447F80-F651-0D10-9B29-2FE46CCBA3D3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B069C37-A498-96C8-1C8F-F7AF1DE925B3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CC62633-2596-C324-DCC3-48D10006F5F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C5ECA8D-4CEE-2C31-5F46-39A4A329E676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62D31A6-92E3-916A-FFF5-666E7740337C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8732C5C5-FA4E-EC83-177E-43F1849F800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1EB86E61-6C71-C60B-6D1A-E9C914D2EE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0B470E79-C28C-1281-A72C-F987E8E172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63E0C-AEFE-4884-99F0-E2826E9DDD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420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512D54F1-40B3-F815-5052-83E9E1C24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B2911191-BA74-60CB-B741-0AAA5D7D7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CC6157D2-D203-674E-369D-57072FF66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4FCC39-05F6-4EA6-8945-01B5E4C267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75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E6FD4377-7DB7-B626-FFE4-2F212C013D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325CC37A-30D7-9FF1-4E59-E948CC41C6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DAC7ACF7-76C6-F112-A832-AD45E2EE22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8E726-FCE5-4AEE-91BB-76C239EBAE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446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6CB4363B-5450-7B36-E978-1D2A26BE73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C0345A61-A865-8297-6FFF-17EA8502C7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2E6F9935-8C65-2D7B-8269-D26A79B6B8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ED453-AD98-4FF4-BBCD-11E22DBA1A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276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29B40FB0-785F-D5B5-7227-0576B59A60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6865B59B-92A2-8C15-F904-DDBC89C2AA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9CD0D9C8-3E25-E88C-F9A9-37B44CD81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8279A-B47F-4B9C-8296-6E99EACE71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95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9F738387-733C-AB42-CC15-744781C7CE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1531608C-62C9-FC16-6329-80F9AA9EB0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75868ABB-0E5D-DDBB-71ED-F7CC2A2385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F5D989-4A25-4D91-A1E2-FB897C2C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419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DB66CA6-077B-E96B-850D-A34834A68A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E6845EC9-B8A0-24E5-84B1-BBF679CE6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55235755-9D1F-66AC-FC65-7E895E60C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4F7F2-F3DD-43A1-940D-7F798C1E72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56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5A65D02F-3DC5-26A8-7073-4255E389C4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9094684B-3B06-3A57-F6C6-9D1E76110F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82EC4524-B464-0DD2-CC42-A73D656D63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03F350-6487-4590-9CE4-D92DBE675E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4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96204A7-8685-126B-8BD6-5932D25388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D50971A3-8D8A-2F57-1C33-3EA7EC0D78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1CC7294-9DE9-BB67-36B6-47D4F4C967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D9CC-3652-4AE0-A25A-B73C5D83D2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05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">
            <a:extLst>
              <a:ext uri="{FF2B5EF4-FFF2-40B4-BE49-F238E27FC236}">
                <a16:creationId xmlns:a16="http://schemas.microsoft.com/office/drawing/2014/main" id="{2B27628E-1C84-E72D-B75D-8C5A979E1C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4BB538BD-8AF7-4F8E-91B2-0C69A19067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FAD8EAD6-C6A9-0EDB-3253-6AE3FECCA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9180C4-7BB7-42FE-87EA-C4FFDA7103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71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>
            <a:extLst>
              <a:ext uri="{FF2B5EF4-FFF2-40B4-BE49-F238E27FC236}">
                <a16:creationId xmlns:a16="http://schemas.microsoft.com/office/drawing/2014/main" id="{07202DF1-5E58-2BB1-238E-82ECD6C9FA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6211DC90-B421-FE15-87EC-27AE28B4E0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EA0FB2EC-76D9-323C-5799-CB838DD435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FA1E4B-2A28-40F3-AF5D-44DF97CD6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753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4A116793-62AD-6E35-D721-C0B8834B0D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AA5BCFEC-AF68-ABF9-A829-D744B0171F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291B3BB4-E6B0-0AAB-AD3C-0DC13C0F6C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37A1B-EC8E-4B52-BBD4-C683DB8C8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494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E6D2E640-7836-ED09-1A03-0A47DAD656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5F8EEBD1-D213-9CA0-F46F-DBEA3F09E1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3CD7A55-0109-2A1A-D023-6406C6875F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D488D8-B422-4DC7-9510-70FB5325A7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799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8">
            <a:extLst>
              <a:ext uri="{FF2B5EF4-FFF2-40B4-BE49-F238E27FC236}">
                <a16:creationId xmlns:a16="http://schemas.microsoft.com/office/drawing/2014/main" id="{33B4A59F-7AB8-53E8-51EB-745EEC7E0F2C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2050" name="Rectangle 2">
              <a:extLst>
                <a:ext uri="{FF2B5EF4-FFF2-40B4-BE49-F238E27FC236}">
                  <a16:creationId xmlns:a16="http://schemas.microsoft.com/office/drawing/2014/main" id="{DA025572-8E11-E7E0-8B37-143DFB228396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3">
              <a:extLst>
                <a:ext uri="{FF2B5EF4-FFF2-40B4-BE49-F238E27FC236}">
                  <a16:creationId xmlns:a16="http://schemas.microsoft.com/office/drawing/2014/main" id="{B16EFF2E-DDA0-B896-CBAB-508078C316AB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:a16="http://schemas.microsoft.com/office/drawing/2014/main" id="{9D65F61F-5A51-C7DB-3511-759E213FA1AC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:a16="http://schemas.microsoft.com/office/drawing/2014/main" id="{81F4A074-F92A-1E8B-BFD7-BAAF4F821925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:a16="http://schemas.microsoft.com/office/drawing/2014/main" id="{5B943639-E539-2473-7346-1481BE50F31A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7">
              <a:extLst>
                <a:ext uri="{FF2B5EF4-FFF2-40B4-BE49-F238E27FC236}">
                  <a16:creationId xmlns:a16="http://schemas.microsoft.com/office/drawing/2014/main" id="{F87F465D-D710-21E4-16C3-6EA137BF2186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8">
              <a:extLst>
                <a:ext uri="{FF2B5EF4-FFF2-40B4-BE49-F238E27FC236}">
                  <a16:creationId xmlns:a16="http://schemas.microsoft.com/office/drawing/2014/main" id="{B5F05603-2A76-5E15-7E63-A49549F2AFAB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9">
              <a:extLst>
                <a:ext uri="{FF2B5EF4-FFF2-40B4-BE49-F238E27FC236}">
                  <a16:creationId xmlns:a16="http://schemas.microsoft.com/office/drawing/2014/main" id="{F2452378-B0B1-2211-1218-0C389DC1A027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0">
              <a:extLst>
                <a:ext uri="{FF2B5EF4-FFF2-40B4-BE49-F238E27FC236}">
                  <a16:creationId xmlns:a16="http://schemas.microsoft.com/office/drawing/2014/main" id="{582D009E-DD4B-0796-6E2F-5FDA4B1EB2CF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19">
            <a:extLst>
              <a:ext uri="{FF2B5EF4-FFF2-40B4-BE49-F238E27FC236}">
                <a16:creationId xmlns:a16="http://schemas.microsoft.com/office/drawing/2014/main" id="{0C3FED19-CECB-9B51-18A6-9E172A972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0">
            <a:extLst>
              <a:ext uri="{FF2B5EF4-FFF2-40B4-BE49-F238E27FC236}">
                <a16:creationId xmlns:a16="http://schemas.microsoft.com/office/drawing/2014/main" id="{415E24C1-0599-2221-21F0-5841542BB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3159BCA1-E633-303D-2676-993862E5797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0" name="Rectangle 22">
            <a:extLst>
              <a:ext uri="{FF2B5EF4-FFF2-40B4-BE49-F238E27FC236}">
                <a16:creationId xmlns:a16="http://schemas.microsoft.com/office/drawing/2014/main" id="{54C5A6A6-F72E-4557-3BE5-CF9DF8BE8E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1" name="Rectangle 23">
            <a:extLst>
              <a:ext uri="{FF2B5EF4-FFF2-40B4-BE49-F238E27FC236}">
                <a16:creationId xmlns:a16="http://schemas.microsoft.com/office/drawing/2014/main" id="{B33EAC2D-AE39-2ABF-7C23-A884709B902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D44347-0FD4-46B6-AEB6-98AD443708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t.edu/~surviv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bacus.bates.edu/~ganderso/biology/resources/writing/HTWtoc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A6C47FF-260E-B9D6-5446-9D698F315E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Effective Data Presentation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Making Figures and Tables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A65A6FB-D987-F4B9-2E87-F1A2DFFCDBC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657600"/>
            <a:ext cx="5562600" cy="160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Dr. Gail P. Taylor</a:t>
            </a:r>
          </a:p>
          <a:p>
            <a:pPr eaLnBrk="1" hangingPunct="1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University of Texas at San Antonio</a:t>
            </a:r>
          </a:p>
          <a:p>
            <a:pPr eaLnBrk="1" hangingPunct="1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Professional Skills Development</a:t>
            </a:r>
          </a:p>
          <a:p>
            <a:pPr eaLnBrk="1" hangingPunct="1">
              <a:defRPr/>
            </a:pP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FB9C80C5-61AC-3746-44EF-43BEF1542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4770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itchFamily="34" charset="-128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itchFamily="34" charset="-128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itchFamily="34" charset="-128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Tahoma" panose="020B0604030504040204" pitchFamily="34" charset="0"/>
              </a:rPr>
              <a:t>02/04/2009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79ECE22-6116-9A21-C3C2-7AD02D011E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Preparing a Table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EFD62DC0-6082-5988-6C99-156683802B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Examine style sheet and examples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One table, one page, double spaced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Use Arabic numerals to number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Group so that comparisons run down column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Logically group data to stress baseline and trends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Round off numbers and align decimals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Create a descriptive caption (no verb required)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Use head- or foot-notes to explain abbreviations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Verify all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Verify accuracy of use of symbols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Use consistent labeling throughout paper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Proofread carefully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CAF1756-3F86-9EE3-7B72-2B11817F5B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Tables in a Poster/Presentation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28C71C4-2AC8-9A6F-1D55-E619577DE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Time limitations- make more simple</a:t>
            </a:r>
          </a:p>
          <a:p>
            <a:pPr eaLnBrk="1" hangingPunct="1"/>
            <a:r>
              <a:rPr lang="en-US" altLang="en-US"/>
              <a:t>Utilize color, shapes, to emphasize</a:t>
            </a:r>
          </a:p>
          <a:p>
            <a:pPr eaLnBrk="1" hangingPunct="1"/>
            <a:r>
              <a:rPr lang="en-US" altLang="en-US"/>
              <a:t>Symbols are okay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1B58A56-530D-F398-BB28-473C0FB69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Actually Making a Table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06899F2-95FB-1C71-0C6A-C44D2A3D8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Use publisher’s recommendations</a:t>
            </a:r>
          </a:p>
          <a:p>
            <a:pPr eaLnBrk="1" hangingPunct="1"/>
            <a:r>
              <a:rPr lang="en-US" altLang="en-US"/>
              <a:t>Can use Word or Excel (I like Word)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11FA218-8B38-CF0B-7B52-E7019A2089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Figures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C180F22-E37E-6834-A214-10BD3284D36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09800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/>
              <a:t>Illustrations</a:t>
            </a:r>
          </a:p>
          <a:p>
            <a:pPr eaLnBrk="1" hangingPunct="1"/>
            <a:r>
              <a:rPr lang="en-US" altLang="en-US"/>
              <a:t>Photographs</a:t>
            </a:r>
          </a:p>
          <a:p>
            <a:pPr eaLnBrk="1" hangingPunct="1"/>
            <a:r>
              <a:rPr lang="en-US" altLang="en-US"/>
              <a:t>Drawings</a:t>
            </a:r>
          </a:p>
          <a:p>
            <a:pPr eaLnBrk="1" hangingPunct="1"/>
            <a:r>
              <a:rPr lang="en-US" altLang="en-US"/>
              <a:t>Flowcharts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D855656E-0042-C398-2010-78CAC4E08B7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2209800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/>
              <a:t>Line graphs</a:t>
            </a:r>
          </a:p>
          <a:p>
            <a:pPr eaLnBrk="1" hangingPunct="1"/>
            <a:r>
              <a:rPr lang="en-US" altLang="en-US"/>
              <a:t>Bar graphs</a:t>
            </a:r>
          </a:p>
          <a:p>
            <a:pPr eaLnBrk="1" hangingPunct="1"/>
            <a:r>
              <a:rPr lang="en-US" altLang="en-US"/>
              <a:t>Pie charts</a:t>
            </a:r>
          </a:p>
          <a:p>
            <a:pPr eaLnBrk="1" hangingPunct="1"/>
            <a:r>
              <a:rPr lang="en-US" altLang="en-US"/>
              <a:t>Maps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36EBD1C-30E7-B323-0FBC-D08F9EB9C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-1219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Figures -2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47811EC-19C2-FC47-FD11-94446979CE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Designed to add understanding of information that it difficult to convey with words</a:t>
            </a:r>
          </a:p>
          <a:p>
            <a:pPr eaLnBrk="1" hangingPunct="1"/>
            <a:r>
              <a:rPr lang="en-US" altLang="en-US"/>
              <a:t>Must be clear, accurate, appropriate</a:t>
            </a:r>
          </a:p>
          <a:p>
            <a:pPr eaLnBrk="1" hangingPunct="1"/>
            <a:r>
              <a:rPr lang="en-US" altLang="en-US"/>
              <a:t>Avoid mere decoration</a:t>
            </a:r>
          </a:p>
          <a:p>
            <a:pPr eaLnBrk="1" hangingPunct="1"/>
            <a:r>
              <a:rPr lang="en-US" altLang="en-US"/>
              <a:t>KISS </a:t>
            </a:r>
          </a:p>
          <a:p>
            <a:pPr eaLnBrk="1" hangingPunct="1"/>
            <a:r>
              <a:rPr lang="en-US" altLang="en-US"/>
              <a:t>Need a legend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628D84D-E3D6-EA53-D341-6FCA0BBC0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7576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US" altLang="en-US" kern="0" dirty="0"/>
              <a:t>Figures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50F0A9C-4DE0-A4AB-8584-21205DA2C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Parts of a Graph (line)</a:t>
            </a:r>
          </a:p>
        </p:txBody>
      </p:sp>
      <p:pic>
        <p:nvPicPr>
          <p:cNvPr id="17411" name="Picture 6" descr="graphexample">
            <a:extLst>
              <a:ext uri="{FF2B5EF4-FFF2-40B4-BE49-F238E27FC236}">
                <a16:creationId xmlns:a16="http://schemas.microsoft.com/office/drawing/2014/main" id="{3946AD9E-04D9-8A62-41EE-2A4FBDE7F7CA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676400"/>
            <a:ext cx="6477000" cy="4899025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DB2F040-B8A8-55D3-8AC5-BEE1642C37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Line Graphs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2DAB57E-01B9-F2BC-4A03-F1D0C9D9F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510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/>
              <a:t>Should have two axes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/>
              <a:t>Y changes as a function of X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/>
              <a:t>Should show data collected at regular intervals (show trends)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/>
              <a:t>Make curves most bold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/>
              <a:t>Don’t vary line patterns, vary symbols (color on slides/posters)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/>
              <a:t>Plot the length of intervals so that slopes are not too steep.</a:t>
            </a:r>
          </a:p>
        </p:txBody>
      </p:sp>
      <p:pic>
        <p:nvPicPr>
          <p:cNvPr id="18436" name="Picture 4" descr="linegraph">
            <a:extLst>
              <a:ext uri="{FF2B5EF4-FFF2-40B4-BE49-F238E27FC236}">
                <a16:creationId xmlns:a16="http://schemas.microsoft.com/office/drawing/2014/main" id="{71AF10CF-0198-9F62-AE89-7E15B0473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05000"/>
            <a:ext cx="320040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9FBAE-C798-788F-F5C0-7D4769CC2C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Bar Charts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A77E15C1-D837-6134-F3F4-36E0A0FD0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4572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One measurable axis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Interval doesn’t matter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Make bars wider than the spaces between them.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Use color only in slides/posters.  Use conservative patterns for publication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Show significant differences by letter or asterisk above bars</a:t>
            </a:r>
          </a:p>
        </p:txBody>
      </p:sp>
      <p:pic>
        <p:nvPicPr>
          <p:cNvPr id="19460" name="Picture 4" descr="bargraphs">
            <a:extLst>
              <a:ext uri="{FF2B5EF4-FFF2-40B4-BE49-F238E27FC236}">
                <a16:creationId xmlns:a16="http://schemas.microsoft.com/office/drawing/2014/main" id="{9B0C6695-59BE-1FC6-205E-B2D41EA68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124200"/>
            <a:ext cx="44196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221637D-A208-8A9C-6FCF-A2D6FE6A10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Scatter Plots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369C66C-7C26-16DE-563E-9018C13BDAA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Examines individual score on two variables.</a:t>
            </a:r>
          </a:p>
          <a:p>
            <a:pPr eaLnBrk="1" hangingPunct="1"/>
            <a:r>
              <a:rPr lang="en-US" altLang="en-US" sz="2800"/>
              <a:t>Show relationship</a:t>
            </a:r>
          </a:p>
          <a:p>
            <a:pPr eaLnBrk="1" hangingPunct="1"/>
            <a:r>
              <a:rPr lang="en-US" altLang="en-US" sz="2800"/>
              <a:t>Independent Variable on X (“as a function of”)</a:t>
            </a:r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</p:txBody>
      </p:sp>
      <p:pic>
        <p:nvPicPr>
          <p:cNvPr id="20484" name="Picture 6" descr="SCATPLOT">
            <a:extLst>
              <a:ext uri="{FF2B5EF4-FFF2-40B4-BE49-F238E27FC236}">
                <a16:creationId xmlns:a16="http://schemas.microsoft.com/office/drawing/2014/main" id="{459E85DC-26F5-F0FA-1309-8D6B0A797F6A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286000"/>
            <a:ext cx="3810000" cy="3149600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459895B-F164-B9DF-520E-AA627709B1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Recommendations for Figures (Part 1)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AE2C422-213D-F5EF-0F35-0AD036BE4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Read publishers recommendations regarding size, color, format!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Is it needed?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Do not have a title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Can it be understood at a glance?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Limit curves (3-5) or bars (6-8; 9-10 grouped)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Plot independent variable on X (time, concentration), dependent on Y (what happened?)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Avoid wasted space; legend on field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763B78F-BE17-EF7C-FCE5-4FACE326F1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Acknowledgements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11C6513-5E01-40C0-BEF2-2C575186E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362200"/>
            <a:ext cx="4953000" cy="4114800"/>
          </a:xfrm>
        </p:spPr>
        <p:txBody>
          <a:bodyPr/>
          <a:lstStyle/>
          <a:p>
            <a:pPr eaLnBrk="1" hangingPunct="1"/>
            <a:r>
              <a:rPr lang="en-US" altLang="en-US" sz="2000" i="1"/>
              <a:t>Scientific Papers and Presentations</a:t>
            </a:r>
            <a:r>
              <a:rPr lang="en-US" altLang="en-US" sz="2000"/>
              <a:t>, by Martha Davis.  Academic press, 1997</a:t>
            </a:r>
          </a:p>
          <a:p>
            <a:pPr eaLnBrk="1" hangingPunct="1"/>
            <a:r>
              <a:rPr lang="en-US" altLang="en-US" sz="2000"/>
              <a:t>Survival Skills and Ethics Program: </a:t>
            </a:r>
            <a:r>
              <a:rPr lang="en-US" altLang="en-US" sz="2000">
                <a:hlinkClick r:id="rId3"/>
              </a:rPr>
              <a:t>www.pitt.edu/~survival</a:t>
            </a:r>
            <a:endParaRPr lang="en-US" altLang="en-US" sz="2000"/>
          </a:p>
          <a:p>
            <a:pPr eaLnBrk="1" hangingPunct="1"/>
            <a:r>
              <a:rPr lang="en-US" altLang="en-US" sz="2000"/>
              <a:t>Department of Biology, Bates College  </a:t>
            </a:r>
            <a:r>
              <a:rPr lang="en-US" altLang="en-US" sz="2000">
                <a:solidFill>
                  <a:schemeClr val="hlink"/>
                </a:solidFill>
                <a:hlinkClick r:id="rId4"/>
              </a:rPr>
              <a:t>http://abacus.bates.edu/~ganderso/biology/resources/writing/HTWtoc.html</a:t>
            </a:r>
            <a:endParaRPr lang="en-US" altLang="en-US" sz="200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B3E59D7-13CB-199B-4ACD-E7813907B7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Recommendations (Part 2)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AF66BE8-68AD-B3CB-A825-989C606DC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Label axes and show units of measure.  Use tics and subtics, to not crowd with numbers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Position, size, shape, length, symbols, angle, color:  all are cues.  Use when appropriate, and avoid misuse.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Start scales at “0,” unless you make it clear (tic marks) that you are doing otherwise.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For a journal, type caption on a separate page so that the figure can be photographed and the type set separately.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42E661A-D52E-18E0-D495-17AC90D5B6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Figure Legends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D10A2C7-F6DF-D39D-835E-7E645F8973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Must accompany Figures.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Should give pertinent, clarifying information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key to abbreviations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sample size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statistical results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a brief description of how the data were acquired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Should allow Table/Figure to stand alone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In the legend, both “Table” and “Figure” are spelled out completely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2D33699-0E45-5BF6-5A43-6A0E7A0BF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to refer to a Table/Figure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DC3DE55-E146-30E8-7602-B795B9F99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/>
              <a:t>Every table/figure must be referred to in the text</a:t>
            </a:r>
          </a:p>
          <a:p>
            <a:pPr eaLnBrk="1" hangingPunct="1"/>
            <a:r>
              <a:rPr lang="en-US" altLang="en-US" sz="2000"/>
              <a:t>It is best to refer to them in parenthesis:</a:t>
            </a:r>
          </a:p>
          <a:p>
            <a:pPr lvl="1" eaLnBrk="1" hangingPunct="1"/>
            <a:r>
              <a:rPr lang="en-US" altLang="en-US" sz="2000"/>
              <a:t>Germination rates were significantly higher after 24 hr water soak than in the control (Fig. 1) . </a:t>
            </a:r>
          </a:p>
          <a:p>
            <a:pPr lvl="1" eaLnBrk="1" hangingPunct="1"/>
            <a:r>
              <a:rPr lang="en-US" altLang="en-US" sz="2000"/>
              <a:t>DNA sequence homologies for the purple gene from the four congeners (Table 1) show a strong similarity, differing at most by 4 base pairs. </a:t>
            </a:r>
          </a:p>
          <a:p>
            <a:pPr lvl="1" eaLnBrk="1" hangingPunct="1"/>
            <a:r>
              <a:rPr lang="en-US" altLang="en-US" sz="2000"/>
              <a:t>Note:  Fig., here is abbreviated.  Not on headings, though.</a:t>
            </a:r>
          </a:p>
          <a:p>
            <a:pPr eaLnBrk="1" hangingPunct="1"/>
            <a:r>
              <a:rPr lang="en-US" altLang="en-US" sz="2000"/>
              <a:t>Avoid sentences that only direct you to the table: </a:t>
            </a:r>
          </a:p>
          <a:p>
            <a:pPr lvl="1" eaLnBrk="1" hangingPunct="1"/>
            <a:r>
              <a:rPr lang="en-US" altLang="en-US" sz="2000"/>
              <a:t>Table 1 shows the summary results for male and female height at Bates College.</a:t>
            </a:r>
            <a:r>
              <a:rPr lang="en-US" altLang="en-US" sz="240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B772D01-5A30-3451-8D68-0CC9D8A5E2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little more Info…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F60F0436-32EC-DC33-D3E7-862ECC68B6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Figures and tables are numbered independently, in the sequence in which they are referred.</a:t>
            </a:r>
          </a:p>
          <a:p>
            <a:pPr eaLnBrk="1" hangingPunct="1"/>
            <a:r>
              <a:rPr lang="en-US" altLang="en-US" sz="2800"/>
              <a:t>In a thesis or class paper, place them as near where you refer to them as possible </a:t>
            </a:r>
          </a:p>
          <a:p>
            <a:pPr eaLnBrk="1" hangingPunct="1"/>
            <a:r>
              <a:rPr lang="en-US" altLang="en-US" sz="2800"/>
              <a:t>For manuscripts, follow publisher’s directions (historically, legends were are on a separate page)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050">
            <a:extLst>
              <a:ext uri="{FF2B5EF4-FFF2-40B4-BE49-F238E27FC236}">
                <a16:creationId xmlns:a16="http://schemas.microsoft.com/office/drawing/2014/main" id="{317D5B1E-1F34-4E1E-4606-9D5C56F3AB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1295400"/>
            <a:ext cx="6858000" cy="3276600"/>
          </a:xfrm>
        </p:spPr>
        <p:txBody>
          <a:bodyPr/>
          <a:lstStyle/>
          <a:p>
            <a:pPr eaLnBrk="1" hangingPunct="1"/>
            <a:r>
              <a:rPr lang="en-US" altLang="en-US" sz="2800"/>
              <a:t>“Graphic Excellence is that which gives to the viewer the greatest number of ideas in the shortest time with the least ink in the smallest place.” </a:t>
            </a:r>
            <a:br>
              <a:rPr lang="en-US" altLang="en-US" sz="2800"/>
            </a:br>
            <a:br>
              <a:rPr lang="en-US" altLang="en-US" sz="2800"/>
            </a:br>
            <a:br>
              <a:rPr lang="en-US" altLang="en-US" sz="2800"/>
            </a:br>
            <a:r>
              <a:rPr lang="en-US" altLang="en-US" sz="2800"/>
              <a:t>Edward R. Tufte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D56002E-C9FB-D6E1-D977-E86E3FCDBD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Guidelines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3C4945C-9573-A9C7-411E-9949582AE2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Simplify message without falsifying data</a:t>
            </a:r>
          </a:p>
          <a:p>
            <a:pPr eaLnBrk="1" hangingPunct="1"/>
            <a:r>
              <a:rPr lang="en-US" altLang="en-US"/>
              <a:t>Generally need either graph or table</a:t>
            </a:r>
          </a:p>
          <a:p>
            <a:pPr eaLnBrk="1" hangingPunct="1"/>
            <a:r>
              <a:rPr lang="en-US" altLang="en-US"/>
              <a:t>Present with clarity, brevity</a:t>
            </a:r>
          </a:p>
          <a:p>
            <a:pPr eaLnBrk="1" hangingPunct="1"/>
            <a:r>
              <a:rPr lang="en-US" altLang="en-US"/>
              <a:t>Note prior conventions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78E2AA42-BC4B-8199-ED81-6A2A86950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Guidelines cont’d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D0B0F619-A7B2-0E3E-F259-94048F61E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What types of data presentation formats do you know?</a:t>
            </a:r>
          </a:p>
          <a:p>
            <a:endParaRPr lang="en-US" altLang="en-US"/>
          </a:p>
          <a:p>
            <a:r>
              <a:rPr lang="en-US" altLang="en-US"/>
              <a:t>How are they different?  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A8924F0-5390-F562-BAAC-D7E41C2E1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Data Presentation Formats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3C35C02-E875-EB30-4D07-09DF6945AB0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7239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Tables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Specific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Exact comparisons between data points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Bar Charts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Less numerically specific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Examine differences rather than trends/changes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Comparisons of size, magnitude, amounts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Line Graphs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Not numerically specific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Demonstrate movement, change, trends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Generally over time or concentration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5B2C29C-C2EF-2014-FEBF-3F709EEF2D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Using a Table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F5445B5-56E4-B857-B762-85F271E65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2286000"/>
          </a:xfrm>
        </p:spPr>
        <p:txBody>
          <a:bodyPr/>
          <a:lstStyle/>
          <a:p>
            <a:pPr eaLnBrk="1" hangingPunct="1"/>
            <a:r>
              <a:rPr lang="en-US" altLang="en-US" sz="2800"/>
              <a:t>Should be able to stand on its own</a:t>
            </a:r>
          </a:p>
          <a:p>
            <a:pPr eaLnBrk="1" hangingPunct="1"/>
            <a:r>
              <a:rPr lang="en-US" altLang="en-US" sz="2800"/>
              <a:t>Show data, and possible manipulations</a:t>
            </a:r>
          </a:p>
          <a:p>
            <a:pPr lvl="1" eaLnBrk="1" hangingPunct="1"/>
            <a:r>
              <a:rPr lang="en-US" altLang="en-US" sz="2400"/>
              <a:t>Percentages, totals, means, averages, ratios, etc.</a:t>
            </a:r>
          </a:p>
          <a:p>
            <a:pPr lvl="1" eaLnBrk="1" hangingPunct="1"/>
            <a:r>
              <a:rPr lang="en-US" altLang="en-US" sz="2400"/>
              <a:t>Columns contain Ind. Variables (that which was manipulated</a:t>
            </a:r>
          </a:p>
        </p:txBody>
      </p:sp>
      <p:pic>
        <p:nvPicPr>
          <p:cNvPr id="9220" name="Picture 4" descr="table example">
            <a:extLst>
              <a:ext uri="{FF2B5EF4-FFF2-40B4-BE49-F238E27FC236}">
                <a16:creationId xmlns:a16="http://schemas.microsoft.com/office/drawing/2014/main" id="{3B03E349-CD3A-2A44-98C2-09FA832C3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75438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72E948F-9747-E8F3-AB85-AB42B4BC6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Good Table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B8BBA28-9C97-291A-90AC-F25DB2A8DE2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Legend- complete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Stands on own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Note capitalization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Period after "Table 2"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Units included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Legend above the table;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Note clarifying footnote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Lines of demarcation separate numerical data from text.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Gridlines not present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pic>
        <p:nvPicPr>
          <p:cNvPr id="10244" name="Picture 6" descr="goodtableexample">
            <a:extLst>
              <a:ext uri="{FF2B5EF4-FFF2-40B4-BE49-F238E27FC236}">
                <a16:creationId xmlns:a16="http://schemas.microsoft.com/office/drawing/2014/main" id="{016A695E-0F1F-CBEA-8916-4F95C600C892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28900"/>
            <a:ext cx="4038600" cy="26670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4112161-9451-6CD5-4638-C914B266E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More on Tables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D766388-7515-989F-5DFD-AE61A3CFB9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Limit total items/columns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(But more than than 6-8 datapoints)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No vertical lines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Do not overload with headings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Use captions/footnotes for definitions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Strings of “0’s” or unchanging data might not be included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Use restraint with decimal places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Obvious abbreviations can be included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Don’t repeat data in text, just call attention to main points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850</TotalTime>
  <Words>1021</Words>
  <Application>Microsoft Office PowerPoint</Application>
  <PresentationFormat>On-screen Show (4:3)</PresentationFormat>
  <Paragraphs>167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 Unicode MS</vt:lpstr>
      <vt:lpstr>Calibri</vt:lpstr>
      <vt:lpstr>Tahoma</vt:lpstr>
      <vt:lpstr>Pulse</vt:lpstr>
      <vt:lpstr>Effective Data Presentation Making Figures and Tables</vt:lpstr>
      <vt:lpstr>Acknowledgements</vt:lpstr>
      <vt:lpstr>“Graphic Excellence is that which gives to the viewer the greatest number of ideas in the shortest time with the least ink in the smallest place.”    Edward R. Tufte</vt:lpstr>
      <vt:lpstr>Guidelines</vt:lpstr>
      <vt:lpstr>Guidelines cont’d</vt:lpstr>
      <vt:lpstr>Data Presentation Formats</vt:lpstr>
      <vt:lpstr>Using a Table</vt:lpstr>
      <vt:lpstr>Good Table</vt:lpstr>
      <vt:lpstr>More on Tables</vt:lpstr>
      <vt:lpstr>Preparing a Table</vt:lpstr>
      <vt:lpstr>Tables in a Poster/Presentation</vt:lpstr>
      <vt:lpstr>Actually Making a Table</vt:lpstr>
      <vt:lpstr>Figures</vt:lpstr>
      <vt:lpstr>Figures -2</vt:lpstr>
      <vt:lpstr>Parts of a Graph (line)</vt:lpstr>
      <vt:lpstr>Line Graphs</vt:lpstr>
      <vt:lpstr>Bar Charts</vt:lpstr>
      <vt:lpstr>Scatter Plots</vt:lpstr>
      <vt:lpstr>Recommendations for Figures (Part 1)</vt:lpstr>
      <vt:lpstr>Recommendations (Part 2)</vt:lpstr>
      <vt:lpstr>Figure Legends</vt:lpstr>
      <vt:lpstr>How to refer to a Table/Figure</vt:lpstr>
      <vt:lpstr>A little more Info…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Data Presentation Making Figures and Tables</dc:title>
  <dc:creator>GPTAYLOR</dc:creator>
  <cp:lastModifiedBy>Patty Ramirez</cp:lastModifiedBy>
  <cp:revision>31</cp:revision>
  <cp:lastPrinted>1601-01-01T00:00:00Z</cp:lastPrinted>
  <dcterms:created xsi:type="dcterms:W3CDTF">2002-01-25T18:40:10Z</dcterms:created>
  <dcterms:modified xsi:type="dcterms:W3CDTF">2026-07-30T16:37:42Z</dcterms:modified>
</cp:coreProperties>
</file>