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1"/>
  </p:notesMasterIdLst>
  <p:sldIdLst>
    <p:sldId id="275" r:id="rId2"/>
    <p:sldId id="290" r:id="rId3"/>
    <p:sldId id="259" r:id="rId4"/>
    <p:sldId id="283" r:id="rId5"/>
    <p:sldId id="280" r:id="rId6"/>
    <p:sldId id="307" r:id="rId7"/>
    <p:sldId id="284" r:id="rId8"/>
    <p:sldId id="264" r:id="rId9"/>
    <p:sldId id="286" r:id="rId10"/>
    <p:sldId id="287" r:id="rId11"/>
    <p:sldId id="288" r:id="rId12"/>
    <p:sldId id="306" r:id="rId13"/>
    <p:sldId id="291" r:id="rId14"/>
    <p:sldId id="292" r:id="rId15"/>
    <p:sldId id="293" r:id="rId16"/>
    <p:sldId id="308" r:id="rId17"/>
    <p:sldId id="294" r:id="rId18"/>
    <p:sldId id="295" r:id="rId19"/>
    <p:sldId id="296" r:id="rId20"/>
    <p:sldId id="297" r:id="rId21"/>
    <p:sldId id="298" r:id="rId22"/>
    <p:sldId id="299" r:id="rId23"/>
    <p:sldId id="300" r:id="rId24"/>
    <p:sldId id="301" r:id="rId25"/>
    <p:sldId id="303" r:id="rId26"/>
    <p:sldId id="304" r:id="rId27"/>
    <p:sldId id="302" r:id="rId28"/>
    <p:sldId id="305" r:id="rId29"/>
    <p:sldId id="26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79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3D2BDD-A688-42EC-BCD9-FB0C0A80DCC5}" type="datetimeFigureOut">
              <a:rPr lang="en-US" smtClean="0"/>
              <a:t>10/8/2020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B4012D-9BC3-478A-9A56-0F647015CA7F}" type="slidenum">
              <a:rPr lang="en-US" smtClean="0"/>
              <a:t>‹#›</a:t>
            </a:fld>
            <a:endParaRPr lang="en-US"/>
          </a:p>
        </p:txBody>
      </p:sp>
    </p:spTree>
    <p:extLst>
      <p:ext uri="{BB962C8B-B14F-4D97-AF65-F5344CB8AC3E}">
        <p14:creationId xmlns:p14="http://schemas.microsoft.com/office/powerpoint/2010/main" val="2053139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FE1D51F-0939-4D02-ACB8-C1D9E28E6AA6}" type="slidenum">
              <a:rPr lang="en-US" smtClean="0"/>
              <a:pPr/>
              <a:t>1</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6728597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185A8340-7A6B-4BD8-825E-8982C37D0935}" type="slidenum">
              <a:rPr lang="en-US" smtClean="0"/>
              <a:pPr/>
              <a:t>17</a:t>
            </a:fld>
            <a:endParaRPr lang="en-US"/>
          </a:p>
        </p:txBody>
      </p:sp>
      <p:sp>
        <p:nvSpPr>
          <p:cNvPr id="50179" name="Rectangle 2"/>
          <p:cNvSpPr>
            <a:spLocks noGrp="1" noRot="1" noChangeAspect="1" noChangeArrowheads="1" noTextEdit="1"/>
          </p:cNvSpPr>
          <p:nvPr>
            <p:ph type="sldImg"/>
          </p:nvPr>
        </p:nvSpPr>
        <p:spPr>
          <a:xfrm>
            <a:off x="1144588" y="685800"/>
            <a:ext cx="4570412" cy="3429000"/>
          </a:xfrm>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9376683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305DA66-4403-43F2-BEAC-A65AD3D4665B}" type="slidenum">
              <a:rPr lang="en-US" smtClean="0"/>
              <a:pPr>
                <a:defRPr/>
              </a:pPr>
              <a:t>18</a:t>
            </a:fld>
            <a:endParaRPr lang="en-US"/>
          </a:p>
        </p:txBody>
      </p:sp>
    </p:spTree>
    <p:extLst>
      <p:ext uri="{BB962C8B-B14F-4D97-AF65-F5344CB8AC3E}">
        <p14:creationId xmlns:p14="http://schemas.microsoft.com/office/powerpoint/2010/main" val="452224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a:p>
        </p:txBody>
      </p:sp>
      <p:sp>
        <p:nvSpPr>
          <p:cNvPr id="54276" name="Slide Number Placeholder 3"/>
          <p:cNvSpPr>
            <a:spLocks noGrp="1"/>
          </p:cNvSpPr>
          <p:nvPr>
            <p:ph type="sldNum" sz="quarter" idx="5"/>
          </p:nvPr>
        </p:nvSpPr>
        <p:spPr>
          <a:noFill/>
        </p:spPr>
        <p:txBody>
          <a:bodyPr/>
          <a:lstStyle/>
          <a:p>
            <a:fld id="{2E77D670-2AE0-4A5C-8AEA-58DC056E47CE}" type="slidenum">
              <a:rPr lang="en-US" smtClean="0"/>
              <a:pPr/>
              <a:t>19</a:t>
            </a:fld>
            <a:endParaRPr lang="en-US"/>
          </a:p>
        </p:txBody>
      </p:sp>
    </p:spTree>
    <p:extLst>
      <p:ext uri="{BB962C8B-B14F-4D97-AF65-F5344CB8AC3E}">
        <p14:creationId xmlns:p14="http://schemas.microsoft.com/office/powerpoint/2010/main" val="8186757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a:p>
        </p:txBody>
      </p:sp>
      <p:sp>
        <p:nvSpPr>
          <p:cNvPr id="37892" name="Slide Number Placeholder 3"/>
          <p:cNvSpPr>
            <a:spLocks noGrp="1"/>
          </p:cNvSpPr>
          <p:nvPr>
            <p:ph type="sldNum" sz="quarter" idx="5"/>
          </p:nvPr>
        </p:nvSpPr>
        <p:spPr>
          <a:noFill/>
        </p:spPr>
        <p:txBody>
          <a:bodyPr/>
          <a:lstStyle/>
          <a:p>
            <a:fld id="{E8D47586-4EFD-4AF2-A3A3-BE6B9E1BC1C9}" type="slidenum">
              <a:rPr lang="en-US" smtClean="0"/>
              <a:pPr/>
              <a:t>20</a:t>
            </a:fld>
            <a:endParaRPr lang="en-US"/>
          </a:p>
        </p:txBody>
      </p:sp>
    </p:spTree>
    <p:extLst>
      <p:ext uri="{BB962C8B-B14F-4D97-AF65-F5344CB8AC3E}">
        <p14:creationId xmlns:p14="http://schemas.microsoft.com/office/powerpoint/2010/main" val="3410716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DC997D5C-7722-413D-8146-2BBBDCF58AAD}" type="slidenum">
              <a:rPr lang="en-US" smtClean="0"/>
              <a:pPr/>
              <a:t>21</a:t>
            </a:fld>
            <a:endParaRPr lang="en-US"/>
          </a:p>
        </p:txBody>
      </p:sp>
      <p:sp>
        <p:nvSpPr>
          <p:cNvPr id="40963" name="Rectangle 2"/>
          <p:cNvSpPr>
            <a:spLocks noGrp="1" noRot="1" noChangeAspect="1" noChangeArrowheads="1" noTextEdit="1"/>
          </p:cNvSpPr>
          <p:nvPr>
            <p:ph type="sldImg"/>
          </p:nvPr>
        </p:nvSpPr>
        <p:spPr>
          <a:xfrm>
            <a:off x="1144588" y="685800"/>
            <a:ext cx="4570412" cy="3429000"/>
          </a:xfrm>
          <a:ln/>
        </p:spPr>
      </p:sp>
      <p:sp>
        <p:nvSpPr>
          <p:cNvPr id="409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36192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5AB8D336-8868-41B3-84BC-00044DD4A0A0}" type="slidenum">
              <a:rPr lang="en-US" smtClean="0"/>
              <a:pPr/>
              <a:t>22</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7575102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F4DEFA4D-BBA5-4BE7-BF86-C34FC0A92AED}" type="slidenum">
              <a:rPr lang="en-US" smtClean="0"/>
              <a:pPr/>
              <a:t>23</a:t>
            </a:fld>
            <a:endParaRPr lang="en-US"/>
          </a:p>
        </p:txBody>
      </p:sp>
      <p:sp>
        <p:nvSpPr>
          <p:cNvPr id="53251" name="Rectangle 2"/>
          <p:cNvSpPr>
            <a:spLocks noGrp="1" noRot="1" noChangeAspect="1" noChangeArrowheads="1" noTextEdit="1"/>
          </p:cNvSpPr>
          <p:nvPr>
            <p:ph type="sldImg"/>
          </p:nvPr>
        </p:nvSpPr>
        <p:spPr>
          <a:xfrm>
            <a:off x="1144588" y="685800"/>
            <a:ext cx="4570412" cy="3429000"/>
          </a:xfrm>
          <a:ln/>
        </p:spPr>
      </p:sp>
      <p:sp>
        <p:nvSpPr>
          <p:cNvPr id="5325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3582999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5877E309-AAC3-4C7E-9EE0-0E05334A3597}" type="slidenum">
              <a:rPr lang="en-US" smtClean="0"/>
              <a:pPr/>
              <a:t>24</a:t>
            </a:fld>
            <a:endParaRPr lang="en-US"/>
          </a:p>
        </p:txBody>
      </p:sp>
      <p:sp>
        <p:nvSpPr>
          <p:cNvPr id="55299" name="Rectangle 2"/>
          <p:cNvSpPr>
            <a:spLocks noGrp="1" noRot="1" noChangeAspect="1" noChangeArrowheads="1" noTextEdit="1"/>
          </p:cNvSpPr>
          <p:nvPr>
            <p:ph type="sldImg"/>
          </p:nvPr>
        </p:nvSpPr>
        <p:spPr>
          <a:xfrm>
            <a:off x="1144588" y="685800"/>
            <a:ext cx="4570412" cy="3429000"/>
          </a:xfrm>
          <a:ln/>
        </p:spPr>
      </p:sp>
      <p:sp>
        <p:nvSpPr>
          <p:cNvPr id="5530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4132905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a:p>
        </p:txBody>
      </p:sp>
      <p:sp>
        <p:nvSpPr>
          <p:cNvPr id="56324" name="Slide Number Placeholder 3"/>
          <p:cNvSpPr>
            <a:spLocks noGrp="1"/>
          </p:cNvSpPr>
          <p:nvPr>
            <p:ph type="sldNum" sz="quarter" idx="5"/>
          </p:nvPr>
        </p:nvSpPr>
        <p:spPr>
          <a:noFill/>
        </p:spPr>
        <p:txBody>
          <a:bodyPr/>
          <a:lstStyle/>
          <a:p>
            <a:fld id="{39B9F795-80E9-4AB1-9327-DA693D8A5419}" type="slidenum">
              <a:rPr lang="en-US" smtClean="0"/>
              <a:pPr/>
              <a:t>25</a:t>
            </a:fld>
            <a:endParaRPr lang="en-US"/>
          </a:p>
        </p:txBody>
      </p:sp>
    </p:spTree>
    <p:extLst>
      <p:ext uri="{BB962C8B-B14F-4D97-AF65-F5344CB8AC3E}">
        <p14:creationId xmlns:p14="http://schemas.microsoft.com/office/powerpoint/2010/main" val="6218617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a:p>
        </p:txBody>
      </p:sp>
      <p:sp>
        <p:nvSpPr>
          <p:cNvPr id="57348" name="Slide Number Placeholder 3"/>
          <p:cNvSpPr>
            <a:spLocks noGrp="1"/>
          </p:cNvSpPr>
          <p:nvPr>
            <p:ph type="sldNum" sz="quarter" idx="5"/>
          </p:nvPr>
        </p:nvSpPr>
        <p:spPr>
          <a:noFill/>
        </p:spPr>
        <p:txBody>
          <a:bodyPr/>
          <a:lstStyle/>
          <a:p>
            <a:fld id="{4F1001F7-BB5A-46BB-ABD7-921DF56AFA52}" type="slidenum">
              <a:rPr lang="en-US" smtClean="0"/>
              <a:pPr/>
              <a:t>26</a:t>
            </a:fld>
            <a:endParaRPr lang="en-US"/>
          </a:p>
        </p:txBody>
      </p:sp>
    </p:spTree>
    <p:extLst>
      <p:ext uri="{BB962C8B-B14F-4D97-AF65-F5344CB8AC3E}">
        <p14:creationId xmlns:p14="http://schemas.microsoft.com/office/powerpoint/2010/main" val="868592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2B529640-EE35-4BFD-8F35-6D9320636AA6}" type="slidenum">
              <a:rPr lang="en-US" smtClean="0"/>
              <a:pPr/>
              <a:t>2</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4589511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1B89F521-C864-499E-8C95-142FED4B2697}" type="slidenum">
              <a:rPr lang="en-US" smtClean="0"/>
              <a:pPr/>
              <a:t>27</a:t>
            </a:fld>
            <a:endParaRPr lang="en-US"/>
          </a:p>
        </p:txBody>
      </p:sp>
      <p:sp>
        <p:nvSpPr>
          <p:cNvPr id="58371" name="Rectangle 2"/>
          <p:cNvSpPr>
            <a:spLocks noGrp="1" noRot="1" noChangeAspect="1" noChangeArrowheads="1" noTextEdit="1"/>
          </p:cNvSpPr>
          <p:nvPr>
            <p:ph type="sldImg"/>
          </p:nvPr>
        </p:nvSpPr>
        <p:spPr>
          <a:xfrm>
            <a:off x="1144588" y="685800"/>
            <a:ext cx="4570412" cy="3429000"/>
          </a:xfrm>
          <a:ln/>
        </p:spPr>
      </p:sp>
      <p:sp>
        <p:nvSpPr>
          <p:cNvPr id="583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5617007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4B11CAE9-47EC-435B-98EC-B019B4B8BD5D}" type="slidenum">
              <a:rPr lang="en-US" smtClean="0"/>
              <a:pPr/>
              <a:t>28</a:t>
            </a:fld>
            <a:endParaRPr lang="en-US"/>
          </a:p>
        </p:txBody>
      </p:sp>
      <p:sp>
        <p:nvSpPr>
          <p:cNvPr id="60419" name="Rectangle 2"/>
          <p:cNvSpPr>
            <a:spLocks noGrp="1" noRot="1" noChangeAspect="1" noChangeArrowheads="1" noTextEdit="1"/>
          </p:cNvSpPr>
          <p:nvPr>
            <p:ph type="sldImg"/>
          </p:nvPr>
        </p:nvSpPr>
        <p:spPr>
          <a:xfrm>
            <a:off x="1144588" y="685800"/>
            <a:ext cx="4570412" cy="3429000"/>
          </a:xfrm>
          <a:ln/>
        </p:spPr>
      </p:sp>
      <p:sp>
        <p:nvSpPr>
          <p:cNvPr id="604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9460221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pPr eaLnBrk="1" hangingPunct="1"/>
            <a:endParaRPr lang="en-US"/>
          </a:p>
        </p:txBody>
      </p:sp>
      <p:sp>
        <p:nvSpPr>
          <p:cNvPr id="78852" name="Slide Number Placeholder 3"/>
          <p:cNvSpPr>
            <a:spLocks noGrp="1"/>
          </p:cNvSpPr>
          <p:nvPr>
            <p:ph type="sldNum" sz="quarter" idx="5"/>
          </p:nvPr>
        </p:nvSpPr>
        <p:spPr>
          <a:noFill/>
        </p:spPr>
        <p:txBody>
          <a:bodyPr/>
          <a:lstStyle/>
          <a:p>
            <a:fld id="{A075239B-B558-4971-957F-E165F2B7D9C3}" type="slidenum">
              <a:rPr lang="en-US" smtClean="0"/>
              <a:pPr/>
              <a:t>29</a:t>
            </a:fld>
            <a:endParaRPr lang="en-US"/>
          </a:p>
        </p:txBody>
      </p:sp>
    </p:spTree>
    <p:extLst>
      <p:ext uri="{BB962C8B-B14F-4D97-AF65-F5344CB8AC3E}">
        <p14:creationId xmlns:p14="http://schemas.microsoft.com/office/powerpoint/2010/main" val="3385200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5F80BE97-D4CA-4D26-8A2A-50BC61678721}" type="slidenum">
              <a:rPr lang="en-US" smtClean="0"/>
              <a:pPr/>
              <a:t>3</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182653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2BDA66D2-CDD3-4DE1-B479-CDF73B4A836B}" type="slidenum">
              <a:rPr lang="en-US" smtClean="0"/>
              <a:pPr/>
              <a:t>8</a:t>
            </a:fld>
            <a:endParaRPr 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292420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B4012D-9BC3-478A-9A56-0F647015CA7F}" type="slidenum">
              <a:rPr lang="en-US" smtClean="0"/>
              <a:t>9</a:t>
            </a:fld>
            <a:endParaRPr lang="en-US"/>
          </a:p>
        </p:txBody>
      </p:sp>
    </p:spTree>
    <p:extLst>
      <p:ext uri="{BB962C8B-B14F-4D97-AF65-F5344CB8AC3E}">
        <p14:creationId xmlns:p14="http://schemas.microsoft.com/office/powerpoint/2010/main" val="3507603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B4012D-9BC3-478A-9A56-0F647015CA7F}" type="slidenum">
              <a:rPr lang="en-US" smtClean="0"/>
              <a:t>10</a:t>
            </a:fld>
            <a:endParaRPr lang="en-US"/>
          </a:p>
        </p:txBody>
      </p:sp>
    </p:spTree>
    <p:extLst>
      <p:ext uri="{BB962C8B-B14F-4D97-AF65-F5344CB8AC3E}">
        <p14:creationId xmlns:p14="http://schemas.microsoft.com/office/powerpoint/2010/main" val="968297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B4012D-9BC3-478A-9A56-0F647015CA7F}" type="slidenum">
              <a:rPr lang="en-US" smtClean="0"/>
              <a:t>11</a:t>
            </a:fld>
            <a:endParaRPr lang="en-US"/>
          </a:p>
        </p:txBody>
      </p:sp>
    </p:spTree>
    <p:extLst>
      <p:ext uri="{BB962C8B-B14F-4D97-AF65-F5344CB8AC3E}">
        <p14:creationId xmlns:p14="http://schemas.microsoft.com/office/powerpoint/2010/main" val="913845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30F7414B-8110-475B-BB4F-1408A17F58BE}" type="slidenum">
              <a:rPr lang="en-US" smtClean="0"/>
              <a:pPr/>
              <a:t>13</a:t>
            </a:fld>
            <a:endParaRPr 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86713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305DA66-4403-43F2-BEAC-A65AD3D4665B}" type="slidenum">
              <a:rPr lang="en-US" smtClean="0"/>
              <a:pPr>
                <a:defRPr/>
              </a:pPr>
              <a:t>15</a:t>
            </a:fld>
            <a:endParaRPr lang="en-US"/>
          </a:p>
        </p:txBody>
      </p:sp>
    </p:spTree>
    <p:extLst>
      <p:ext uri="{BB962C8B-B14F-4D97-AF65-F5344CB8AC3E}">
        <p14:creationId xmlns:p14="http://schemas.microsoft.com/office/powerpoint/2010/main" val="3076089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B52F19-53A5-4490-894D-3B5E99F3AC52}" type="datetimeFigureOut">
              <a:rPr lang="en-US" smtClean="0"/>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3FF89-88EF-4E69-AB44-074931615734}"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B52F19-53A5-4490-894D-3B5E99F3AC52}" type="datetimeFigureOut">
              <a:rPr lang="en-US" smtClean="0"/>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3FF89-88EF-4E69-AB44-07493161573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B52F19-53A5-4490-894D-3B5E99F3AC52}" type="datetimeFigureOut">
              <a:rPr lang="en-US" smtClean="0"/>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3FF89-88EF-4E69-AB44-07493161573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B52F19-53A5-4490-894D-3B5E99F3AC52}" type="datetimeFigureOut">
              <a:rPr lang="en-US" smtClean="0"/>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3FF89-88EF-4E69-AB44-07493161573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B52F19-53A5-4490-894D-3B5E99F3AC52}" type="datetimeFigureOut">
              <a:rPr lang="en-US" smtClean="0"/>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3FF89-88EF-4E69-AB44-074931615734}"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B52F19-53A5-4490-894D-3B5E99F3AC52}" type="datetimeFigureOut">
              <a:rPr lang="en-US" smtClean="0"/>
              <a:t>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3FF89-88EF-4E69-AB44-07493161573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B52F19-53A5-4490-894D-3B5E99F3AC52}" type="datetimeFigureOut">
              <a:rPr lang="en-US" smtClean="0"/>
              <a:t>10/8/2020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E3FF89-88EF-4E69-AB44-074931615734}"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B52F19-53A5-4490-894D-3B5E99F3AC52}" type="datetimeFigureOut">
              <a:rPr lang="en-US" smtClean="0"/>
              <a:t>10/8/2020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E3FF89-88EF-4E69-AB44-07493161573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B52F19-53A5-4490-894D-3B5E99F3AC52}" type="datetimeFigureOut">
              <a:rPr lang="en-US" smtClean="0"/>
              <a:t>10/8/2020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E3FF89-88EF-4E69-AB44-07493161573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B52F19-53A5-4490-894D-3B5E99F3AC52}" type="datetimeFigureOut">
              <a:rPr lang="en-US" smtClean="0"/>
              <a:t>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3FF89-88EF-4E69-AB44-074931615734}"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B52F19-53A5-4490-894D-3B5E99F3AC52}" type="datetimeFigureOut">
              <a:rPr lang="en-US" smtClean="0"/>
              <a:t>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3FF89-88EF-4E69-AB44-07493161573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9B52F19-53A5-4490-894D-3B5E99F3AC52}" type="datetimeFigureOut">
              <a:rPr lang="en-US" smtClean="0"/>
              <a:t>10/8/2020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9E3FF89-88EF-4E69-AB44-07493161573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457200" y="990600"/>
            <a:ext cx="8229600" cy="1470025"/>
          </a:xfrm>
        </p:spPr>
        <p:txBody>
          <a:bodyPr>
            <a:normAutofit fontScale="90000"/>
          </a:bodyPr>
          <a:lstStyle/>
          <a:p>
            <a:pPr eaLnBrk="1" hangingPunct="1">
              <a:defRPr/>
            </a:pPr>
            <a:r>
              <a:rPr lang="en-US" sz="3600" dirty="0">
                <a:solidFill>
                  <a:schemeClr val="hlink"/>
                </a:solidFill>
                <a:latin typeface="Calibri" pitchFamily="34" charset="0"/>
              </a:rPr>
              <a:t>Research Career Development</a:t>
            </a:r>
            <a:br>
              <a:rPr lang="en-US" sz="3600" dirty="0">
                <a:solidFill>
                  <a:schemeClr val="hlink"/>
                </a:solidFill>
                <a:latin typeface="Calibri" pitchFamily="34" charset="0"/>
              </a:rPr>
            </a:br>
            <a:br>
              <a:rPr lang="en-US" sz="3600" dirty="0">
                <a:solidFill>
                  <a:schemeClr val="hlink"/>
                </a:solidFill>
                <a:latin typeface="Calibri" pitchFamily="34" charset="0"/>
              </a:rPr>
            </a:br>
            <a:r>
              <a:rPr lang="en-US" sz="4400" b="1" dirty="0">
                <a:solidFill>
                  <a:schemeClr val="tx1"/>
                </a:solidFill>
                <a:latin typeface="Calibri" pitchFamily="34" charset="0"/>
              </a:rPr>
              <a:t>Applying to PhD Programs</a:t>
            </a:r>
            <a:endParaRPr lang="en-US" sz="5300" b="1" dirty="0">
              <a:solidFill>
                <a:schemeClr val="tx1"/>
              </a:solidFill>
              <a:latin typeface="Calibri" pitchFamily="34" charset="0"/>
            </a:endParaRPr>
          </a:p>
        </p:txBody>
      </p:sp>
      <p:sp>
        <p:nvSpPr>
          <p:cNvPr id="21507" name="Rectangle 3"/>
          <p:cNvSpPr>
            <a:spLocks noGrp="1" noChangeArrowheads="1"/>
          </p:cNvSpPr>
          <p:nvPr>
            <p:ph type="subTitle" idx="1"/>
          </p:nvPr>
        </p:nvSpPr>
        <p:spPr>
          <a:xfrm>
            <a:off x="438807" y="4953000"/>
            <a:ext cx="5826719" cy="1096899"/>
          </a:xfrm>
        </p:spPr>
        <p:txBody>
          <a:bodyPr>
            <a:normAutofit fontScale="92500" lnSpcReduction="20000"/>
          </a:bodyPr>
          <a:lstStyle/>
          <a:p>
            <a:pPr eaLnBrk="1" hangingPunct="1">
              <a:defRPr/>
            </a:pPr>
            <a:r>
              <a:rPr lang="en-US" dirty="0">
                <a:latin typeface="Calibri" pitchFamily="34" charset="0"/>
              </a:rPr>
              <a:t>Dr. Gail P. Taylor</a:t>
            </a:r>
          </a:p>
          <a:p>
            <a:pPr eaLnBrk="1" hangingPunct="1">
              <a:defRPr/>
            </a:pPr>
            <a:r>
              <a:rPr lang="en-US" dirty="0">
                <a:latin typeface="Calibri" pitchFamily="34" charset="0"/>
              </a:rPr>
              <a:t>Asst. PD RISE &amp; MARC U*STAR</a:t>
            </a:r>
          </a:p>
          <a:p>
            <a:pPr eaLnBrk="1" hangingPunct="1">
              <a:defRPr/>
            </a:pPr>
            <a:r>
              <a:rPr lang="en-US" dirty="0">
                <a:latin typeface="Calibri" pitchFamily="34" charset="0"/>
              </a:rPr>
              <a:t>Fall 2019</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400" y="3748370"/>
            <a:ext cx="2927707" cy="2338388"/>
          </a:xfrm>
          <a:prstGeom prst="rect">
            <a:avLst/>
          </a:prstGeom>
        </p:spPr>
      </p:pic>
    </p:spTree>
    <p:extLst>
      <p:ext uri="{BB962C8B-B14F-4D97-AF65-F5344CB8AC3E}">
        <p14:creationId xmlns:p14="http://schemas.microsoft.com/office/powerpoint/2010/main" val="1945965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533400"/>
          </a:xfrm>
        </p:spPr>
        <p:txBody>
          <a:bodyPr>
            <a:normAutofit fontScale="90000"/>
          </a:bodyPr>
          <a:lstStyle/>
          <a:p>
            <a:r>
              <a:rPr lang="en-US" dirty="0"/>
              <a:t>Example Contact Email (LONG)</a:t>
            </a:r>
          </a:p>
        </p:txBody>
      </p:sp>
      <p:sp>
        <p:nvSpPr>
          <p:cNvPr id="5" name="Content Placeholder 4"/>
          <p:cNvSpPr>
            <a:spLocks noGrp="1"/>
          </p:cNvSpPr>
          <p:nvPr>
            <p:ph idx="1"/>
          </p:nvPr>
        </p:nvSpPr>
        <p:spPr>
          <a:xfrm>
            <a:off x="251791" y="762000"/>
            <a:ext cx="8001000" cy="5867400"/>
          </a:xfrm>
        </p:spPr>
        <p:txBody>
          <a:bodyPr>
            <a:normAutofit fontScale="62500" lnSpcReduction="20000"/>
          </a:bodyPr>
          <a:lstStyle/>
          <a:p>
            <a:pPr marL="0" indent="0">
              <a:buNone/>
            </a:pPr>
            <a:r>
              <a:rPr lang="en-US" sz="2300" dirty="0"/>
              <a:t>Dr. xxx ,</a:t>
            </a:r>
          </a:p>
          <a:p>
            <a:pPr marL="0" indent="0">
              <a:buNone/>
            </a:pPr>
            <a:r>
              <a:rPr lang="en-US" sz="2300" dirty="0"/>
              <a:t> </a:t>
            </a:r>
          </a:p>
          <a:p>
            <a:pPr marL="0" indent="0">
              <a:buNone/>
            </a:pPr>
            <a:r>
              <a:rPr lang="en-US" sz="2300" dirty="0"/>
              <a:t>I hope your summer is going well. My name is </a:t>
            </a:r>
            <a:r>
              <a:rPr lang="en-US" sz="2300" dirty="0" err="1"/>
              <a:t>Proactiva</a:t>
            </a:r>
            <a:r>
              <a:rPr lang="en-US" sz="2300" dirty="0"/>
              <a:t> </a:t>
            </a:r>
            <a:r>
              <a:rPr lang="en-US" sz="2300" dirty="0" err="1"/>
              <a:t>Estudiente</a:t>
            </a:r>
            <a:r>
              <a:rPr lang="en-US" sz="2300" dirty="0"/>
              <a:t>, and I’m currently an undergraduate psychology student at The University of Texas at San Antonio. After reading a few of your articles, I've realized that our research interests align well. </a:t>
            </a:r>
          </a:p>
          <a:p>
            <a:pPr marL="0" indent="0">
              <a:buNone/>
            </a:pPr>
            <a:r>
              <a:rPr lang="en-US" sz="2300" dirty="0"/>
              <a:t> I didn’t fully understand the importance of a healthy diet and exercise regime until after setting a goal to finish a half marathon. In pursuit of this goal, I made some noticeable lifestyle changes. My friends and family began to ask me how I was able to “stick with it”. In a social cognition course that I recently took, I realized that a lot of my success probably had to do with goal formation. </a:t>
            </a:r>
          </a:p>
          <a:p>
            <a:pPr marL="0" indent="0">
              <a:buNone/>
            </a:pPr>
            <a:r>
              <a:rPr lang="en-US" sz="2300" dirty="0"/>
              <a:t>I’m very interested in health psychology with specific research aims in exercise and nutrition among ethnic minorities. I’m currently working on an undergraduate thesis that explores how acculturation and acculturative stress influence media internalization and body satisfaction in Mexican-Americans. It is expected that individuals who are highly acculturated to the American mainstream culture will internalize the media more and will be more dissatisfied with their bodies compared to Mexican-Americans who are less acculturated. I believe that cultural differences play an important role in most health issues.</a:t>
            </a:r>
          </a:p>
          <a:p>
            <a:pPr marL="0" indent="0">
              <a:buNone/>
            </a:pPr>
            <a:r>
              <a:rPr lang="en-US" sz="2300" dirty="0"/>
              <a:t>Your 2018 paper on goal-oriented imagery caught my attention. In my social cognition course we discussed how individuals differ on whether they are more approach/ideal-self oriented or avoidance/feared-self oriented based on their cultural values. It would be interesting to assess whether avoidance and approach imagery effectiveness varies among different ethnic groups. </a:t>
            </a:r>
          </a:p>
          <a:p>
            <a:pPr marL="0" indent="0">
              <a:buNone/>
            </a:pPr>
            <a:r>
              <a:rPr lang="en-US" sz="2300" dirty="0"/>
              <a:t>With all of this in mind, I would be interested in testing whether individuals from collectivist cultures commit to healthier diets more effectively after using avoidance-imagery rather than approach-imagery. This result would be expected given the assumption that individuals from collectivist cultures are motivated more by their feared-self rather than their ideal-self.</a:t>
            </a:r>
          </a:p>
          <a:p>
            <a:pPr marL="0" indent="0">
              <a:buNone/>
            </a:pPr>
            <a:r>
              <a:rPr lang="en-US" sz="2300" dirty="0"/>
              <a:t>I hope to continue studying nutrition and exercise in graduate school. With this in mind, I plan on applying to the Health Psychology Program at the University of California, Merced. I am very interested in working with you in your lab while pursuing my doctoral degree. Will you be accepting students for fall 2020 admission? If you have time, I would be happy set up a time to talk with you over the phone about how I might fit into your lab.</a:t>
            </a:r>
          </a:p>
          <a:p>
            <a:pPr marL="0" indent="0">
              <a:buNone/>
            </a:pPr>
            <a:r>
              <a:rPr lang="en-US" sz="2300" dirty="0"/>
              <a:t>I really appreciate your time and I look forward to hearing from you.</a:t>
            </a:r>
          </a:p>
          <a:p>
            <a:pPr marL="0" indent="0">
              <a:buNone/>
            </a:pPr>
            <a:endParaRPr lang="en-US" sz="2300" dirty="0"/>
          </a:p>
        </p:txBody>
      </p:sp>
    </p:spTree>
    <p:extLst>
      <p:ext uri="{BB962C8B-B14F-4D97-AF65-F5344CB8AC3E}">
        <p14:creationId xmlns:p14="http://schemas.microsoft.com/office/powerpoint/2010/main" val="4065196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 of Email:</a:t>
            </a:r>
          </a:p>
        </p:txBody>
      </p:sp>
      <p:sp>
        <p:nvSpPr>
          <p:cNvPr id="5" name="Content Placeholder 4"/>
          <p:cNvSpPr>
            <a:spLocks noGrp="1"/>
          </p:cNvSpPr>
          <p:nvPr>
            <p:ph idx="1"/>
          </p:nvPr>
        </p:nvSpPr>
        <p:spPr/>
        <p:txBody>
          <a:bodyPr>
            <a:normAutofit fontScale="85000" lnSpcReduction="20000"/>
          </a:bodyPr>
          <a:lstStyle/>
          <a:p>
            <a:r>
              <a:rPr lang="en-US" dirty="0"/>
              <a:t>Some did not respond.</a:t>
            </a:r>
          </a:p>
          <a:p>
            <a:r>
              <a:rPr lang="en-US" dirty="0"/>
              <a:t>Some were not taking students in Fall</a:t>
            </a:r>
          </a:p>
          <a:p>
            <a:r>
              <a:rPr lang="en-US" dirty="0"/>
              <a:t>Several responded like: </a:t>
            </a:r>
          </a:p>
          <a:p>
            <a:pPr marL="0" indent="0">
              <a:buNone/>
            </a:pPr>
            <a:r>
              <a:rPr lang="en-US" dirty="0"/>
              <a:t>Dear </a:t>
            </a:r>
            <a:r>
              <a:rPr lang="en-US" dirty="0" err="1"/>
              <a:t>Proactiva</a:t>
            </a:r>
            <a:r>
              <a:rPr lang="en-US" dirty="0"/>
              <a:t>,</a:t>
            </a:r>
          </a:p>
          <a:p>
            <a:pPr marL="0" indent="0">
              <a:buNone/>
            </a:pPr>
            <a:r>
              <a:rPr lang="en-US" dirty="0"/>
              <a:t> </a:t>
            </a:r>
          </a:p>
          <a:p>
            <a:pPr marL="0" indent="0">
              <a:buNone/>
            </a:pPr>
            <a:r>
              <a:rPr lang="en-US" dirty="0"/>
              <a:t>Thank you for your email and for your interest in our research program. Your interests do indeed align well with mine and those of other graduate students in my research lab. I will be accepting students next year, and I'm happy that you will be applying to our program. It would be great if we could find a time to talk by phone. I will be travelling for much of the next 3 weeks but perhaps we can find a time in mid-July to talk? We can also wait until the academic year begins in late August if that works better for you.</a:t>
            </a:r>
          </a:p>
          <a:p>
            <a:pPr marL="0" indent="0">
              <a:buNone/>
            </a:pPr>
            <a:r>
              <a:rPr lang="en-US" dirty="0"/>
              <a:t> </a:t>
            </a:r>
          </a:p>
          <a:p>
            <a:pPr marL="0" indent="0">
              <a:buNone/>
            </a:pPr>
            <a:r>
              <a:rPr lang="en-US" dirty="0"/>
              <a:t>Best wishes,</a:t>
            </a:r>
          </a:p>
          <a:p>
            <a:pPr marL="0" indent="0">
              <a:buNone/>
            </a:pPr>
            <a:r>
              <a:rPr lang="en-US" dirty="0"/>
              <a:t>Prospective Professor</a:t>
            </a:r>
          </a:p>
          <a:p>
            <a:endParaRPr lang="en-US" dirty="0"/>
          </a:p>
        </p:txBody>
      </p:sp>
    </p:spTree>
    <p:extLst>
      <p:ext uri="{BB962C8B-B14F-4D97-AF65-F5344CB8AC3E}">
        <p14:creationId xmlns:p14="http://schemas.microsoft.com/office/powerpoint/2010/main" val="1084867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dirty="0"/>
          </a:p>
        </p:txBody>
      </p:sp>
      <p:sp>
        <p:nvSpPr>
          <p:cNvPr id="5" name="Subtitle 4"/>
          <p:cNvSpPr>
            <a:spLocks noGrp="1"/>
          </p:cNvSpPr>
          <p:nvPr>
            <p:ph type="subTitle" idx="1"/>
          </p:nvPr>
        </p:nvSpPr>
        <p:spPr/>
        <p:txBody>
          <a:bodyPr/>
          <a:lstStyle/>
          <a:p>
            <a:r>
              <a:rPr lang="en-US" sz="3200" dirty="0"/>
              <a:t>Now…Personal Statement</a:t>
            </a:r>
          </a:p>
          <a:p>
            <a:endParaRPr lang="en-US" dirty="0"/>
          </a:p>
        </p:txBody>
      </p:sp>
    </p:spTree>
    <p:extLst>
      <p:ext uri="{BB962C8B-B14F-4D97-AF65-F5344CB8AC3E}">
        <p14:creationId xmlns:p14="http://schemas.microsoft.com/office/powerpoint/2010/main" val="2906770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a:xfrm>
            <a:off x="609599" y="381000"/>
            <a:ext cx="6347713" cy="990600"/>
          </a:xfrm>
        </p:spPr>
        <p:txBody>
          <a:bodyPr/>
          <a:lstStyle/>
          <a:p>
            <a:pPr eaLnBrk="1" hangingPunct="1">
              <a:defRPr/>
            </a:pPr>
            <a:r>
              <a:rPr lang="en-US" dirty="0">
                <a:latin typeface="Calibri" pitchFamily="34" charset="0"/>
              </a:rPr>
              <a:t>Preparation of Statement</a:t>
            </a:r>
          </a:p>
        </p:txBody>
      </p:sp>
      <p:sp>
        <p:nvSpPr>
          <p:cNvPr id="40963" name="Rectangle 3"/>
          <p:cNvSpPr>
            <a:spLocks noGrp="1" noRot="1" noChangeArrowheads="1"/>
          </p:cNvSpPr>
          <p:nvPr>
            <p:ph idx="1"/>
          </p:nvPr>
        </p:nvSpPr>
        <p:spPr>
          <a:xfrm>
            <a:off x="538163" y="1371600"/>
            <a:ext cx="8067675" cy="5105400"/>
          </a:xfrm>
        </p:spPr>
        <p:txBody>
          <a:bodyPr>
            <a:normAutofit lnSpcReduction="10000"/>
          </a:bodyPr>
          <a:lstStyle/>
          <a:p>
            <a:pPr eaLnBrk="1" hangingPunct="1">
              <a:lnSpc>
                <a:spcPct val="90000"/>
              </a:lnSpc>
              <a:defRPr/>
            </a:pPr>
            <a:r>
              <a:rPr lang="en-US" sz="2800" dirty="0">
                <a:latin typeface="Calibri" pitchFamily="34" charset="0"/>
              </a:rPr>
              <a:t>You own story:</a:t>
            </a:r>
          </a:p>
          <a:p>
            <a:pPr lvl="1">
              <a:lnSpc>
                <a:spcPct val="90000"/>
              </a:lnSpc>
              <a:defRPr/>
            </a:pPr>
            <a:r>
              <a:rPr lang="en-US" sz="2600" dirty="0">
                <a:latin typeface="Calibri" pitchFamily="34" charset="0"/>
              </a:rPr>
              <a:t>Why do you want to attend THAT school?</a:t>
            </a:r>
          </a:p>
          <a:p>
            <a:pPr lvl="1">
              <a:lnSpc>
                <a:spcPct val="90000"/>
              </a:lnSpc>
              <a:defRPr/>
            </a:pPr>
            <a:r>
              <a:rPr lang="en-US" sz="2600" dirty="0">
                <a:latin typeface="Calibri" pitchFamily="34" charset="0"/>
              </a:rPr>
              <a:t>Your motivations for GS (and why you’ll finish)</a:t>
            </a:r>
          </a:p>
          <a:p>
            <a:pPr lvl="1">
              <a:lnSpc>
                <a:spcPct val="90000"/>
              </a:lnSpc>
              <a:defRPr/>
            </a:pPr>
            <a:r>
              <a:rPr lang="en-US" sz="2600" dirty="0">
                <a:latin typeface="Calibri" pitchFamily="34" charset="0"/>
              </a:rPr>
              <a:t>Career aspirations</a:t>
            </a:r>
          </a:p>
          <a:p>
            <a:pPr lvl="1">
              <a:lnSpc>
                <a:spcPct val="90000"/>
              </a:lnSpc>
              <a:defRPr/>
            </a:pPr>
            <a:r>
              <a:rPr lang="en-US" sz="2600" dirty="0">
                <a:latin typeface="Calibri" pitchFamily="34" charset="0"/>
              </a:rPr>
              <a:t>What makes you sure that it’s right for you</a:t>
            </a:r>
          </a:p>
          <a:p>
            <a:pPr lvl="1">
              <a:lnSpc>
                <a:spcPct val="90000"/>
              </a:lnSpc>
              <a:defRPr/>
            </a:pPr>
            <a:r>
              <a:rPr lang="en-US" sz="2600" dirty="0">
                <a:latin typeface="Calibri" pitchFamily="34" charset="0"/>
              </a:rPr>
              <a:t>Convey as many of the grad student attributes as possible!  ;)</a:t>
            </a:r>
          </a:p>
          <a:p>
            <a:pPr eaLnBrk="1" hangingPunct="1">
              <a:lnSpc>
                <a:spcPct val="90000"/>
              </a:lnSpc>
              <a:defRPr/>
            </a:pPr>
            <a:r>
              <a:rPr lang="en-US" sz="2800" dirty="0">
                <a:latin typeface="Calibri" pitchFamily="34" charset="0"/>
              </a:rPr>
              <a:t>Identify at least three potential faculty mentors</a:t>
            </a:r>
          </a:p>
          <a:p>
            <a:pPr eaLnBrk="1" hangingPunct="1">
              <a:lnSpc>
                <a:spcPct val="90000"/>
              </a:lnSpc>
              <a:defRPr/>
            </a:pPr>
            <a:r>
              <a:rPr lang="en-US" sz="2800" dirty="0">
                <a:latin typeface="Calibri" pitchFamily="34" charset="0"/>
              </a:rPr>
              <a:t>Identify Essay Structure and Directions</a:t>
            </a:r>
          </a:p>
          <a:p>
            <a:pPr eaLnBrk="1" hangingPunct="1">
              <a:lnSpc>
                <a:spcPct val="90000"/>
              </a:lnSpc>
              <a:defRPr/>
            </a:pPr>
            <a:r>
              <a:rPr lang="en-US" sz="2800" dirty="0">
                <a:latin typeface="Calibri" pitchFamily="34" charset="0"/>
              </a:rPr>
              <a:t>Start early enough to get reviews before deadline</a:t>
            </a:r>
          </a:p>
          <a:p>
            <a:pPr lvl="1">
              <a:lnSpc>
                <a:spcPct val="90000"/>
              </a:lnSpc>
              <a:defRPr/>
            </a:pPr>
            <a:r>
              <a:rPr lang="en-US" sz="2200" dirty="0">
                <a:latin typeface="Calibri" pitchFamily="34" charset="0"/>
              </a:rPr>
              <a:t>Not overnight</a:t>
            </a:r>
            <a:endParaRPr lang="en-US" sz="2400" dirty="0">
              <a:latin typeface="Calibri" pitchFamily="34" charset="0"/>
            </a:endParaRPr>
          </a:p>
          <a:p>
            <a:pPr lvl="1">
              <a:lnSpc>
                <a:spcPct val="90000"/>
              </a:lnSpc>
              <a:defRPr/>
            </a:pPr>
            <a:r>
              <a:rPr lang="en-US" sz="2400" dirty="0">
                <a:latin typeface="Calibri" pitchFamily="34" charset="0"/>
              </a:rPr>
              <a:t>Catch typos</a:t>
            </a:r>
            <a:r>
              <a:rPr lang="en-US" sz="2200" dirty="0">
                <a:latin typeface="Calibri" pitchFamily="34" charset="0"/>
              </a:rPr>
              <a:t> and grammatical problems (deadly)</a:t>
            </a:r>
          </a:p>
          <a:p>
            <a:pPr lvl="1">
              <a:lnSpc>
                <a:spcPct val="90000"/>
              </a:lnSpc>
              <a:defRPr/>
            </a:pPr>
            <a:r>
              <a:rPr lang="en-US" sz="2200" dirty="0">
                <a:latin typeface="Calibri" pitchFamily="34" charset="0"/>
              </a:rPr>
              <a:t>Tell good story</a:t>
            </a:r>
          </a:p>
        </p:txBody>
      </p:sp>
    </p:spTree>
    <p:extLst>
      <p:ext uri="{BB962C8B-B14F-4D97-AF65-F5344CB8AC3E}">
        <p14:creationId xmlns:p14="http://schemas.microsoft.com/office/powerpoint/2010/main" val="3967450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305801" cy="1320800"/>
          </a:xfrm>
        </p:spPr>
        <p:txBody>
          <a:bodyPr/>
          <a:lstStyle/>
          <a:p>
            <a:r>
              <a:rPr lang="en-US" dirty="0"/>
              <a:t>Make sure all questions addressed!!!</a:t>
            </a:r>
          </a:p>
        </p:txBody>
      </p:sp>
      <p:sp>
        <p:nvSpPr>
          <p:cNvPr id="3" name="Content Placeholder 2"/>
          <p:cNvSpPr>
            <a:spLocks noGrp="1"/>
          </p:cNvSpPr>
          <p:nvPr>
            <p:ph idx="1"/>
          </p:nvPr>
        </p:nvSpPr>
        <p:spPr>
          <a:xfrm>
            <a:off x="609598" y="1676400"/>
            <a:ext cx="7162801" cy="4364963"/>
          </a:xfrm>
        </p:spPr>
        <p:txBody>
          <a:bodyPr>
            <a:normAutofit/>
          </a:bodyPr>
          <a:lstStyle/>
          <a:p>
            <a:r>
              <a:rPr lang="en-US" sz="2400" dirty="0"/>
              <a:t>Must be tailored to each school!</a:t>
            </a:r>
          </a:p>
          <a:p>
            <a:r>
              <a:rPr lang="en-US" sz="2400" dirty="0"/>
              <a:t>Look at their requested information and feed it back to them with answers.</a:t>
            </a:r>
          </a:p>
          <a:p>
            <a:r>
              <a:rPr lang="en-US" sz="2400" dirty="0"/>
              <a:t>You can even build questions into part of your reply paragraph/sentences or underline</a:t>
            </a:r>
          </a:p>
        </p:txBody>
      </p:sp>
    </p:spTree>
    <p:extLst>
      <p:ext uri="{BB962C8B-B14F-4D97-AF65-F5344CB8AC3E}">
        <p14:creationId xmlns:p14="http://schemas.microsoft.com/office/powerpoint/2010/main" val="4251118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6347713" cy="914400"/>
          </a:xfrm>
        </p:spPr>
        <p:txBody>
          <a:bodyPr/>
          <a:lstStyle/>
          <a:p>
            <a:r>
              <a:rPr lang="en-US" dirty="0"/>
              <a:t>Content</a:t>
            </a:r>
          </a:p>
        </p:txBody>
      </p:sp>
      <p:sp>
        <p:nvSpPr>
          <p:cNvPr id="3" name="Content Placeholder 2"/>
          <p:cNvSpPr>
            <a:spLocks noGrp="1"/>
          </p:cNvSpPr>
          <p:nvPr>
            <p:ph idx="1"/>
          </p:nvPr>
        </p:nvSpPr>
        <p:spPr>
          <a:xfrm>
            <a:off x="609598" y="1295400"/>
            <a:ext cx="7696201" cy="5334000"/>
          </a:xfrm>
        </p:spPr>
        <p:txBody>
          <a:bodyPr>
            <a:normAutofit/>
          </a:bodyPr>
          <a:lstStyle/>
          <a:p>
            <a:pPr>
              <a:lnSpc>
                <a:spcPct val="90000"/>
              </a:lnSpc>
              <a:defRPr/>
            </a:pPr>
            <a:r>
              <a:rPr lang="en-US" sz="2800" dirty="0">
                <a:latin typeface="Calibri" pitchFamily="34" charset="0"/>
              </a:rPr>
              <a:t>All Desire:</a:t>
            </a:r>
          </a:p>
          <a:p>
            <a:pPr lvl="1">
              <a:lnSpc>
                <a:spcPct val="90000"/>
              </a:lnSpc>
              <a:defRPr/>
            </a:pPr>
            <a:r>
              <a:rPr lang="en-US" sz="2400" dirty="0">
                <a:latin typeface="Calibri" pitchFamily="34" charset="0"/>
              </a:rPr>
              <a:t>Motivators for Graduate Study</a:t>
            </a:r>
          </a:p>
          <a:p>
            <a:pPr lvl="1">
              <a:lnSpc>
                <a:spcPct val="90000"/>
              </a:lnSpc>
              <a:defRPr/>
            </a:pPr>
            <a:r>
              <a:rPr lang="en-US" sz="2400" dirty="0">
                <a:latin typeface="Calibri" pitchFamily="34" charset="0"/>
              </a:rPr>
              <a:t>Preparation for Graduate Study</a:t>
            </a:r>
          </a:p>
          <a:p>
            <a:pPr lvl="2">
              <a:lnSpc>
                <a:spcPct val="90000"/>
              </a:lnSpc>
              <a:defRPr/>
            </a:pPr>
            <a:r>
              <a:rPr lang="en-US" sz="2200" dirty="0">
                <a:latin typeface="Calibri" pitchFamily="34" charset="0"/>
              </a:rPr>
              <a:t>Research Experience</a:t>
            </a:r>
          </a:p>
          <a:p>
            <a:pPr lvl="2">
              <a:lnSpc>
                <a:spcPct val="90000"/>
              </a:lnSpc>
              <a:defRPr/>
            </a:pPr>
            <a:r>
              <a:rPr lang="en-US" sz="2200" dirty="0">
                <a:latin typeface="Calibri" pitchFamily="34" charset="0"/>
              </a:rPr>
              <a:t>Other Professional Experience (MENTION MARC/RISE, ETC!!!)</a:t>
            </a:r>
          </a:p>
          <a:p>
            <a:pPr lvl="1">
              <a:lnSpc>
                <a:spcPct val="90000"/>
              </a:lnSpc>
              <a:defRPr/>
            </a:pPr>
            <a:r>
              <a:rPr lang="en-US" sz="2400" dirty="0">
                <a:latin typeface="Calibri" pitchFamily="34" charset="0"/>
              </a:rPr>
              <a:t>Why you want to attend their program (homework needed)</a:t>
            </a:r>
          </a:p>
          <a:p>
            <a:pPr lvl="2">
              <a:lnSpc>
                <a:spcPct val="90000"/>
              </a:lnSpc>
              <a:defRPr/>
            </a:pPr>
            <a:r>
              <a:rPr lang="en-US" sz="2200" dirty="0">
                <a:latin typeface="Calibri" pitchFamily="34" charset="0"/>
              </a:rPr>
              <a:t>Terrific Resources/programs, etc., etc.</a:t>
            </a:r>
          </a:p>
          <a:p>
            <a:pPr lvl="2">
              <a:lnSpc>
                <a:spcPct val="90000"/>
              </a:lnSpc>
              <a:defRPr/>
            </a:pPr>
            <a:r>
              <a:rPr lang="en-US" sz="2200" dirty="0">
                <a:latin typeface="Calibri" pitchFamily="34" charset="0"/>
              </a:rPr>
              <a:t>Research Interests</a:t>
            </a:r>
          </a:p>
          <a:p>
            <a:pPr lvl="2">
              <a:lnSpc>
                <a:spcPct val="90000"/>
              </a:lnSpc>
              <a:defRPr/>
            </a:pPr>
            <a:r>
              <a:rPr lang="en-US" sz="2200" dirty="0">
                <a:latin typeface="Calibri" pitchFamily="34" charset="0"/>
              </a:rPr>
              <a:t>Possible Mentors</a:t>
            </a:r>
          </a:p>
          <a:p>
            <a:pPr lvl="1">
              <a:lnSpc>
                <a:spcPct val="90000"/>
              </a:lnSpc>
              <a:defRPr/>
            </a:pPr>
            <a:r>
              <a:rPr lang="en-US" sz="2400" dirty="0">
                <a:latin typeface="Calibri" pitchFamily="34" charset="0"/>
              </a:rPr>
              <a:t>Other things to address (grades, diversity, grit)</a:t>
            </a:r>
          </a:p>
          <a:p>
            <a:pPr lvl="1">
              <a:lnSpc>
                <a:spcPct val="90000"/>
              </a:lnSpc>
              <a:defRPr/>
            </a:pPr>
            <a:r>
              <a:rPr lang="en-US" sz="2400" dirty="0">
                <a:latin typeface="Calibri" pitchFamily="34" charset="0"/>
              </a:rPr>
              <a:t>Goals for Graduate Study</a:t>
            </a:r>
          </a:p>
          <a:p>
            <a:pPr>
              <a:lnSpc>
                <a:spcPct val="90000"/>
              </a:lnSpc>
              <a:defRPr/>
            </a:pPr>
            <a:endParaRPr lang="en-US" sz="2800" dirty="0">
              <a:latin typeface="Calibri" pitchFamily="34" charset="0"/>
            </a:endParaRPr>
          </a:p>
          <a:p>
            <a:pPr lvl="2">
              <a:lnSpc>
                <a:spcPct val="90000"/>
              </a:lnSpc>
              <a:defRPr/>
            </a:pPr>
            <a:endParaRPr lang="en-US" sz="2000" dirty="0">
              <a:latin typeface="Calibri" pitchFamily="34" charset="0"/>
            </a:endParaRPr>
          </a:p>
          <a:p>
            <a:pPr>
              <a:lnSpc>
                <a:spcPct val="90000"/>
              </a:lnSpc>
              <a:defRPr/>
            </a:pPr>
            <a:endParaRPr lang="en-US" sz="2600" dirty="0">
              <a:latin typeface="Calibri" pitchFamily="34" charset="0"/>
            </a:endParaRPr>
          </a:p>
          <a:p>
            <a:endParaRPr lang="en-US" dirty="0"/>
          </a:p>
        </p:txBody>
      </p:sp>
    </p:spTree>
    <p:extLst>
      <p:ext uri="{BB962C8B-B14F-4D97-AF65-F5344CB8AC3E}">
        <p14:creationId xmlns:p14="http://schemas.microsoft.com/office/powerpoint/2010/main" val="1702978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a:t>
            </a:r>
          </a:p>
        </p:txBody>
      </p:sp>
      <p:sp>
        <p:nvSpPr>
          <p:cNvPr id="3" name="Content Placeholder 2"/>
          <p:cNvSpPr>
            <a:spLocks noGrp="1"/>
          </p:cNvSpPr>
          <p:nvPr>
            <p:ph idx="1"/>
          </p:nvPr>
        </p:nvSpPr>
        <p:spPr/>
        <p:txBody>
          <a:bodyPr/>
          <a:lstStyle/>
          <a:p>
            <a:pPr>
              <a:lnSpc>
                <a:spcPct val="90000"/>
              </a:lnSpc>
              <a:defRPr/>
            </a:pPr>
            <a:r>
              <a:rPr lang="en-US" sz="2800" dirty="0">
                <a:latin typeface="Calibri" pitchFamily="34" charset="0"/>
              </a:rPr>
              <a:t>Can be subdivided or one large statement</a:t>
            </a:r>
          </a:p>
          <a:p>
            <a:pPr lvl="1">
              <a:lnSpc>
                <a:spcPct val="90000"/>
              </a:lnSpc>
              <a:defRPr/>
            </a:pPr>
            <a:r>
              <a:rPr lang="en-US" sz="2400" dirty="0">
                <a:latin typeface="Calibri" pitchFamily="34" charset="0"/>
              </a:rPr>
              <a:t>Very commonly are asked for as a:</a:t>
            </a:r>
          </a:p>
          <a:p>
            <a:pPr lvl="2">
              <a:lnSpc>
                <a:spcPct val="90000"/>
              </a:lnSpc>
              <a:defRPr/>
            </a:pPr>
            <a:r>
              <a:rPr lang="en-US" sz="2000" dirty="0">
                <a:latin typeface="Calibri" pitchFamily="34" charset="0"/>
              </a:rPr>
              <a:t>Personal statement </a:t>
            </a:r>
          </a:p>
          <a:p>
            <a:pPr lvl="2">
              <a:lnSpc>
                <a:spcPct val="90000"/>
              </a:lnSpc>
              <a:defRPr/>
            </a:pPr>
            <a:r>
              <a:rPr lang="en-US" sz="2000" dirty="0">
                <a:latin typeface="Calibri" pitchFamily="34" charset="0"/>
              </a:rPr>
              <a:t>Statement of Research Experience</a:t>
            </a:r>
          </a:p>
          <a:p>
            <a:pPr lvl="2">
              <a:lnSpc>
                <a:spcPct val="90000"/>
              </a:lnSpc>
              <a:defRPr/>
            </a:pPr>
            <a:r>
              <a:rPr lang="en-US" sz="2000" dirty="0">
                <a:latin typeface="Calibri" pitchFamily="34" charset="0"/>
              </a:rPr>
              <a:t>Statement of Research Interests</a:t>
            </a:r>
          </a:p>
          <a:p>
            <a:pPr lvl="2">
              <a:lnSpc>
                <a:spcPct val="90000"/>
              </a:lnSpc>
              <a:defRPr/>
            </a:pPr>
            <a:r>
              <a:rPr lang="en-US" sz="2000" dirty="0">
                <a:latin typeface="Calibri" pitchFamily="34" charset="0"/>
              </a:rPr>
              <a:t>Statement of purpose</a:t>
            </a:r>
          </a:p>
          <a:p>
            <a:pPr lvl="2">
              <a:lnSpc>
                <a:spcPct val="90000"/>
              </a:lnSpc>
              <a:defRPr/>
            </a:pPr>
            <a:r>
              <a:rPr lang="en-US" sz="2000" dirty="0">
                <a:latin typeface="Calibri" pitchFamily="34" charset="0"/>
              </a:rPr>
              <a:t>Personal essay</a:t>
            </a:r>
          </a:p>
          <a:p>
            <a:pPr lvl="2">
              <a:lnSpc>
                <a:spcPct val="90000"/>
              </a:lnSpc>
              <a:defRPr/>
            </a:pPr>
            <a:r>
              <a:rPr lang="en-US" sz="2000" dirty="0">
                <a:latin typeface="Calibri" pitchFamily="34" charset="0"/>
              </a:rPr>
              <a:t>Statement of background and goals</a:t>
            </a:r>
          </a:p>
          <a:p>
            <a:pPr lvl="2">
              <a:lnSpc>
                <a:spcPct val="90000"/>
              </a:lnSpc>
              <a:defRPr/>
            </a:pPr>
            <a:r>
              <a:rPr lang="en-US" sz="2000" dirty="0">
                <a:latin typeface="Calibri" pitchFamily="34" charset="0"/>
              </a:rPr>
              <a:t>Expression of your qualities as an applicant</a:t>
            </a:r>
          </a:p>
          <a:p>
            <a:endParaRPr lang="en-US" dirty="0"/>
          </a:p>
        </p:txBody>
      </p:sp>
    </p:spTree>
    <p:extLst>
      <p:ext uri="{BB962C8B-B14F-4D97-AF65-F5344CB8AC3E}">
        <p14:creationId xmlns:p14="http://schemas.microsoft.com/office/powerpoint/2010/main" val="515276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rrowheads="1"/>
          </p:cNvSpPr>
          <p:nvPr>
            <p:ph type="title"/>
          </p:nvPr>
        </p:nvSpPr>
        <p:spPr>
          <a:xfrm>
            <a:off x="457200" y="0"/>
            <a:ext cx="8229600" cy="914400"/>
          </a:xfrm>
        </p:spPr>
        <p:txBody>
          <a:bodyPr>
            <a:normAutofit fontScale="90000"/>
          </a:bodyPr>
          <a:lstStyle/>
          <a:p>
            <a:pPr eaLnBrk="1" hangingPunct="1">
              <a:defRPr/>
            </a:pPr>
            <a:r>
              <a:rPr lang="en-US" dirty="0">
                <a:latin typeface="Calibri" pitchFamily="34" charset="0"/>
              </a:rPr>
              <a:t>Possible Outline in Absence of Subdividing</a:t>
            </a:r>
          </a:p>
        </p:txBody>
      </p:sp>
      <p:sp>
        <p:nvSpPr>
          <p:cNvPr id="125955" name="Rectangle 3"/>
          <p:cNvSpPr>
            <a:spLocks noGrp="1" noRot="1" noChangeArrowheads="1"/>
          </p:cNvSpPr>
          <p:nvPr>
            <p:ph idx="1"/>
          </p:nvPr>
        </p:nvSpPr>
        <p:spPr>
          <a:xfrm>
            <a:off x="457200" y="838200"/>
            <a:ext cx="8229600" cy="5943600"/>
          </a:xfrm>
        </p:spPr>
        <p:txBody>
          <a:bodyPr>
            <a:normAutofit fontScale="85000" lnSpcReduction="20000"/>
          </a:bodyPr>
          <a:lstStyle/>
          <a:p>
            <a:pPr eaLnBrk="1" hangingPunct="1">
              <a:lnSpc>
                <a:spcPct val="120000"/>
              </a:lnSpc>
              <a:spcBef>
                <a:spcPts val="0"/>
              </a:spcBef>
              <a:buFont typeface="Wingdings" panose="05000000000000000000" pitchFamily="2" charset="2"/>
              <a:buChar char="§"/>
              <a:defRPr/>
            </a:pPr>
            <a:r>
              <a:rPr lang="en-US" sz="2000" dirty="0">
                <a:latin typeface="Calibri" pitchFamily="34" charset="0"/>
              </a:rPr>
              <a:t>General Personal Statement (can be subdivided)</a:t>
            </a:r>
          </a:p>
          <a:p>
            <a:pPr eaLnBrk="1" hangingPunct="1">
              <a:lnSpc>
                <a:spcPct val="120000"/>
              </a:lnSpc>
              <a:spcBef>
                <a:spcPts val="0"/>
              </a:spcBef>
              <a:buFont typeface="Wingdings" panose="05000000000000000000" pitchFamily="2" charset="2"/>
              <a:buChar char="§"/>
              <a:defRPr/>
            </a:pPr>
            <a:r>
              <a:rPr lang="en-US" sz="2000" dirty="0">
                <a:latin typeface="Calibri" pitchFamily="34" charset="0"/>
              </a:rPr>
              <a:t>Usually lasts 2 pages (then can tailor) – Single Spaced</a:t>
            </a:r>
          </a:p>
          <a:p>
            <a:pPr eaLnBrk="1" hangingPunct="1">
              <a:lnSpc>
                <a:spcPct val="120000"/>
              </a:lnSpc>
              <a:spcBef>
                <a:spcPts val="0"/>
              </a:spcBef>
              <a:buFont typeface="Wingdings" panose="05000000000000000000" pitchFamily="2" charset="2"/>
              <a:buChar char="§"/>
              <a:defRPr/>
            </a:pPr>
            <a:r>
              <a:rPr lang="en-US" sz="2000" dirty="0">
                <a:latin typeface="Calibri" pitchFamily="34" charset="0"/>
              </a:rPr>
              <a:t>NOT</a:t>
            </a:r>
            <a:r>
              <a:rPr lang="en-US" sz="2000" baseline="0" dirty="0">
                <a:latin typeface="Calibri" pitchFamily="34" charset="0"/>
              </a:rPr>
              <a:t> AN AUTOBIOGRAPHY!!!</a:t>
            </a:r>
            <a:endParaRPr lang="en-US" sz="2000" dirty="0">
              <a:latin typeface="Calibri" pitchFamily="34" charset="0"/>
            </a:endParaRPr>
          </a:p>
          <a:p>
            <a:pPr lvl="1" eaLnBrk="1" hangingPunct="1">
              <a:lnSpc>
                <a:spcPct val="120000"/>
              </a:lnSpc>
              <a:spcBef>
                <a:spcPts val="0"/>
              </a:spcBef>
              <a:buFont typeface="Wingdings" panose="05000000000000000000" pitchFamily="2" charset="2"/>
              <a:buChar char="§"/>
              <a:defRPr/>
            </a:pPr>
            <a:r>
              <a:rPr lang="en-US" sz="1800" dirty="0">
                <a:latin typeface="Calibri" pitchFamily="34" charset="0"/>
              </a:rPr>
              <a:t>Personal Goals/attributes/schooling/motivations (this part is a little autobiographical)</a:t>
            </a:r>
          </a:p>
          <a:p>
            <a:pPr lvl="2" eaLnBrk="1" hangingPunct="1">
              <a:lnSpc>
                <a:spcPct val="120000"/>
              </a:lnSpc>
              <a:spcBef>
                <a:spcPts val="0"/>
              </a:spcBef>
              <a:buFont typeface="Wingdings" panose="05000000000000000000" pitchFamily="2" charset="2"/>
              <a:buChar char="§"/>
              <a:defRPr/>
            </a:pPr>
            <a:r>
              <a:rPr lang="en-US" sz="1600" dirty="0">
                <a:latin typeface="Calibri" pitchFamily="34" charset="0"/>
              </a:rPr>
              <a:t>Usually 1 to 2 paragraphs</a:t>
            </a:r>
          </a:p>
          <a:p>
            <a:pPr lvl="2" eaLnBrk="1" hangingPunct="1">
              <a:lnSpc>
                <a:spcPct val="120000"/>
              </a:lnSpc>
              <a:spcBef>
                <a:spcPts val="0"/>
              </a:spcBef>
              <a:buFont typeface="Wingdings" panose="05000000000000000000" pitchFamily="2" charset="2"/>
              <a:buChar char="§"/>
              <a:defRPr/>
            </a:pPr>
            <a:r>
              <a:rPr lang="en-US" sz="1600" dirty="0">
                <a:latin typeface="Calibri" pitchFamily="34" charset="0"/>
              </a:rPr>
              <a:t>Put motivations for Grad School (personal stuff) and why they drive you</a:t>
            </a:r>
          </a:p>
          <a:p>
            <a:pPr lvl="2" eaLnBrk="1" hangingPunct="1">
              <a:lnSpc>
                <a:spcPct val="120000"/>
              </a:lnSpc>
              <a:spcBef>
                <a:spcPts val="0"/>
              </a:spcBef>
              <a:buFont typeface="Wingdings" panose="05000000000000000000" pitchFamily="2" charset="2"/>
              <a:buChar char="§"/>
              <a:defRPr/>
            </a:pPr>
            <a:r>
              <a:rPr lang="en-US" sz="1600" dirty="0">
                <a:latin typeface="Calibri" pitchFamily="34" charset="0"/>
              </a:rPr>
              <a:t>Attributes (with anecdotes) Strengths (could use StrengthsQuest)</a:t>
            </a:r>
          </a:p>
          <a:p>
            <a:pPr lvl="1" eaLnBrk="1" hangingPunct="1">
              <a:lnSpc>
                <a:spcPct val="120000"/>
              </a:lnSpc>
              <a:spcBef>
                <a:spcPts val="0"/>
              </a:spcBef>
              <a:buFont typeface="Wingdings" panose="05000000000000000000" pitchFamily="2" charset="2"/>
              <a:buChar char="§"/>
              <a:defRPr/>
            </a:pPr>
            <a:r>
              <a:rPr lang="en-US" sz="1800" dirty="0">
                <a:latin typeface="Calibri" pitchFamily="34" charset="0"/>
              </a:rPr>
              <a:t>Research experiences (Majority)</a:t>
            </a:r>
          </a:p>
          <a:p>
            <a:pPr marL="1146175" lvl="2" indent="-231775">
              <a:lnSpc>
                <a:spcPct val="120000"/>
              </a:lnSpc>
              <a:spcBef>
                <a:spcPts val="0"/>
              </a:spcBef>
              <a:buFont typeface="Wingdings" panose="05000000000000000000" pitchFamily="2" charset="2"/>
              <a:buChar char="§"/>
              <a:defRPr/>
            </a:pPr>
            <a:r>
              <a:rPr lang="en-US" sz="1600" dirty="0">
                <a:latin typeface="Calibri" pitchFamily="34" charset="0"/>
              </a:rPr>
              <a:t>Long – a page or more– at least 1 long paragraph.</a:t>
            </a:r>
          </a:p>
          <a:p>
            <a:pPr marL="1146175" lvl="2" indent="-231775">
              <a:lnSpc>
                <a:spcPct val="120000"/>
              </a:lnSpc>
              <a:spcBef>
                <a:spcPts val="0"/>
              </a:spcBef>
              <a:buFont typeface="Wingdings" panose="05000000000000000000" pitchFamily="2" charset="2"/>
              <a:buChar char="§"/>
              <a:defRPr/>
            </a:pPr>
            <a:r>
              <a:rPr lang="en-US" sz="1600" dirty="0">
                <a:latin typeface="Calibri" pitchFamily="34" charset="0"/>
              </a:rPr>
              <a:t>NOT TECHNIQUES ONLY!</a:t>
            </a:r>
          </a:p>
          <a:p>
            <a:pPr marL="1146175" lvl="2" indent="-231775">
              <a:lnSpc>
                <a:spcPct val="120000"/>
              </a:lnSpc>
              <a:spcBef>
                <a:spcPts val="0"/>
              </a:spcBef>
              <a:buFont typeface="Wingdings" panose="05000000000000000000" pitchFamily="2" charset="2"/>
              <a:buChar char="§"/>
              <a:defRPr/>
            </a:pPr>
            <a:r>
              <a:rPr lang="en-US" dirty="0">
                <a:latin typeface="Calibri"/>
                <a:ea typeface="Calibri"/>
                <a:cs typeface="Times New Roman"/>
              </a:rPr>
              <a:t>Like an abstract, but slightly less formal</a:t>
            </a:r>
            <a:endParaRPr lang="en-US" dirty="0">
              <a:latin typeface="Times New Roman"/>
              <a:ea typeface="Calibri"/>
            </a:endParaRPr>
          </a:p>
          <a:p>
            <a:pPr marL="1146175" lvl="1" indent="-231775">
              <a:lnSpc>
                <a:spcPct val="120000"/>
              </a:lnSpc>
              <a:spcBef>
                <a:spcPts val="0"/>
              </a:spcBef>
              <a:buFont typeface="Wingdings" panose="05000000000000000000" pitchFamily="2" charset="2"/>
              <a:buChar char="§"/>
              <a:tabLst>
                <a:tab pos="1828800" algn="l"/>
              </a:tabLst>
            </a:pPr>
            <a:r>
              <a:rPr lang="en-US" sz="1700" dirty="0">
                <a:latin typeface="Calibri"/>
                <a:ea typeface="Calibri"/>
                <a:cs typeface="Times New Roman"/>
              </a:rPr>
              <a:t>Intro, Role in larger project</a:t>
            </a:r>
            <a:endParaRPr lang="en-US" sz="1700" dirty="0">
              <a:latin typeface="Times New Roman"/>
              <a:ea typeface="Calibri"/>
            </a:endParaRPr>
          </a:p>
          <a:p>
            <a:pPr marL="1146175" lvl="1" indent="-231775">
              <a:lnSpc>
                <a:spcPct val="120000"/>
              </a:lnSpc>
              <a:spcBef>
                <a:spcPts val="0"/>
              </a:spcBef>
              <a:buFont typeface="Wingdings" panose="05000000000000000000" pitchFamily="2" charset="2"/>
              <a:buChar char="§"/>
              <a:tabLst>
                <a:tab pos="1828800" algn="l"/>
              </a:tabLst>
            </a:pPr>
            <a:r>
              <a:rPr lang="en-US" sz="1700" dirty="0">
                <a:latin typeface="Calibri"/>
                <a:ea typeface="Calibri"/>
                <a:cs typeface="Times New Roman"/>
              </a:rPr>
              <a:t>hypothesis/purpose, methods, results, discussion</a:t>
            </a:r>
            <a:endParaRPr lang="en-US" sz="1700" dirty="0">
              <a:latin typeface="Times New Roman"/>
              <a:ea typeface="Calibri"/>
            </a:endParaRPr>
          </a:p>
          <a:p>
            <a:pPr marL="1146175" lvl="1" indent="-231775">
              <a:lnSpc>
                <a:spcPct val="120000"/>
              </a:lnSpc>
              <a:spcBef>
                <a:spcPts val="0"/>
              </a:spcBef>
              <a:buFont typeface="Wingdings" panose="05000000000000000000" pitchFamily="2" charset="2"/>
              <a:buChar char="§"/>
              <a:tabLst>
                <a:tab pos="1828800" algn="l"/>
              </a:tabLst>
            </a:pPr>
            <a:r>
              <a:rPr lang="en-US" sz="1700" dirty="0">
                <a:latin typeface="Calibri"/>
                <a:ea typeface="Calibri"/>
                <a:cs typeface="Times New Roman"/>
              </a:rPr>
              <a:t>Implications of findings </a:t>
            </a:r>
            <a:endParaRPr lang="en-US" sz="1700" dirty="0">
              <a:latin typeface="Times New Roman"/>
              <a:ea typeface="Calibri"/>
            </a:endParaRPr>
          </a:p>
          <a:p>
            <a:pPr marL="1146175" lvl="1" indent="-231775">
              <a:lnSpc>
                <a:spcPct val="120000"/>
              </a:lnSpc>
              <a:spcBef>
                <a:spcPts val="0"/>
              </a:spcBef>
              <a:buFont typeface="Wingdings" panose="05000000000000000000" pitchFamily="2" charset="2"/>
              <a:buChar char="§"/>
              <a:tabLst>
                <a:tab pos="1828800" algn="l"/>
              </a:tabLst>
            </a:pPr>
            <a:r>
              <a:rPr lang="en-US" sz="1700" dirty="0">
                <a:latin typeface="Calibri"/>
                <a:ea typeface="Calibri"/>
                <a:cs typeface="Times New Roman"/>
              </a:rPr>
              <a:t>Was there a presentation, paper related to each?  Awards?</a:t>
            </a:r>
            <a:endParaRPr lang="en-US" sz="1700" dirty="0">
              <a:latin typeface="Times New Roman"/>
              <a:ea typeface="Calibri"/>
            </a:endParaRPr>
          </a:p>
          <a:p>
            <a:pPr lvl="1" eaLnBrk="1" hangingPunct="1">
              <a:lnSpc>
                <a:spcPct val="120000"/>
              </a:lnSpc>
              <a:spcBef>
                <a:spcPts val="0"/>
              </a:spcBef>
              <a:buFont typeface="Wingdings" panose="05000000000000000000" pitchFamily="2" charset="2"/>
              <a:buChar char="§"/>
              <a:defRPr/>
            </a:pPr>
            <a:r>
              <a:rPr lang="en-US" sz="1800" dirty="0">
                <a:latin typeface="Calibri" pitchFamily="34" charset="0"/>
              </a:rPr>
              <a:t>Why their school?</a:t>
            </a:r>
          </a:p>
          <a:p>
            <a:pPr lvl="2">
              <a:lnSpc>
                <a:spcPct val="120000"/>
              </a:lnSpc>
              <a:spcBef>
                <a:spcPts val="0"/>
              </a:spcBef>
              <a:buFont typeface="Wingdings" panose="05000000000000000000" pitchFamily="2" charset="2"/>
              <a:buChar char="§"/>
              <a:defRPr/>
            </a:pPr>
            <a:r>
              <a:rPr lang="en-US" sz="1400" dirty="0">
                <a:latin typeface="Calibri" pitchFamily="34" charset="0"/>
              </a:rPr>
              <a:t>School</a:t>
            </a:r>
            <a:r>
              <a:rPr lang="en-US" sz="1400" baseline="0" dirty="0">
                <a:latin typeface="Calibri" pitchFamily="34" charset="0"/>
              </a:rPr>
              <a:t> attributes that impress you</a:t>
            </a:r>
            <a:endParaRPr lang="en-US" sz="1400" dirty="0">
              <a:latin typeface="Calibri" pitchFamily="34" charset="0"/>
            </a:endParaRPr>
          </a:p>
          <a:p>
            <a:pPr lvl="2">
              <a:lnSpc>
                <a:spcPct val="120000"/>
              </a:lnSpc>
              <a:spcBef>
                <a:spcPts val="0"/>
              </a:spcBef>
              <a:buFont typeface="Wingdings" panose="05000000000000000000" pitchFamily="2" charset="2"/>
              <a:buChar char="§"/>
              <a:defRPr/>
            </a:pPr>
            <a:r>
              <a:rPr lang="en-US" sz="1400" dirty="0">
                <a:latin typeface="Calibri" pitchFamily="34" charset="0"/>
              </a:rPr>
              <a:t>Program</a:t>
            </a:r>
          </a:p>
          <a:p>
            <a:pPr lvl="2">
              <a:lnSpc>
                <a:spcPct val="120000"/>
              </a:lnSpc>
              <a:spcBef>
                <a:spcPts val="0"/>
              </a:spcBef>
              <a:buFont typeface="Wingdings" panose="05000000000000000000" pitchFamily="2" charset="2"/>
              <a:buChar char="§"/>
              <a:defRPr/>
            </a:pPr>
            <a:r>
              <a:rPr lang="en-US" sz="1400" dirty="0">
                <a:latin typeface="Calibri" pitchFamily="34" charset="0"/>
              </a:rPr>
              <a:t>Resources</a:t>
            </a:r>
          </a:p>
          <a:p>
            <a:pPr lvl="2">
              <a:lnSpc>
                <a:spcPct val="120000"/>
              </a:lnSpc>
              <a:spcBef>
                <a:spcPts val="0"/>
              </a:spcBef>
              <a:buFont typeface="Wingdings" panose="05000000000000000000" pitchFamily="2" charset="2"/>
              <a:buChar char="§"/>
              <a:defRPr/>
            </a:pPr>
            <a:r>
              <a:rPr lang="en-US" sz="1400" dirty="0">
                <a:latin typeface="Calibri" pitchFamily="34" charset="0"/>
              </a:rPr>
              <a:t>Three faculty</a:t>
            </a:r>
          </a:p>
          <a:p>
            <a:pPr lvl="1">
              <a:lnSpc>
                <a:spcPct val="120000"/>
              </a:lnSpc>
              <a:spcBef>
                <a:spcPts val="0"/>
              </a:spcBef>
              <a:buFont typeface="Wingdings" panose="05000000000000000000" pitchFamily="2" charset="2"/>
              <a:buChar char="§"/>
              <a:defRPr/>
            </a:pPr>
            <a:r>
              <a:rPr lang="en-US" sz="1700" dirty="0">
                <a:latin typeface="Calibri" pitchFamily="34" charset="0"/>
              </a:rPr>
              <a:t>Address Issues,</a:t>
            </a:r>
            <a:r>
              <a:rPr lang="en-US" sz="1700" baseline="0" dirty="0">
                <a:latin typeface="Calibri" pitchFamily="34" charset="0"/>
              </a:rPr>
              <a:t> Diversity, </a:t>
            </a:r>
            <a:r>
              <a:rPr lang="en-US" sz="1700" dirty="0">
                <a:latin typeface="Calibri" pitchFamily="34" charset="0"/>
              </a:rPr>
              <a:t>or hardships </a:t>
            </a:r>
          </a:p>
          <a:p>
            <a:pPr lvl="2">
              <a:lnSpc>
                <a:spcPct val="120000"/>
              </a:lnSpc>
              <a:spcBef>
                <a:spcPts val="0"/>
              </a:spcBef>
              <a:buFont typeface="Wingdings" panose="05000000000000000000" pitchFamily="2" charset="2"/>
              <a:buChar char="§"/>
              <a:defRPr/>
            </a:pPr>
            <a:r>
              <a:rPr lang="en-US" sz="1400" dirty="0">
                <a:latin typeface="Calibri" pitchFamily="34" charset="0"/>
              </a:rPr>
              <a:t>(grade in course?)</a:t>
            </a:r>
          </a:p>
          <a:p>
            <a:pPr lvl="2">
              <a:lnSpc>
                <a:spcPct val="120000"/>
              </a:lnSpc>
              <a:spcBef>
                <a:spcPts val="0"/>
              </a:spcBef>
              <a:buFont typeface="Wingdings" panose="05000000000000000000" pitchFamily="2" charset="2"/>
              <a:buChar char="§"/>
              <a:defRPr/>
            </a:pPr>
            <a:r>
              <a:rPr lang="en-US" sz="1400" dirty="0">
                <a:latin typeface="Calibri" pitchFamily="34" charset="0"/>
              </a:rPr>
              <a:t>Overcame stuff and has made you even more determined.</a:t>
            </a:r>
          </a:p>
          <a:p>
            <a:pPr lvl="1" eaLnBrk="1" hangingPunct="1">
              <a:lnSpc>
                <a:spcPct val="120000"/>
              </a:lnSpc>
              <a:spcBef>
                <a:spcPts val="0"/>
              </a:spcBef>
              <a:buFont typeface="Wingdings" panose="05000000000000000000" pitchFamily="2" charset="2"/>
              <a:buChar char="§"/>
              <a:defRPr/>
            </a:pPr>
            <a:r>
              <a:rPr lang="en-US" sz="1800" dirty="0">
                <a:latin typeface="Calibri" pitchFamily="34" charset="0"/>
              </a:rPr>
              <a:t>Aspirations/Closing</a:t>
            </a:r>
          </a:p>
          <a:p>
            <a:pPr lvl="2" eaLnBrk="1" hangingPunct="1">
              <a:lnSpc>
                <a:spcPct val="120000"/>
              </a:lnSpc>
              <a:spcBef>
                <a:spcPts val="0"/>
              </a:spcBef>
              <a:buFont typeface="Wingdings" panose="05000000000000000000" pitchFamily="2" charset="2"/>
              <a:buChar char="§"/>
              <a:defRPr/>
            </a:pPr>
            <a:r>
              <a:rPr lang="en-US" sz="1600" dirty="0">
                <a:latin typeface="Calibri" pitchFamily="34" charset="0"/>
              </a:rPr>
              <a:t>1 short paragraph</a:t>
            </a:r>
          </a:p>
          <a:p>
            <a:pPr lvl="2" eaLnBrk="1" hangingPunct="1">
              <a:lnSpc>
                <a:spcPct val="120000"/>
              </a:lnSpc>
              <a:spcBef>
                <a:spcPts val="0"/>
              </a:spcBef>
              <a:buFont typeface="Wingdings" panose="05000000000000000000" pitchFamily="2" charset="2"/>
              <a:buChar char="§"/>
              <a:defRPr/>
            </a:pPr>
            <a:r>
              <a:rPr lang="en-US" sz="1600" dirty="0">
                <a:latin typeface="Calibri" pitchFamily="34" charset="0"/>
              </a:rPr>
              <a:t>Long term goals reiterated</a:t>
            </a:r>
          </a:p>
          <a:p>
            <a:pPr lvl="2" eaLnBrk="1" hangingPunct="1">
              <a:lnSpc>
                <a:spcPct val="120000"/>
              </a:lnSpc>
              <a:spcBef>
                <a:spcPts val="0"/>
              </a:spcBef>
              <a:buFont typeface="Wingdings" panose="05000000000000000000" pitchFamily="2" charset="2"/>
              <a:buChar char="§"/>
              <a:defRPr/>
            </a:pPr>
            <a:r>
              <a:rPr lang="en-US" sz="1600" dirty="0">
                <a:latin typeface="Calibri" pitchFamily="34" charset="0"/>
              </a:rPr>
              <a:t>Thank you</a:t>
            </a:r>
          </a:p>
        </p:txBody>
      </p:sp>
    </p:spTree>
    <p:extLst>
      <p:ext uri="{BB962C8B-B14F-4D97-AF65-F5344CB8AC3E}">
        <p14:creationId xmlns:p14="http://schemas.microsoft.com/office/powerpoint/2010/main" val="804134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229600" cy="990600"/>
          </a:xfrm>
        </p:spPr>
        <p:txBody>
          <a:bodyPr>
            <a:normAutofit fontScale="90000"/>
          </a:bodyPr>
          <a:lstStyle/>
          <a:p>
            <a:r>
              <a:rPr lang="en-US" dirty="0">
                <a:latin typeface="Calibri" pitchFamily="34" charset="0"/>
              </a:rPr>
              <a:t>Not an Autobiography Expanded – </a:t>
            </a:r>
            <a:br>
              <a:rPr lang="en-US" dirty="0">
                <a:latin typeface="Calibri" pitchFamily="34" charset="0"/>
              </a:rPr>
            </a:br>
            <a:r>
              <a:rPr lang="en-US" dirty="0">
                <a:latin typeface="Calibri" pitchFamily="34" charset="0"/>
              </a:rPr>
              <a:t>Research Description – Very important!</a:t>
            </a:r>
          </a:p>
        </p:txBody>
      </p:sp>
      <p:sp>
        <p:nvSpPr>
          <p:cNvPr id="3" name="Content Placeholder 2"/>
          <p:cNvSpPr>
            <a:spLocks noGrp="1"/>
          </p:cNvSpPr>
          <p:nvPr>
            <p:ph idx="1"/>
          </p:nvPr>
        </p:nvSpPr>
        <p:spPr/>
        <p:txBody>
          <a:bodyPr>
            <a:normAutofit fontScale="92500" lnSpcReduction="20000"/>
          </a:bodyPr>
          <a:lstStyle/>
          <a:p>
            <a:r>
              <a:rPr lang="en-US" dirty="0"/>
              <a:t>Avoid a long timeline or Autobiography</a:t>
            </a:r>
          </a:p>
          <a:p>
            <a:r>
              <a:rPr lang="en-US" dirty="0"/>
              <a:t>Craft similar to 5 paragraph essay</a:t>
            </a:r>
          </a:p>
          <a:p>
            <a:r>
              <a:rPr lang="en-US" dirty="0"/>
              <a:t>Personal factors/motivations in first paragraph can show progression/story of motivation.  Examples.</a:t>
            </a:r>
          </a:p>
          <a:p>
            <a:r>
              <a:rPr lang="en-US" dirty="0"/>
              <a:t>Have solid, independent research paragraphs.  “I performed research in two laboratories.  </a:t>
            </a:r>
          </a:p>
          <a:p>
            <a:r>
              <a:rPr lang="en-US" dirty="0"/>
              <a:t>My primary laboratory, with Dr. _____ at UTSA…explored ________.  I completed several projects, but my most important was…. My role in project.  Now approach it almost like an abstract, but a little more conversational: Intro, Hypothesis, Methods/Results, Discussion.  Presentations, Awards, Publications (abstracts and papers), optional- How experience developed you as scientist…</a:t>
            </a:r>
          </a:p>
          <a:p>
            <a:r>
              <a:rPr lang="en-US" dirty="0"/>
              <a:t>My second research experience took place in the laboratory of ____ at [Summer program site?]. Etc.</a:t>
            </a:r>
          </a:p>
          <a:p>
            <a:endParaRPr lang="en-US" dirty="0"/>
          </a:p>
          <a:p>
            <a:endParaRPr lang="en-US" dirty="0"/>
          </a:p>
        </p:txBody>
      </p:sp>
    </p:spTree>
    <p:extLst>
      <p:ext uri="{BB962C8B-B14F-4D97-AF65-F5344CB8AC3E}">
        <p14:creationId xmlns:p14="http://schemas.microsoft.com/office/powerpoint/2010/main" val="194014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latin typeface="Calibri" pitchFamily="34" charset="0"/>
              </a:rPr>
              <a:t>Writing Tips…</a:t>
            </a:r>
          </a:p>
        </p:txBody>
      </p:sp>
      <p:sp>
        <p:nvSpPr>
          <p:cNvPr id="3" name="Content Placeholder 2"/>
          <p:cNvSpPr>
            <a:spLocks noGrp="1"/>
          </p:cNvSpPr>
          <p:nvPr>
            <p:ph idx="1"/>
          </p:nvPr>
        </p:nvSpPr>
        <p:spPr>
          <a:xfrm>
            <a:off x="609598" y="2160590"/>
            <a:ext cx="7696201" cy="3880773"/>
          </a:xfrm>
        </p:spPr>
        <p:txBody>
          <a:bodyPr/>
          <a:lstStyle/>
          <a:p>
            <a:pPr>
              <a:defRPr/>
            </a:pPr>
            <a:r>
              <a:rPr lang="en-US" sz="2400" dirty="0">
                <a:latin typeface="Calibri" pitchFamily="34" charset="0"/>
              </a:rPr>
              <a:t>Avoid typos and careless mistakes</a:t>
            </a:r>
          </a:p>
          <a:p>
            <a:pPr>
              <a:defRPr/>
            </a:pPr>
            <a:r>
              <a:rPr lang="en-US" sz="2400" dirty="0">
                <a:latin typeface="Calibri" pitchFamily="34" charset="0"/>
              </a:rPr>
              <a:t>Avoid generalities and </a:t>
            </a:r>
            <a:r>
              <a:rPr lang="en-US" sz="2400" dirty="0" err="1">
                <a:latin typeface="Calibri" pitchFamily="34" charset="0"/>
              </a:rPr>
              <a:t>cliches</a:t>
            </a:r>
            <a:r>
              <a:rPr lang="en-US" sz="2400" dirty="0">
                <a:latin typeface="Calibri" pitchFamily="34" charset="0"/>
              </a:rPr>
              <a:t>- give specific examples</a:t>
            </a:r>
          </a:p>
          <a:p>
            <a:pPr>
              <a:defRPr/>
            </a:pPr>
            <a:r>
              <a:rPr lang="en-US" sz="2400" dirty="0">
                <a:latin typeface="Calibri" pitchFamily="34" charset="0"/>
              </a:rPr>
              <a:t>Avoid large autobiography; focus on research and future</a:t>
            </a:r>
          </a:p>
          <a:p>
            <a:pPr>
              <a:defRPr/>
            </a:pPr>
            <a:r>
              <a:rPr lang="en-US" sz="2400" dirty="0">
                <a:latin typeface="Calibri" pitchFamily="34" charset="0"/>
              </a:rPr>
              <a:t>Don’t use gimmick- fake magazine article or play</a:t>
            </a:r>
          </a:p>
          <a:p>
            <a:pPr>
              <a:defRPr/>
            </a:pPr>
            <a:r>
              <a:rPr lang="en-US" sz="2400" dirty="0">
                <a:latin typeface="Calibri" pitchFamily="34" charset="0"/>
              </a:rPr>
              <a:t>Don’t provide unneeded details</a:t>
            </a:r>
          </a:p>
          <a:p>
            <a:pPr>
              <a:defRPr/>
            </a:pPr>
            <a:endParaRPr lang="en-US" dirty="0">
              <a:latin typeface="Calibri" pitchFamily="34" charset="0"/>
            </a:endParaRPr>
          </a:p>
          <a:p>
            <a:pPr>
              <a:defRPr/>
            </a:pPr>
            <a:endParaRPr lang="en-US" dirty="0">
              <a:latin typeface="Calibri" pitchFamily="34" charset="0"/>
            </a:endParaRPr>
          </a:p>
        </p:txBody>
      </p:sp>
    </p:spTree>
    <p:extLst>
      <p:ext uri="{BB962C8B-B14F-4D97-AF65-F5344CB8AC3E}">
        <p14:creationId xmlns:p14="http://schemas.microsoft.com/office/powerpoint/2010/main" val="1332451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rrowheads="1"/>
          </p:cNvSpPr>
          <p:nvPr>
            <p:ph type="title"/>
          </p:nvPr>
        </p:nvSpPr>
        <p:spPr>
          <a:xfrm>
            <a:off x="301625" y="228600"/>
            <a:ext cx="8540750" cy="762000"/>
          </a:xfrm>
        </p:spPr>
        <p:txBody>
          <a:bodyPr/>
          <a:lstStyle/>
          <a:p>
            <a:pPr eaLnBrk="1" hangingPunct="1">
              <a:defRPr/>
            </a:pPr>
            <a:r>
              <a:rPr lang="en-US" dirty="0">
                <a:latin typeface="Calibri" pitchFamily="34" charset="0"/>
              </a:rPr>
              <a:t>Ideal Graduate School Candidate</a:t>
            </a:r>
          </a:p>
        </p:txBody>
      </p:sp>
      <p:sp>
        <p:nvSpPr>
          <p:cNvPr id="109571" name="Rectangle 3"/>
          <p:cNvSpPr>
            <a:spLocks noGrp="1" noRot="1" noChangeArrowheads="1"/>
          </p:cNvSpPr>
          <p:nvPr>
            <p:ph idx="1"/>
          </p:nvPr>
        </p:nvSpPr>
        <p:spPr>
          <a:xfrm>
            <a:off x="227012" y="1219200"/>
            <a:ext cx="8689975" cy="5410200"/>
          </a:xfrm>
        </p:spPr>
        <p:txBody>
          <a:bodyPr>
            <a:normAutofit/>
          </a:bodyPr>
          <a:lstStyle/>
          <a:p>
            <a:pPr eaLnBrk="1" hangingPunct="1">
              <a:spcBef>
                <a:spcPts val="600"/>
              </a:spcBef>
              <a:defRPr/>
            </a:pPr>
            <a:r>
              <a:rPr lang="en-US" sz="2000" dirty="0">
                <a:solidFill>
                  <a:schemeClr val="tx2"/>
                </a:solidFill>
                <a:latin typeface="Calibri" pitchFamily="34" charset="0"/>
              </a:rPr>
              <a:t>People with potential to enter and complete programs and rep them well</a:t>
            </a:r>
          </a:p>
          <a:p>
            <a:pPr lvl="1">
              <a:spcBef>
                <a:spcPts val="600"/>
              </a:spcBef>
              <a:defRPr/>
            </a:pPr>
            <a:r>
              <a:rPr lang="en-US" sz="2000" dirty="0">
                <a:latin typeface="Calibri" pitchFamily="34" charset="0"/>
              </a:rPr>
              <a:t>Is already an accomplished researcher and </a:t>
            </a:r>
            <a:r>
              <a:rPr lang="en-US" sz="2000" dirty="0" err="1">
                <a:latin typeface="Calibri" pitchFamily="34" charset="0"/>
              </a:rPr>
              <a:t>integ</a:t>
            </a:r>
            <a:r>
              <a:rPr lang="en-US" sz="2000" dirty="0">
                <a:latin typeface="Calibri" pitchFamily="34" charset="0"/>
              </a:rPr>
              <a:t>. Into Sci. culture. (</a:t>
            </a:r>
            <a:r>
              <a:rPr lang="en-US" sz="2000" dirty="0" err="1">
                <a:latin typeface="Calibri" pitchFamily="34" charset="0"/>
              </a:rPr>
              <a:t>Stmt</a:t>
            </a:r>
            <a:r>
              <a:rPr lang="en-US" sz="2000" dirty="0">
                <a:latin typeface="Calibri" pitchFamily="34" charset="0"/>
              </a:rPr>
              <a:t>, </a:t>
            </a:r>
            <a:r>
              <a:rPr lang="en-US" sz="2000" dirty="0" err="1">
                <a:latin typeface="Calibri" pitchFamily="34" charset="0"/>
              </a:rPr>
              <a:t>ltrs</a:t>
            </a:r>
            <a:r>
              <a:rPr lang="en-US" sz="2000" dirty="0">
                <a:latin typeface="Calibri" pitchFamily="34" charset="0"/>
              </a:rPr>
              <a:t>)</a:t>
            </a:r>
          </a:p>
          <a:p>
            <a:pPr lvl="1">
              <a:spcBef>
                <a:spcPts val="600"/>
              </a:spcBef>
              <a:defRPr/>
            </a:pPr>
            <a:r>
              <a:rPr lang="en-US" sz="2000" dirty="0">
                <a:latin typeface="Calibri" pitchFamily="34" charset="0"/>
              </a:rPr>
              <a:t>Has background motivators/drive (Statement, letters, </a:t>
            </a:r>
            <a:r>
              <a:rPr lang="en-US" sz="2000" dirty="0" err="1">
                <a:latin typeface="Calibri" pitchFamily="34" charset="0"/>
              </a:rPr>
              <a:t>Int</a:t>
            </a:r>
            <a:r>
              <a:rPr lang="en-US" sz="2000" dirty="0">
                <a:latin typeface="Calibri" pitchFamily="34" charset="0"/>
              </a:rPr>
              <a:t>)</a:t>
            </a:r>
          </a:p>
          <a:p>
            <a:pPr lvl="1">
              <a:spcBef>
                <a:spcPts val="600"/>
              </a:spcBef>
              <a:defRPr/>
            </a:pPr>
            <a:r>
              <a:rPr lang="en-US" sz="2000" dirty="0">
                <a:latin typeface="Calibri" pitchFamily="34" charset="0"/>
              </a:rPr>
              <a:t>Can complete schoolwork (transcript, [Letters &amp; statement if weak])</a:t>
            </a:r>
          </a:p>
          <a:p>
            <a:pPr lvl="1">
              <a:spcBef>
                <a:spcPts val="600"/>
              </a:spcBef>
              <a:defRPr/>
            </a:pPr>
            <a:r>
              <a:rPr lang="en-US" sz="2000" dirty="0">
                <a:latin typeface="Calibri" pitchFamily="34" charset="0"/>
              </a:rPr>
              <a:t>Has compatible research interests (history and/or statement, </a:t>
            </a:r>
            <a:r>
              <a:rPr lang="en-US" sz="2000" dirty="0" err="1">
                <a:latin typeface="Calibri" pitchFamily="34" charset="0"/>
              </a:rPr>
              <a:t>Int</a:t>
            </a:r>
            <a:r>
              <a:rPr lang="en-US" sz="2000" dirty="0">
                <a:latin typeface="Calibri" pitchFamily="34" charset="0"/>
              </a:rPr>
              <a:t>)</a:t>
            </a:r>
          </a:p>
          <a:p>
            <a:pPr lvl="1">
              <a:spcBef>
                <a:spcPts val="600"/>
              </a:spcBef>
              <a:defRPr/>
            </a:pPr>
            <a:r>
              <a:rPr lang="en-US" sz="2000" dirty="0">
                <a:latin typeface="Calibri" pitchFamily="34" charset="0"/>
              </a:rPr>
              <a:t>Has compatible personality (</a:t>
            </a:r>
            <a:r>
              <a:rPr lang="en-US" sz="2000" dirty="0" err="1">
                <a:latin typeface="Calibri" pitchFamily="34" charset="0"/>
              </a:rPr>
              <a:t>LoRs</a:t>
            </a:r>
            <a:r>
              <a:rPr lang="en-US" sz="2000" dirty="0">
                <a:latin typeface="Calibri" pitchFamily="34" charset="0"/>
              </a:rPr>
              <a:t> and Interviews)</a:t>
            </a:r>
          </a:p>
          <a:p>
            <a:pPr lvl="1">
              <a:spcBef>
                <a:spcPts val="600"/>
              </a:spcBef>
              <a:defRPr/>
            </a:pPr>
            <a:r>
              <a:rPr lang="en-US" sz="2000" dirty="0">
                <a:latin typeface="Calibri" pitchFamily="34" charset="0"/>
              </a:rPr>
              <a:t>Can think </a:t>
            </a:r>
            <a:r>
              <a:rPr lang="en-US" dirty="0">
                <a:latin typeface="Calibri" pitchFamily="34" charset="0"/>
              </a:rPr>
              <a:t>creatively/</a:t>
            </a:r>
            <a:r>
              <a:rPr lang="en-US" sz="2000" dirty="0">
                <a:latin typeface="Calibri" pitchFamily="34" charset="0"/>
              </a:rPr>
              <a:t>critically/analytically (</a:t>
            </a:r>
            <a:r>
              <a:rPr lang="en-US" sz="2000" dirty="0" err="1">
                <a:latin typeface="Calibri" pitchFamily="34" charset="0"/>
              </a:rPr>
              <a:t>LoRs</a:t>
            </a:r>
            <a:r>
              <a:rPr lang="en-US" sz="2000" dirty="0">
                <a:latin typeface="Calibri" pitchFamily="34" charset="0"/>
              </a:rPr>
              <a:t>, Statement, Res. </a:t>
            </a:r>
            <a:r>
              <a:rPr lang="en-US" sz="2000" dirty="0" err="1">
                <a:latin typeface="Calibri" pitchFamily="34" charset="0"/>
              </a:rPr>
              <a:t>Hist</a:t>
            </a:r>
            <a:r>
              <a:rPr lang="en-US" sz="2000" dirty="0">
                <a:latin typeface="Calibri" pitchFamily="34" charset="0"/>
              </a:rPr>
              <a:t>, </a:t>
            </a:r>
            <a:r>
              <a:rPr lang="en-US" sz="2000" dirty="0" err="1">
                <a:latin typeface="Calibri" pitchFamily="34" charset="0"/>
              </a:rPr>
              <a:t>Int</a:t>
            </a:r>
            <a:r>
              <a:rPr lang="en-US" sz="2000" dirty="0">
                <a:latin typeface="Calibri" pitchFamily="34" charset="0"/>
              </a:rPr>
              <a:t>)</a:t>
            </a:r>
          </a:p>
          <a:p>
            <a:pPr lvl="1">
              <a:spcBef>
                <a:spcPts val="600"/>
              </a:spcBef>
              <a:defRPr/>
            </a:pPr>
            <a:r>
              <a:rPr lang="en-US" sz="2000" dirty="0">
                <a:latin typeface="Calibri" pitchFamily="34" charset="0"/>
              </a:rPr>
              <a:t>Devoted to/love of research (Statement, </a:t>
            </a:r>
            <a:r>
              <a:rPr lang="en-US" sz="2000" dirty="0" err="1">
                <a:latin typeface="Calibri" pitchFamily="34" charset="0"/>
              </a:rPr>
              <a:t>LoRs</a:t>
            </a:r>
            <a:r>
              <a:rPr lang="en-US" sz="2000" dirty="0">
                <a:latin typeface="Calibri" pitchFamily="34" charset="0"/>
              </a:rPr>
              <a:t>, Interview)</a:t>
            </a:r>
          </a:p>
          <a:p>
            <a:pPr lvl="1">
              <a:spcBef>
                <a:spcPts val="600"/>
              </a:spcBef>
              <a:defRPr/>
            </a:pPr>
            <a:r>
              <a:rPr lang="en-US" sz="2000" dirty="0">
                <a:latin typeface="Calibri" pitchFamily="34" charset="0"/>
              </a:rPr>
              <a:t>Will contribute to their research effort (Statement, </a:t>
            </a:r>
            <a:r>
              <a:rPr lang="en-US" sz="2000" dirty="0" err="1">
                <a:latin typeface="Calibri" pitchFamily="34" charset="0"/>
              </a:rPr>
              <a:t>LoRs</a:t>
            </a:r>
            <a:r>
              <a:rPr lang="en-US" sz="2000" dirty="0">
                <a:latin typeface="Calibri" pitchFamily="34" charset="0"/>
              </a:rPr>
              <a:t>)</a:t>
            </a:r>
          </a:p>
          <a:p>
            <a:pPr lvl="1">
              <a:spcBef>
                <a:spcPts val="600"/>
              </a:spcBef>
              <a:defRPr/>
            </a:pPr>
            <a:r>
              <a:rPr lang="en-US" sz="2000" dirty="0">
                <a:latin typeface="Calibri" pitchFamily="34" charset="0"/>
              </a:rPr>
              <a:t>Will be able to eventually run a lab/programs (</a:t>
            </a:r>
            <a:r>
              <a:rPr lang="en-US" sz="2000" dirty="0" err="1">
                <a:latin typeface="Calibri" pitchFamily="34" charset="0"/>
              </a:rPr>
              <a:t>LoRs</a:t>
            </a:r>
            <a:r>
              <a:rPr lang="en-US" sz="2000" dirty="0">
                <a:latin typeface="Calibri" pitchFamily="34" charset="0"/>
              </a:rPr>
              <a:t>, Interview)</a:t>
            </a:r>
          </a:p>
          <a:p>
            <a:pPr lvl="1">
              <a:spcBef>
                <a:spcPts val="600"/>
              </a:spcBef>
              <a:defRPr/>
            </a:pPr>
            <a:r>
              <a:rPr lang="en-US" sz="2000" dirty="0">
                <a:latin typeface="Calibri" pitchFamily="34" charset="0"/>
              </a:rPr>
              <a:t>Will add prestige to their school (Quantity/Quality of Res, Letters)</a:t>
            </a:r>
          </a:p>
          <a:p>
            <a:pPr lvl="1">
              <a:spcBef>
                <a:spcPts val="600"/>
              </a:spcBef>
              <a:defRPr/>
            </a:pPr>
            <a:r>
              <a:rPr lang="en-US" sz="2000" dirty="0">
                <a:latin typeface="Calibri" pitchFamily="34" charset="0"/>
              </a:rPr>
              <a:t>Will promote diversity at school (Letters, status)</a:t>
            </a:r>
          </a:p>
          <a:p>
            <a:pPr>
              <a:spcBef>
                <a:spcPts val="600"/>
              </a:spcBef>
              <a:defRPr/>
            </a:pPr>
            <a:r>
              <a:rPr lang="en-US" sz="2000" dirty="0">
                <a:latin typeface="Calibri" pitchFamily="34" charset="0"/>
              </a:rPr>
              <a:t>Overall, a good investment</a:t>
            </a:r>
          </a:p>
          <a:p>
            <a:pPr>
              <a:spcBef>
                <a:spcPts val="600"/>
              </a:spcBef>
              <a:defRPr/>
            </a:pPr>
            <a:r>
              <a:rPr lang="en-US" sz="2000" b="1" dirty="0">
                <a:solidFill>
                  <a:srgbClr val="FF0000"/>
                </a:solidFill>
                <a:latin typeface="Calibri" pitchFamily="34" charset="0"/>
              </a:rPr>
              <a:t>CONVEY AS MUCH OF THIS AS POSSIBLE!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1650" y="5459963"/>
            <a:ext cx="1809496" cy="1190458"/>
          </a:xfrm>
          <a:prstGeom prst="rect">
            <a:avLst/>
          </a:prstGeom>
        </p:spPr>
      </p:pic>
    </p:spTree>
    <p:extLst>
      <p:ext uri="{BB962C8B-B14F-4D97-AF65-F5344CB8AC3E}">
        <p14:creationId xmlns:p14="http://schemas.microsoft.com/office/powerpoint/2010/main" val="4249874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3600" dirty="0">
                <a:latin typeface="Calibri" pitchFamily="34" charset="0"/>
              </a:rPr>
              <a:t>Personal Statements Indirectly Convey…</a:t>
            </a:r>
          </a:p>
        </p:txBody>
      </p:sp>
      <p:sp>
        <p:nvSpPr>
          <p:cNvPr id="3" name="Content Placeholder 2"/>
          <p:cNvSpPr>
            <a:spLocks noGrp="1"/>
          </p:cNvSpPr>
          <p:nvPr>
            <p:ph idx="1"/>
          </p:nvPr>
        </p:nvSpPr>
        <p:spPr/>
        <p:txBody>
          <a:bodyPr/>
          <a:lstStyle/>
          <a:p>
            <a:pPr>
              <a:defRPr/>
            </a:pPr>
            <a:r>
              <a:rPr lang="en-US" sz="2800" dirty="0">
                <a:latin typeface="Calibri" pitchFamily="34" charset="0"/>
              </a:rPr>
              <a:t>If mistakes are present…</a:t>
            </a:r>
          </a:p>
          <a:p>
            <a:pPr lvl="1">
              <a:defRPr/>
            </a:pPr>
            <a:r>
              <a:rPr lang="en-US" sz="2400" dirty="0">
                <a:latin typeface="Calibri" pitchFamily="34" charset="0"/>
              </a:rPr>
              <a:t>Carelessness</a:t>
            </a:r>
          </a:p>
          <a:p>
            <a:pPr lvl="1">
              <a:defRPr/>
            </a:pPr>
            <a:r>
              <a:rPr lang="en-US" sz="2400" dirty="0">
                <a:latin typeface="Calibri" pitchFamily="34" charset="0"/>
              </a:rPr>
              <a:t>Disorganization</a:t>
            </a:r>
          </a:p>
          <a:p>
            <a:pPr lvl="1">
              <a:defRPr/>
            </a:pPr>
            <a:r>
              <a:rPr lang="en-US" sz="2400" dirty="0">
                <a:latin typeface="Calibri" pitchFamily="34" charset="0"/>
              </a:rPr>
              <a:t>Lack of seriousness</a:t>
            </a:r>
            <a:r>
              <a:rPr lang="en-US" dirty="0">
                <a:latin typeface="Calibri" pitchFamily="34" charset="0"/>
              </a:rPr>
              <a:t>…</a:t>
            </a:r>
          </a:p>
          <a:p>
            <a:pPr>
              <a:defRPr/>
            </a:pPr>
            <a:endParaRPr lang="en-US" dirty="0">
              <a:latin typeface="Calibri" pitchFamily="34" charset="0"/>
            </a:endParaRPr>
          </a:p>
        </p:txBody>
      </p:sp>
    </p:spTree>
    <p:extLst>
      <p:ext uri="{BB962C8B-B14F-4D97-AF65-F5344CB8AC3E}">
        <p14:creationId xmlns:p14="http://schemas.microsoft.com/office/powerpoint/2010/main" val="22344201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rrowheads="1"/>
          </p:cNvSpPr>
          <p:nvPr>
            <p:ph type="title"/>
          </p:nvPr>
        </p:nvSpPr>
        <p:spPr>
          <a:xfrm>
            <a:off x="457200" y="152400"/>
            <a:ext cx="8229600" cy="914400"/>
          </a:xfrm>
        </p:spPr>
        <p:txBody>
          <a:bodyPr/>
          <a:lstStyle/>
          <a:p>
            <a:pPr eaLnBrk="1" hangingPunct="1">
              <a:defRPr/>
            </a:pPr>
            <a:r>
              <a:rPr lang="en-US" sz="4000" dirty="0">
                <a:latin typeface="Calibri" pitchFamily="34" charset="0"/>
              </a:rPr>
              <a:t>How Long Should a Statement be?</a:t>
            </a:r>
          </a:p>
        </p:txBody>
      </p:sp>
      <p:sp>
        <p:nvSpPr>
          <p:cNvPr id="111619" name="Rectangle 3"/>
          <p:cNvSpPr>
            <a:spLocks noGrp="1" noRot="1" noChangeArrowheads="1"/>
          </p:cNvSpPr>
          <p:nvPr>
            <p:ph idx="1"/>
          </p:nvPr>
        </p:nvSpPr>
        <p:spPr>
          <a:xfrm>
            <a:off x="609599" y="1600200"/>
            <a:ext cx="7239001" cy="4441163"/>
          </a:xfrm>
        </p:spPr>
        <p:txBody>
          <a:bodyPr/>
          <a:lstStyle/>
          <a:p>
            <a:pPr eaLnBrk="1" hangingPunct="1">
              <a:defRPr/>
            </a:pPr>
            <a:r>
              <a:rPr lang="en-US" sz="2800" dirty="0">
                <a:latin typeface="Calibri" pitchFamily="34" charset="0"/>
              </a:rPr>
              <a:t>Follow directions of program!</a:t>
            </a:r>
          </a:p>
          <a:p>
            <a:pPr eaLnBrk="1" hangingPunct="1">
              <a:defRPr/>
            </a:pPr>
            <a:r>
              <a:rPr lang="en-US" sz="2800" dirty="0">
                <a:latin typeface="Calibri" pitchFamily="34" charset="0"/>
              </a:rPr>
              <a:t>If no directions, no more than two pages single spaced!</a:t>
            </a:r>
          </a:p>
          <a:p>
            <a:pPr lvl="1" eaLnBrk="1" hangingPunct="1">
              <a:defRPr/>
            </a:pPr>
            <a:r>
              <a:rPr lang="en-US" sz="2400" dirty="0">
                <a:latin typeface="Calibri" pitchFamily="34" charset="0"/>
              </a:rPr>
              <a:t>Someone has to read…</a:t>
            </a:r>
          </a:p>
          <a:p>
            <a:pPr eaLnBrk="1" hangingPunct="1">
              <a:defRPr/>
            </a:pPr>
            <a:endParaRPr lang="en-US" dirty="0">
              <a:latin typeface="Calibri" pitchFamily="34" charset="0"/>
            </a:endParaRPr>
          </a:p>
        </p:txBody>
      </p:sp>
    </p:spTree>
    <p:extLst>
      <p:ext uri="{BB962C8B-B14F-4D97-AF65-F5344CB8AC3E}">
        <p14:creationId xmlns:p14="http://schemas.microsoft.com/office/powerpoint/2010/main" val="1377826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p:txBody>
          <a:bodyPr/>
          <a:lstStyle/>
          <a:p>
            <a:pPr eaLnBrk="1" hangingPunct="1">
              <a:defRPr/>
            </a:pPr>
            <a:r>
              <a:rPr lang="en-US" dirty="0">
                <a:latin typeface="Calibri" pitchFamily="34" charset="0"/>
              </a:rPr>
              <a:t>How to Start?</a:t>
            </a:r>
          </a:p>
        </p:txBody>
      </p:sp>
      <p:sp>
        <p:nvSpPr>
          <p:cNvPr id="49155" name="Rectangle 3"/>
          <p:cNvSpPr>
            <a:spLocks noGrp="1" noRot="1" noChangeArrowheads="1"/>
          </p:cNvSpPr>
          <p:nvPr>
            <p:ph idx="1"/>
          </p:nvPr>
        </p:nvSpPr>
        <p:spPr>
          <a:xfrm>
            <a:off x="609599" y="2160590"/>
            <a:ext cx="7467601" cy="3880773"/>
          </a:xfrm>
        </p:spPr>
        <p:txBody>
          <a:bodyPr>
            <a:normAutofit/>
          </a:bodyPr>
          <a:lstStyle/>
          <a:p>
            <a:pPr eaLnBrk="1" hangingPunct="1">
              <a:lnSpc>
                <a:spcPct val="90000"/>
              </a:lnSpc>
              <a:defRPr/>
            </a:pPr>
            <a:r>
              <a:rPr lang="en-US" sz="3200" dirty="0">
                <a:effectLst/>
                <a:latin typeface="Calibri" pitchFamily="34" charset="0"/>
              </a:rPr>
              <a:t>Just write.</a:t>
            </a:r>
          </a:p>
          <a:p>
            <a:pPr lvl="1" eaLnBrk="1" hangingPunct="1">
              <a:lnSpc>
                <a:spcPct val="90000"/>
              </a:lnSpc>
              <a:defRPr/>
            </a:pPr>
            <a:r>
              <a:rPr lang="en-US" sz="2800" dirty="0">
                <a:effectLst/>
                <a:latin typeface="Calibri" pitchFamily="34" charset="0"/>
              </a:rPr>
              <a:t>Use questions as a guide</a:t>
            </a:r>
          </a:p>
          <a:p>
            <a:pPr lvl="1">
              <a:lnSpc>
                <a:spcPct val="90000"/>
              </a:lnSpc>
              <a:defRPr/>
            </a:pPr>
            <a:r>
              <a:rPr lang="en-US" sz="2800" dirty="0">
                <a:latin typeface="Calibri" pitchFamily="34" charset="0"/>
              </a:rPr>
              <a:t>Free writing</a:t>
            </a:r>
          </a:p>
          <a:p>
            <a:pPr lvl="1" eaLnBrk="1" hangingPunct="1">
              <a:lnSpc>
                <a:spcPct val="90000"/>
              </a:lnSpc>
              <a:defRPr/>
            </a:pPr>
            <a:r>
              <a:rPr lang="en-US" sz="2800" dirty="0">
                <a:effectLst/>
                <a:latin typeface="Calibri" pitchFamily="34" charset="0"/>
              </a:rPr>
              <a:t>Outline &amp; Move sentences around</a:t>
            </a:r>
          </a:p>
          <a:p>
            <a:pPr lvl="1" eaLnBrk="1" hangingPunct="1">
              <a:lnSpc>
                <a:spcPct val="90000"/>
              </a:lnSpc>
              <a:defRPr/>
            </a:pPr>
            <a:r>
              <a:rPr lang="en-US" sz="2800" dirty="0">
                <a:latin typeface="Calibri" pitchFamily="34" charset="0"/>
              </a:rPr>
              <a:t>Re-write!  </a:t>
            </a:r>
            <a:endParaRPr lang="en-US" sz="2800" dirty="0">
              <a:effectLst/>
              <a:latin typeface="Calibri" pitchFamily="34" charset="0"/>
            </a:endParaRPr>
          </a:p>
          <a:p>
            <a:pPr lvl="1" eaLnBrk="1" hangingPunct="1">
              <a:lnSpc>
                <a:spcPct val="90000"/>
              </a:lnSpc>
              <a:defRPr/>
            </a:pPr>
            <a:r>
              <a:rPr lang="en-US" sz="2800" dirty="0">
                <a:effectLst/>
                <a:latin typeface="Calibri" pitchFamily="34" charset="0"/>
              </a:rPr>
              <a:t>Allow time for feedback and re-writing!</a:t>
            </a:r>
          </a:p>
          <a:p>
            <a:pPr lvl="2">
              <a:lnSpc>
                <a:spcPct val="90000"/>
              </a:lnSpc>
              <a:defRPr/>
            </a:pPr>
            <a:r>
              <a:rPr lang="en-US" sz="2600" dirty="0">
                <a:latin typeface="Calibri" pitchFamily="34" charset="0"/>
              </a:rPr>
              <a:t>Multiple people.  PI and people in your field important.</a:t>
            </a:r>
            <a:endParaRPr lang="en-US" sz="2600" dirty="0">
              <a:effectLst/>
              <a:latin typeface="Calibri" pitchFamily="34" charset="0"/>
            </a:endParaRPr>
          </a:p>
        </p:txBody>
      </p:sp>
    </p:spTree>
    <p:extLst>
      <p:ext uri="{BB962C8B-B14F-4D97-AF65-F5344CB8AC3E}">
        <p14:creationId xmlns:p14="http://schemas.microsoft.com/office/powerpoint/2010/main" val="342493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rrowheads="1"/>
          </p:cNvSpPr>
          <p:nvPr>
            <p:ph type="title"/>
          </p:nvPr>
        </p:nvSpPr>
        <p:spPr/>
        <p:txBody>
          <a:bodyPr/>
          <a:lstStyle/>
          <a:p>
            <a:pPr eaLnBrk="1" hangingPunct="1">
              <a:defRPr/>
            </a:pPr>
            <a:r>
              <a:rPr lang="en-US" dirty="0">
                <a:latin typeface="Calibri" pitchFamily="34" charset="0"/>
              </a:rPr>
              <a:t>At the End…</a:t>
            </a:r>
          </a:p>
        </p:txBody>
      </p:sp>
      <p:sp>
        <p:nvSpPr>
          <p:cNvPr id="134147" name="Rectangle 3"/>
          <p:cNvSpPr>
            <a:spLocks noGrp="1" noRot="1" noChangeArrowheads="1"/>
          </p:cNvSpPr>
          <p:nvPr>
            <p:ph idx="1"/>
          </p:nvPr>
        </p:nvSpPr>
        <p:spPr>
          <a:xfrm>
            <a:off x="609599" y="2160590"/>
            <a:ext cx="7391401" cy="3880773"/>
          </a:xfrm>
        </p:spPr>
        <p:txBody>
          <a:bodyPr>
            <a:normAutofit/>
          </a:bodyPr>
          <a:lstStyle/>
          <a:p>
            <a:pPr eaLnBrk="1" hangingPunct="1">
              <a:defRPr/>
            </a:pPr>
            <a:r>
              <a:rPr lang="en-US" sz="2800" dirty="0">
                <a:latin typeface="Calibri" pitchFamily="34" charset="0"/>
              </a:rPr>
              <a:t>Tie everything together...conclusion of a 5 paragraph essay!</a:t>
            </a:r>
          </a:p>
          <a:p>
            <a:pPr eaLnBrk="1" hangingPunct="1">
              <a:defRPr/>
            </a:pPr>
            <a:r>
              <a:rPr lang="en-US" sz="2800" dirty="0">
                <a:latin typeface="Calibri" pitchFamily="34" charset="0"/>
              </a:rPr>
              <a:t>Refer back to any quotes/imagery from beginning</a:t>
            </a:r>
          </a:p>
          <a:p>
            <a:pPr eaLnBrk="1" hangingPunct="1">
              <a:defRPr/>
            </a:pPr>
            <a:r>
              <a:rPr lang="en-US" sz="2800" dirty="0">
                <a:latin typeface="Calibri" pitchFamily="34" charset="0"/>
              </a:rPr>
              <a:t>Make a solid ending reaffirming your desire to attend their school.  Thank them for their consideration.</a:t>
            </a:r>
          </a:p>
        </p:txBody>
      </p:sp>
    </p:spTree>
    <p:extLst>
      <p:ext uri="{BB962C8B-B14F-4D97-AF65-F5344CB8AC3E}">
        <p14:creationId xmlns:p14="http://schemas.microsoft.com/office/powerpoint/2010/main" val="30238466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rrowheads="1"/>
          </p:cNvSpPr>
          <p:nvPr>
            <p:ph type="title"/>
          </p:nvPr>
        </p:nvSpPr>
        <p:spPr>
          <a:xfrm>
            <a:off x="301625" y="255588"/>
            <a:ext cx="8540750" cy="1116012"/>
          </a:xfrm>
        </p:spPr>
        <p:txBody>
          <a:bodyPr/>
          <a:lstStyle/>
          <a:p>
            <a:pPr eaLnBrk="1" hangingPunct="1">
              <a:defRPr/>
            </a:pPr>
            <a:r>
              <a:rPr lang="en-US" dirty="0">
                <a:latin typeface="Calibri" pitchFamily="34" charset="0"/>
              </a:rPr>
              <a:t>Don’t Mention:</a:t>
            </a:r>
          </a:p>
        </p:txBody>
      </p:sp>
      <p:sp>
        <p:nvSpPr>
          <p:cNvPr id="132099" name="Rectangle 3"/>
          <p:cNvSpPr>
            <a:spLocks noGrp="1" noRot="1" noChangeArrowheads="1"/>
          </p:cNvSpPr>
          <p:nvPr>
            <p:ph idx="1"/>
          </p:nvPr>
        </p:nvSpPr>
        <p:spPr>
          <a:xfrm>
            <a:off x="381000" y="1524000"/>
            <a:ext cx="8534400" cy="5029200"/>
          </a:xfrm>
        </p:spPr>
        <p:txBody>
          <a:bodyPr/>
          <a:lstStyle/>
          <a:p>
            <a:pPr eaLnBrk="1" hangingPunct="1">
              <a:lnSpc>
                <a:spcPct val="90000"/>
              </a:lnSpc>
              <a:buClrTx/>
              <a:buSzTx/>
              <a:buFontTx/>
              <a:buChar char="•"/>
              <a:defRPr/>
            </a:pPr>
            <a:r>
              <a:rPr lang="en-US" sz="2800" dirty="0">
                <a:effectLst/>
                <a:latin typeface="Calibri" pitchFamily="34" charset="0"/>
              </a:rPr>
              <a:t>Don’t dwell too heavily on High School experiences</a:t>
            </a:r>
          </a:p>
          <a:p>
            <a:pPr eaLnBrk="1" hangingPunct="1">
              <a:lnSpc>
                <a:spcPct val="90000"/>
              </a:lnSpc>
              <a:buClrTx/>
              <a:buSzTx/>
              <a:buFontTx/>
              <a:buChar char="•"/>
              <a:defRPr/>
            </a:pPr>
            <a:r>
              <a:rPr lang="en-US" sz="2800" dirty="0">
                <a:effectLst/>
                <a:latin typeface="Calibri" pitchFamily="34" charset="0"/>
              </a:rPr>
              <a:t>If taking about an inspiring person, don’t write more about them than you…</a:t>
            </a:r>
          </a:p>
          <a:p>
            <a:pPr lvl="1" eaLnBrk="1" hangingPunct="1">
              <a:lnSpc>
                <a:spcPct val="90000"/>
              </a:lnSpc>
              <a:buFont typeface="Wingdings" pitchFamily="2" charset="2"/>
              <a:buNone/>
              <a:defRPr/>
            </a:pPr>
            <a:endParaRPr lang="en-US" dirty="0">
              <a:effectLst/>
              <a:latin typeface="Calibri" pitchFamily="34" charset="0"/>
            </a:endParaRPr>
          </a:p>
          <a:p>
            <a:pPr eaLnBrk="1" hangingPunct="1">
              <a:lnSpc>
                <a:spcPct val="90000"/>
              </a:lnSpc>
              <a:defRPr/>
            </a:pPr>
            <a:r>
              <a:rPr lang="en-US" sz="2800" dirty="0">
                <a:effectLst/>
                <a:latin typeface="Calibri" pitchFamily="34" charset="0"/>
              </a:rPr>
              <a:t>Avoid controversial topics</a:t>
            </a:r>
          </a:p>
          <a:p>
            <a:pPr lvl="1" eaLnBrk="1" hangingPunct="1">
              <a:lnSpc>
                <a:spcPct val="90000"/>
              </a:lnSpc>
              <a:defRPr/>
            </a:pPr>
            <a:r>
              <a:rPr lang="en-US" sz="2400" dirty="0">
                <a:effectLst/>
                <a:latin typeface="Calibri" pitchFamily="34" charset="0"/>
              </a:rPr>
              <a:t>Best to avoid Religion or politics</a:t>
            </a:r>
          </a:p>
          <a:p>
            <a:pPr lvl="1" eaLnBrk="1" hangingPunct="1">
              <a:lnSpc>
                <a:spcPct val="90000"/>
              </a:lnSpc>
              <a:defRPr/>
            </a:pPr>
            <a:r>
              <a:rPr lang="en-US" sz="2400" dirty="0">
                <a:effectLst/>
                <a:latin typeface="Calibri" pitchFamily="34" charset="0"/>
              </a:rPr>
              <a:t>Things that are illegal, excessively unusual or unconventional</a:t>
            </a:r>
          </a:p>
          <a:p>
            <a:pPr lvl="1" eaLnBrk="1" hangingPunct="1">
              <a:lnSpc>
                <a:spcPct val="90000"/>
              </a:lnSpc>
              <a:defRPr/>
            </a:pPr>
            <a:r>
              <a:rPr lang="en-US" sz="2400" dirty="0">
                <a:effectLst/>
                <a:latin typeface="Calibri" pitchFamily="34" charset="0"/>
              </a:rPr>
              <a:t>Mundane aspects of past research (buffers or descriptive methods)</a:t>
            </a:r>
          </a:p>
          <a:p>
            <a:pPr lvl="1" eaLnBrk="1" hangingPunct="1">
              <a:lnSpc>
                <a:spcPct val="90000"/>
              </a:lnSpc>
              <a:defRPr/>
            </a:pPr>
            <a:endParaRPr lang="en-US" dirty="0">
              <a:effectLst/>
              <a:latin typeface="Calibri" pitchFamily="34" charset="0"/>
            </a:endParaRPr>
          </a:p>
        </p:txBody>
      </p:sp>
    </p:spTree>
    <p:extLst>
      <p:ext uri="{BB962C8B-B14F-4D97-AF65-F5344CB8AC3E}">
        <p14:creationId xmlns:p14="http://schemas.microsoft.com/office/powerpoint/2010/main" val="435753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639762"/>
          </a:xfrm>
        </p:spPr>
        <p:txBody>
          <a:bodyPr>
            <a:noAutofit/>
          </a:bodyPr>
          <a:lstStyle/>
          <a:p>
            <a:pPr>
              <a:defRPr/>
            </a:pPr>
            <a:r>
              <a:rPr lang="en-US" sz="4000" b="1" dirty="0">
                <a:latin typeface="Calibri" pitchFamily="34" charset="0"/>
              </a:rPr>
              <a:t>Use Your Own words!!</a:t>
            </a:r>
          </a:p>
        </p:txBody>
      </p:sp>
      <p:sp>
        <p:nvSpPr>
          <p:cNvPr id="3" name="Content Placeholder 2"/>
          <p:cNvSpPr>
            <a:spLocks noGrp="1"/>
          </p:cNvSpPr>
          <p:nvPr>
            <p:ph idx="1"/>
          </p:nvPr>
        </p:nvSpPr>
        <p:spPr>
          <a:xfrm>
            <a:off x="301625" y="1524000"/>
            <a:ext cx="8540750" cy="5129213"/>
          </a:xfrm>
        </p:spPr>
        <p:txBody>
          <a:bodyPr>
            <a:normAutofit/>
          </a:bodyPr>
          <a:lstStyle/>
          <a:p>
            <a:pPr marL="0" indent="57151">
              <a:defRPr/>
            </a:pPr>
            <a:r>
              <a:rPr lang="en-US" sz="3000" dirty="0">
                <a:latin typeface="Calibri" pitchFamily="34" charset="0"/>
              </a:rPr>
              <a:t>Focus on clarity of thought and expression</a:t>
            </a:r>
          </a:p>
          <a:p>
            <a:pPr marL="277813" indent="-277813">
              <a:defRPr/>
            </a:pPr>
            <a:r>
              <a:rPr lang="en-US" sz="3000" dirty="0">
                <a:solidFill>
                  <a:srgbClr val="FF0000"/>
                </a:solidFill>
                <a:latin typeface="Calibri" pitchFamily="34" charset="0"/>
              </a:rPr>
              <a:t>Look at each sentence.  Summarize it to yourself.  Should you change to your summary???</a:t>
            </a:r>
          </a:p>
          <a:p>
            <a:pPr>
              <a:defRPr/>
            </a:pPr>
            <a:r>
              <a:rPr lang="en-US" sz="3200" dirty="0">
                <a:latin typeface="Calibri" pitchFamily="34" charset="0"/>
              </a:rPr>
              <a:t>Longer, fancier words unnecessary; go for simple and powerful</a:t>
            </a:r>
          </a:p>
          <a:p>
            <a:pPr lvl="1">
              <a:defRPr/>
            </a:pPr>
            <a:r>
              <a:rPr lang="en-US" sz="2800" b="1" dirty="0">
                <a:latin typeface="Calibri" pitchFamily="34" charset="0"/>
              </a:rPr>
              <a:t>Before: </a:t>
            </a:r>
            <a:r>
              <a:rPr lang="en-US" sz="2800" dirty="0">
                <a:latin typeface="Calibri" pitchFamily="34" charset="0"/>
              </a:rPr>
              <a:t> "Although I did a plethora of activities in college, my assiduous efforts enabled me to succeed.“</a:t>
            </a:r>
          </a:p>
          <a:p>
            <a:pPr lvl="1">
              <a:defRPr/>
            </a:pPr>
            <a:r>
              <a:rPr lang="en-US" sz="2800" b="1" dirty="0">
                <a:latin typeface="Calibri" pitchFamily="34" charset="0"/>
              </a:rPr>
              <a:t>After: </a:t>
            </a:r>
            <a:r>
              <a:rPr lang="en-US" sz="2800" dirty="0">
                <a:latin typeface="Calibri" pitchFamily="34" charset="0"/>
              </a:rPr>
              <a:t> "Although I juggled many activities in college, I succeeded through persistent work.“</a:t>
            </a:r>
          </a:p>
          <a:p>
            <a:pPr lvl="1">
              <a:defRPr/>
            </a:pPr>
            <a:endParaRPr lang="en-US" dirty="0">
              <a:latin typeface="Calibri" pitchFamily="34" charset="0"/>
            </a:endParaRPr>
          </a:p>
          <a:p>
            <a:pPr lvl="1">
              <a:defRPr/>
            </a:pPr>
            <a:endParaRPr lang="en-US" dirty="0">
              <a:latin typeface="Calibri" pitchFamily="34" charset="0"/>
            </a:endParaRPr>
          </a:p>
        </p:txBody>
      </p:sp>
      <p:sp>
        <p:nvSpPr>
          <p:cNvPr id="4" name="Rectangle 3"/>
          <p:cNvSpPr/>
          <p:nvPr/>
        </p:nvSpPr>
        <p:spPr>
          <a:xfrm>
            <a:off x="762000" y="5181600"/>
            <a:ext cx="82296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4486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latin typeface="Calibri" pitchFamily="34" charset="0"/>
              </a:rPr>
              <a:t>Write tight sentences</a:t>
            </a:r>
          </a:p>
        </p:txBody>
      </p:sp>
      <p:sp>
        <p:nvSpPr>
          <p:cNvPr id="3" name="Content Placeholder 2"/>
          <p:cNvSpPr>
            <a:spLocks noGrp="1"/>
          </p:cNvSpPr>
          <p:nvPr>
            <p:ph idx="1"/>
          </p:nvPr>
        </p:nvSpPr>
        <p:spPr>
          <a:xfrm>
            <a:off x="609600" y="1524000"/>
            <a:ext cx="6347714" cy="3880773"/>
          </a:xfrm>
        </p:spPr>
        <p:txBody>
          <a:bodyPr>
            <a:noAutofit/>
          </a:bodyPr>
          <a:lstStyle/>
          <a:p>
            <a:pPr>
              <a:spcBef>
                <a:spcPts val="0"/>
              </a:spcBef>
              <a:defRPr/>
            </a:pPr>
            <a:r>
              <a:rPr lang="en-US" sz="2800" dirty="0">
                <a:latin typeface="Calibri" pitchFamily="34" charset="0"/>
              </a:rPr>
              <a:t>Beware wordy writing</a:t>
            </a:r>
          </a:p>
          <a:p>
            <a:pPr>
              <a:spcBef>
                <a:spcPts val="0"/>
              </a:spcBef>
              <a:defRPr/>
            </a:pPr>
            <a:r>
              <a:rPr lang="en-US" sz="2800" dirty="0">
                <a:latin typeface="Calibri" pitchFamily="34" charset="0"/>
              </a:rPr>
              <a:t> Short sentences:</a:t>
            </a:r>
          </a:p>
          <a:p>
            <a:pPr lvl="1">
              <a:spcBef>
                <a:spcPts val="0"/>
              </a:spcBef>
              <a:defRPr/>
            </a:pPr>
            <a:r>
              <a:rPr lang="en-US" sz="2400" dirty="0">
                <a:latin typeface="Calibri" pitchFamily="34" charset="0"/>
              </a:rPr>
              <a:t>Forceful</a:t>
            </a:r>
          </a:p>
          <a:p>
            <a:pPr lvl="1">
              <a:spcBef>
                <a:spcPts val="0"/>
              </a:spcBef>
              <a:defRPr/>
            </a:pPr>
            <a:r>
              <a:rPr lang="en-US" sz="2400" dirty="0">
                <a:latin typeface="Calibri" pitchFamily="34" charset="0"/>
              </a:rPr>
              <a:t>Direct</a:t>
            </a:r>
          </a:p>
          <a:p>
            <a:pPr lvl="1">
              <a:spcBef>
                <a:spcPts val="0"/>
              </a:spcBef>
              <a:defRPr/>
            </a:pPr>
            <a:r>
              <a:rPr lang="en-US" sz="2400" dirty="0">
                <a:latin typeface="Calibri" pitchFamily="34" charset="0"/>
              </a:rPr>
              <a:t>To the point</a:t>
            </a:r>
          </a:p>
          <a:p>
            <a:pPr>
              <a:spcBef>
                <a:spcPts val="0"/>
              </a:spcBef>
              <a:defRPr/>
            </a:pPr>
            <a:endParaRPr lang="en-US" sz="2800" dirty="0">
              <a:latin typeface="Calibri" pitchFamily="34" charset="0"/>
            </a:endParaRPr>
          </a:p>
          <a:p>
            <a:pPr>
              <a:spcBef>
                <a:spcPts val="0"/>
              </a:spcBef>
              <a:defRPr/>
            </a:pPr>
            <a:r>
              <a:rPr lang="en-US" sz="2800" b="1" dirty="0">
                <a:latin typeface="Calibri" pitchFamily="34" charset="0"/>
              </a:rPr>
              <a:t>Before: </a:t>
            </a:r>
            <a:r>
              <a:rPr lang="en-US" sz="2800" dirty="0">
                <a:latin typeface="Calibri" pitchFamily="34" charset="0"/>
              </a:rPr>
              <a:t> "My recognition of the fact that the project was finally over was a deeply satisfying moment that will forever linger in my memory.“</a:t>
            </a:r>
          </a:p>
          <a:p>
            <a:pPr>
              <a:spcBef>
                <a:spcPts val="0"/>
              </a:spcBef>
              <a:defRPr/>
            </a:pPr>
            <a:r>
              <a:rPr lang="en-US" sz="2800" b="1" dirty="0">
                <a:latin typeface="Calibri" pitchFamily="34" charset="0"/>
              </a:rPr>
              <a:t>After: </a:t>
            </a:r>
            <a:r>
              <a:rPr lang="en-US" sz="2800" dirty="0">
                <a:latin typeface="Calibri" pitchFamily="34" charset="0"/>
              </a:rPr>
              <a:t> “Completing the project gave me great satisfaction."</a:t>
            </a:r>
          </a:p>
          <a:p>
            <a:pPr>
              <a:defRPr/>
            </a:pPr>
            <a:endParaRPr lang="en-US" sz="2800" dirty="0">
              <a:latin typeface="Calibri" pitchFamily="34" charset="0"/>
            </a:endParaRPr>
          </a:p>
        </p:txBody>
      </p:sp>
      <p:sp>
        <p:nvSpPr>
          <p:cNvPr id="4" name="Rectangle 3"/>
          <p:cNvSpPr/>
          <p:nvPr/>
        </p:nvSpPr>
        <p:spPr>
          <a:xfrm>
            <a:off x="304800" y="5715000"/>
            <a:ext cx="82296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0198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rrowheads="1"/>
          </p:cNvSpPr>
          <p:nvPr>
            <p:ph type="title"/>
          </p:nvPr>
        </p:nvSpPr>
        <p:spPr>
          <a:xfrm>
            <a:off x="457200" y="0"/>
            <a:ext cx="8229600" cy="990600"/>
          </a:xfrm>
        </p:spPr>
        <p:txBody>
          <a:bodyPr/>
          <a:lstStyle/>
          <a:p>
            <a:pPr eaLnBrk="1" hangingPunct="1">
              <a:defRPr/>
            </a:pPr>
            <a:r>
              <a:rPr lang="en-US" dirty="0">
                <a:latin typeface="Calibri" pitchFamily="34" charset="0"/>
              </a:rPr>
              <a:t>Refining Statement…</a:t>
            </a:r>
          </a:p>
        </p:txBody>
      </p:sp>
      <p:sp>
        <p:nvSpPr>
          <p:cNvPr id="136195" name="Rectangle 3"/>
          <p:cNvSpPr>
            <a:spLocks noGrp="1" noRot="1" noChangeArrowheads="1"/>
          </p:cNvSpPr>
          <p:nvPr>
            <p:ph idx="1"/>
          </p:nvPr>
        </p:nvSpPr>
        <p:spPr>
          <a:xfrm>
            <a:off x="457200" y="1143000"/>
            <a:ext cx="8229600" cy="5410200"/>
          </a:xfrm>
        </p:spPr>
        <p:txBody>
          <a:bodyPr>
            <a:normAutofit/>
          </a:bodyPr>
          <a:lstStyle/>
          <a:p>
            <a:pPr eaLnBrk="1" hangingPunct="1">
              <a:defRPr/>
            </a:pPr>
            <a:r>
              <a:rPr lang="en-US" sz="2800" dirty="0">
                <a:effectLst/>
                <a:latin typeface="Calibri" panose="020F0502020204030204" pitchFamily="34" charset="0"/>
                <a:cs typeface="Calibri" panose="020F0502020204030204" pitchFamily="34" charset="0"/>
              </a:rPr>
              <a:t>Make it will organized, relevant, concise</a:t>
            </a:r>
          </a:p>
          <a:p>
            <a:pPr eaLnBrk="1" hangingPunct="1">
              <a:defRPr/>
            </a:pPr>
            <a:r>
              <a:rPr lang="en-US" sz="2800" dirty="0">
                <a:effectLst/>
                <a:latin typeface="Calibri" panose="020F0502020204030204" pitchFamily="34" charset="0"/>
                <a:cs typeface="Calibri" panose="020F0502020204030204" pitchFamily="34" charset="0"/>
              </a:rPr>
              <a:t>Takes very long to write- multiple drafts, read aloud</a:t>
            </a:r>
          </a:p>
          <a:p>
            <a:r>
              <a:rPr lang="en-US" sz="2800" dirty="0">
                <a:latin typeface="Calibri" panose="020F0502020204030204" pitchFamily="34" charset="0"/>
                <a:cs typeface="Calibri" panose="020F0502020204030204" pitchFamily="34" charset="0"/>
              </a:rPr>
              <a:t>Watch your grammar checker</a:t>
            </a:r>
          </a:p>
          <a:p>
            <a:pPr lvl="1"/>
            <a:r>
              <a:rPr lang="en-US" sz="2400" dirty="0">
                <a:latin typeface="Calibri" panose="020F0502020204030204" pitchFamily="34" charset="0"/>
                <a:cs typeface="Calibri" panose="020F0502020204030204" pitchFamily="34" charset="0"/>
              </a:rPr>
              <a:t>Writing Center (keep an old copy)</a:t>
            </a:r>
          </a:p>
          <a:p>
            <a:r>
              <a:rPr lang="en-US" sz="2800" dirty="0">
                <a:latin typeface="Calibri" panose="020F0502020204030204" pitchFamily="34" charset="0"/>
                <a:cs typeface="Calibri" panose="020F0502020204030204" pitchFamily="34" charset="0"/>
              </a:rPr>
              <a:t>Give grammatically correct version to Dr. T and Mentor…</a:t>
            </a:r>
          </a:p>
          <a:p>
            <a:pPr eaLnBrk="1" hangingPunct="1">
              <a:defRPr/>
            </a:pPr>
            <a:r>
              <a:rPr lang="en-US" sz="2800" dirty="0">
                <a:latin typeface="Calibri" panose="020F0502020204030204" pitchFamily="34" charset="0"/>
                <a:cs typeface="Calibri" panose="020F0502020204030204" pitchFamily="34" charset="0"/>
              </a:rPr>
              <a:t>Final Version reviewed by mentor and others before sent in!</a:t>
            </a:r>
          </a:p>
          <a:p>
            <a:pPr lvl="1" eaLnBrk="1" hangingPunct="1">
              <a:lnSpc>
                <a:spcPct val="90000"/>
              </a:lnSpc>
              <a:defRPr/>
            </a:pPr>
            <a:endParaRPr lang="en-US" sz="2400" dirty="0">
              <a:latin typeface="Calibri" pitchFamily="34" charset="0"/>
            </a:endParaRPr>
          </a:p>
          <a:p>
            <a:pPr lvl="1" eaLnBrk="1" hangingPunct="1">
              <a:lnSpc>
                <a:spcPct val="90000"/>
              </a:lnSpc>
              <a:defRPr/>
            </a:pPr>
            <a:endParaRPr lang="en-US" dirty="0">
              <a:effectLst/>
              <a:latin typeface="Calibri" pitchFamily="34" charset="0"/>
            </a:endParaRPr>
          </a:p>
        </p:txBody>
      </p:sp>
    </p:spTree>
    <p:extLst>
      <p:ext uri="{BB962C8B-B14F-4D97-AF65-F5344CB8AC3E}">
        <p14:creationId xmlns:p14="http://schemas.microsoft.com/office/powerpoint/2010/main" val="483975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rrowheads="1"/>
          </p:cNvSpPr>
          <p:nvPr>
            <p:ph type="title"/>
          </p:nvPr>
        </p:nvSpPr>
        <p:spPr/>
        <p:txBody>
          <a:bodyPr/>
          <a:lstStyle/>
          <a:p>
            <a:pPr eaLnBrk="1" hangingPunct="1">
              <a:defRPr/>
            </a:pPr>
            <a:r>
              <a:rPr lang="en-US" dirty="0">
                <a:latin typeface="Calibri" pitchFamily="34" charset="0"/>
              </a:rPr>
              <a:t>Statement Overall...</a:t>
            </a:r>
          </a:p>
        </p:txBody>
      </p:sp>
      <p:sp>
        <p:nvSpPr>
          <p:cNvPr id="140291" name="Rectangle 3"/>
          <p:cNvSpPr>
            <a:spLocks noGrp="1" noRot="1" noChangeArrowheads="1"/>
          </p:cNvSpPr>
          <p:nvPr>
            <p:ph idx="1"/>
          </p:nvPr>
        </p:nvSpPr>
        <p:spPr/>
        <p:txBody>
          <a:bodyPr>
            <a:normAutofit/>
          </a:bodyPr>
          <a:lstStyle/>
          <a:p>
            <a:pPr eaLnBrk="1" hangingPunct="1">
              <a:defRPr/>
            </a:pPr>
            <a:r>
              <a:rPr lang="en-US" sz="2400" dirty="0">
                <a:latin typeface="Calibri" pitchFamily="34" charset="0"/>
              </a:rPr>
              <a:t>It may take you a good while to complete, but a good statement can be considered artwork.  Make sure to take the time to refine, so that you represent yourself well!</a:t>
            </a:r>
          </a:p>
          <a:p>
            <a:pPr eaLnBrk="1" hangingPunct="1">
              <a:defRPr/>
            </a:pPr>
            <a:r>
              <a:rPr lang="en-US" sz="2400" dirty="0">
                <a:latin typeface="Calibri" pitchFamily="34" charset="0"/>
              </a:rPr>
              <a:t>Don’t get so bogged down that you don’t finish!  </a:t>
            </a:r>
          </a:p>
        </p:txBody>
      </p:sp>
    </p:spTree>
    <p:extLst>
      <p:ext uri="{BB962C8B-B14F-4D97-AF65-F5344CB8AC3E}">
        <p14:creationId xmlns:p14="http://schemas.microsoft.com/office/powerpoint/2010/main" val="36627550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latin typeface="Calibri" pitchFamily="34" charset="0"/>
              </a:rPr>
              <a:t>Finalizing Application- Double Checking</a:t>
            </a:r>
          </a:p>
        </p:txBody>
      </p:sp>
      <p:sp>
        <p:nvSpPr>
          <p:cNvPr id="3" name="Content Placeholder 2"/>
          <p:cNvSpPr>
            <a:spLocks noGrp="1"/>
          </p:cNvSpPr>
          <p:nvPr>
            <p:ph idx="1"/>
          </p:nvPr>
        </p:nvSpPr>
        <p:spPr/>
        <p:txBody>
          <a:bodyPr/>
          <a:lstStyle/>
          <a:p>
            <a:pPr eaLnBrk="1" hangingPunct="1">
              <a:defRPr/>
            </a:pPr>
            <a:r>
              <a:rPr lang="en-US" dirty="0">
                <a:latin typeface="Calibri" pitchFamily="34" charset="0"/>
              </a:rPr>
              <a:t>Make SURE that your transcript arrives and isn’t lost</a:t>
            </a:r>
          </a:p>
          <a:p>
            <a:pPr lvl="1">
              <a:defRPr/>
            </a:pPr>
            <a:r>
              <a:rPr lang="en-US" dirty="0">
                <a:latin typeface="Calibri" pitchFamily="34" charset="0"/>
              </a:rPr>
              <a:t>Very Common.  Checkbox on Tracking Excel</a:t>
            </a:r>
          </a:p>
          <a:p>
            <a:pPr eaLnBrk="1" hangingPunct="1">
              <a:defRPr/>
            </a:pPr>
            <a:r>
              <a:rPr lang="en-US" dirty="0">
                <a:latin typeface="Calibri" pitchFamily="34" charset="0"/>
              </a:rPr>
              <a:t>Make sure that your letters of recommendations arrive (Nag faculty nicely)</a:t>
            </a:r>
          </a:p>
          <a:p>
            <a:pPr eaLnBrk="1" hangingPunct="1">
              <a:defRPr/>
            </a:pPr>
            <a:r>
              <a:rPr lang="en-US" dirty="0">
                <a:latin typeface="Calibri" pitchFamily="34" charset="0"/>
              </a:rPr>
              <a:t>Thank people for the letters they sent!</a:t>
            </a:r>
          </a:p>
          <a:p>
            <a:pPr eaLnBrk="1" hangingPunct="1">
              <a:defRPr/>
            </a:pPr>
            <a:r>
              <a:rPr lang="en-US" dirty="0">
                <a:latin typeface="Calibri" pitchFamily="34" charset="0"/>
              </a:rPr>
              <a:t>Start thinking about interviews…</a:t>
            </a:r>
          </a:p>
        </p:txBody>
      </p:sp>
    </p:spTree>
    <p:extLst>
      <p:ext uri="{BB962C8B-B14F-4D97-AF65-F5344CB8AC3E}">
        <p14:creationId xmlns:p14="http://schemas.microsoft.com/office/powerpoint/2010/main" val="3093561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a:xfrm>
            <a:off x="152400" y="304800"/>
            <a:ext cx="8229600" cy="685800"/>
          </a:xfrm>
        </p:spPr>
        <p:txBody>
          <a:bodyPr>
            <a:normAutofit fontScale="90000"/>
          </a:bodyPr>
          <a:lstStyle/>
          <a:p>
            <a:pPr eaLnBrk="1" hangingPunct="1">
              <a:defRPr/>
            </a:pPr>
            <a:r>
              <a:rPr lang="en-US" sz="4000" dirty="0">
                <a:latin typeface="Calibri" pitchFamily="34" charset="0"/>
              </a:rPr>
              <a:t>How to Convey Your Credentials?</a:t>
            </a:r>
          </a:p>
        </p:txBody>
      </p:sp>
      <p:sp>
        <p:nvSpPr>
          <p:cNvPr id="66563" name="Rectangle 3"/>
          <p:cNvSpPr>
            <a:spLocks noGrp="1" noRot="1" noChangeArrowheads="1"/>
          </p:cNvSpPr>
          <p:nvPr>
            <p:ph idx="1"/>
          </p:nvPr>
        </p:nvSpPr>
        <p:spPr/>
        <p:txBody>
          <a:bodyPr>
            <a:normAutofit/>
          </a:bodyPr>
          <a:lstStyle/>
          <a:p>
            <a:pPr eaLnBrk="1" hangingPunct="1">
              <a:defRPr/>
            </a:pPr>
            <a:r>
              <a:rPr lang="en-US" sz="2400" dirty="0">
                <a:latin typeface="Calibri" pitchFamily="34" charset="0"/>
              </a:rPr>
              <a:t>Application Package – </a:t>
            </a:r>
            <a:r>
              <a:rPr lang="en-US" sz="2400" dirty="0">
                <a:solidFill>
                  <a:srgbClr val="FF0000"/>
                </a:solidFill>
                <a:latin typeface="Calibri" pitchFamily="34" charset="0"/>
              </a:rPr>
              <a:t>Will Determine Interview</a:t>
            </a:r>
            <a:r>
              <a:rPr lang="en-US" sz="2400" dirty="0">
                <a:latin typeface="Calibri" pitchFamily="34" charset="0"/>
              </a:rPr>
              <a:t>!</a:t>
            </a:r>
          </a:p>
          <a:p>
            <a:pPr lvl="1" eaLnBrk="1" hangingPunct="1">
              <a:defRPr/>
            </a:pPr>
            <a:r>
              <a:rPr lang="en-US" sz="2000" dirty="0">
                <a:latin typeface="Calibri" pitchFamily="34" charset="0"/>
              </a:rPr>
              <a:t>Grades/Transcript (sent by registrar)</a:t>
            </a:r>
          </a:p>
          <a:p>
            <a:pPr lvl="1" eaLnBrk="1" hangingPunct="1">
              <a:defRPr/>
            </a:pPr>
            <a:r>
              <a:rPr lang="en-US" sz="2000" dirty="0">
                <a:latin typeface="Calibri" pitchFamily="34" charset="0"/>
              </a:rPr>
              <a:t>GRE Scores</a:t>
            </a:r>
          </a:p>
          <a:p>
            <a:pPr lvl="1" eaLnBrk="1" hangingPunct="1">
              <a:defRPr/>
            </a:pPr>
            <a:r>
              <a:rPr lang="en-US" sz="2000" dirty="0">
                <a:latin typeface="Calibri" pitchFamily="34" charset="0"/>
              </a:rPr>
              <a:t>Faculty Recommendations** (Very important- someone else can write your statement…).  Letter and Ratings</a:t>
            </a:r>
          </a:p>
          <a:p>
            <a:pPr lvl="1" eaLnBrk="1" hangingPunct="1">
              <a:defRPr/>
            </a:pPr>
            <a:r>
              <a:rPr lang="en-US" sz="2000" dirty="0">
                <a:latin typeface="Calibri" pitchFamily="34" charset="0"/>
              </a:rPr>
              <a:t>Statement(s)</a:t>
            </a:r>
          </a:p>
          <a:p>
            <a:pPr lvl="1" eaLnBrk="1" hangingPunct="1">
              <a:defRPr/>
            </a:pPr>
            <a:r>
              <a:rPr lang="en-US" dirty="0">
                <a:latin typeface="Calibri" pitchFamily="34" charset="0"/>
              </a:rPr>
              <a:t>Research Accomplishments</a:t>
            </a:r>
            <a:endParaRPr lang="en-US" sz="2000" dirty="0">
              <a:latin typeface="Calibri" pitchFamily="34" charset="0"/>
            </a:endParaRPr>
          </a:p>
          <a:p>
            <a:pPr eaLnBrk="1" hangingPunct="1">
              <a:defRPr/>
            </a:pPr>
            <a:r>
              <a:rPr lang="en-US" sz="2400" dirty="0">
                <a:latin typeface="Calibri" pitchFamily="34" charset="0"/>
              </a:rPr>
              <a:t>Successful Interview</a:t>
            </a:r>
          </a:p>
          <a:p>
            <a:pPr lvl="1" eaLnBrk="1" hangingPunct="1">
              <a:defRPr/>
            </a:pPr>
            <a:r>
              <a:rPr lang="en-US" sz="2000" dirty="0">
                <a:latin typeface="Calibri" pitchFamily="34" charset="0"/>
              </a:rPr>
              <a:t>Why do you want to go?</a:t>
            </a:r>
          </a:p>
          <a:p>
            <a:pPr lvl="1" eaLnBrk="1" hangingPunct="1">
              <a:defRPr/>
            </a:pPr>
            <a:r>
              <a:rPr lang="en-US" sz="2000" dirty="0">
                <a:latin typeface="Calibri" pitchFamily="34" charset="0"/>
              </a:rPr>
              <a:t>Show that you understood your research!</a:t>
            </a:r>
          </a:p>
          <a:p>
            <a:pPr lvl="1" eaLnBrk="1" hangingPunct="1">
              <a:defRPr/>
            </a:pPr>
            <a:endParaRPr lang="en-US" dirty="0">
              <a:latin typeface="Calibri" pitchFamily="34" charset="0"/>
            </a:endParaRPr>
          </a:p>
        </p:txBody>
      </p:sp>
    </p:spTree>
    <p:extLst>
      <p:ext uri="{BB962C8B-B14F-4D97-AF65-F5344CB8AC3E}">
        <p14:creationId xmlns:p14="http://schemas.microsoft.com/office/powerpoint/2010/main" val="3838735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229600" cy="762000"/>
          </a:xfrm>
        </p:spPr>
        <p:txBody>
          <a:bodyPr>
            <a:normAutofit/>
          </a:bodyPr>
          <a:lstStyle/>
          <a:p>
            <a:r>
              <a:rPr lang="en-US" dirty="0"/>
              <a:t>Mechanics of Application Season</a:t>
            </a:r>
          </a:p>
        </p:txBody>
      </p:sp>
      <p:sp>
        <p:nvSpPr>
          <p:cNvPr id="3" name="Content Placeholder 2"/>
          <p:cNvSpPr>
            <a:spLocks noGrp="1"/>
          </p:cNvSpPr>
          <p:nvPr>
            <p:ph idx="1"/>
          </p:nvPr>
        </p:nvSpPr>
        <p:spPr>
          <a:xfrm>
            <a:off x="457200" y="1371600"/>
            <a:ext cx="8229600" cy="5105400"/>
          </a:xfrm>
        </p:spPr>
        <p:txBody>
          <a:bodyPr>
            <a:normAutofit/>
          </a:bodyPr>
          <a:lstStyle/>
          <a:p>
            <a:r>
              <a:rPr lang="en-US" dirty="0"/>
              <a:t>Prepare </a:t>
            </a:r>
            <a:r>
              <a:rPr lang="en-US" dirty="0" err="1"/>
              <a:t>Prepare</a:t>
            </a:r>
            <a:r>
              <a:rPr lang="en-US" dirty="0"/>
              <a:t> </a:t>
            </a:r>
            <a:r>
              <a:rPr lang="en-US" dirty="0" err="1"/>
              <a:t>Prepare</a:t>
            </a:r>
            <a:r>
              <a:rPr lang="en-US" dirty="0"/>
              <a:t> </a:t>
            </a:r>
          </a:p>
          <a:p>
            <a:r>
              <a:rPr lang="en-US" dirty="0"/>
              <a:t>Plan schedule (Final Summer, Fall, Spring)</a:t>
            </a:r>
          </a:p>
          <a:p>
            <a:r>
              <a:rPr lang="en-US" dirty="0"/>
              <a:t>Track Applications!</a:t>
            </a:r>
          </a:p>
          <a:p>
            <a:r>
              <a:rPr lang="en-US" dirty="0"/>
              <a:t>Investigate schools &amp; potential PIs</a:t>
            </a:r>
          </a:p>
          <a:p>
            <a:r>
              <a:rPr lang="en-US" dirty="0"/>
              <a:t>Research due dates</a:t>
            </a:r>
          </a:p>
          <a:p>
            <a:r>
              <a:rPr lang="en-US" dirty="0"/>
              <a:t>Create planning worksheet</a:t>
            </a:r>
          </a:p>
          <a:p>
            <a:r>
              <a:rPr lang="en-US" dirty="0"/>
              <a:t>Coordinate recommenders (early)</a:t>
            </a:r>
          </a:p>
          <a:p>
            <a:r>
              <a:rPr lang="en-US" dirty="0"/>
              <a:t>Plan General Statements</a:t>
            </a:r>
          </a:p>
          <a:p>
            <a:pPr lvl="1"/>
            <a:r>
              <a:rPr lang="en-US" dirty="0"/>
              <a:t>Customize Statements</a:t>
            </a:r>
          </a:p>
          <a:p>
            <a:r>
              <a:rPr lang="en-US" dirty="0"/>
              <a:t>Submit early if possible</a:t>
            </a:r>
          </a:p>
          <a:p>
            <a:endParaRPr lang="en-US" dirty="0"/>
          </a:p>
          <a:p>
            <a:endParaRPr lang="en-US" dirty="0"/>
          </a:p>
        </p:txBody>
      </p:sp>
    </p:spTree>
    <p:extLst>
      <p:ext uri="{BB962C8B-B14F-4D97-AF65-F5344CB8AC3E}">
        <p14:creationId xmlns:p14="http://schemas.microsoft.com/office/powerpoint/2010/main" val="3723895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a:t>How Many?</a:t>
            </a:r>
          </a:p>
        </p:txBody>
      </p:sp>
      <p:sp>
        <p:nvSpPr>
          <p:cNvPr id="3" name="Content Placeholder 2"/>
          <p:cNvSpPr>
            <a:spLocks noGrp="1"/>
          </p:cNvSpPr>
          <p:nvPr>
            <p:ph idx="1"/>
          </p:nvPr>
        </p:nvSpPr>
        <p:spPr/>
        <p:txBody>
          <a:bodyPr/>
          <a:lstStyle/>
          <a:p>
            <a:r>
              <a:rPr lang="en-US" dirty="0"/>
              <a:t>Admissions are unpredictable</a:t>
            </a:r>
          </a:p>
          <a:p>
            <a:r>
              <a:rPr lang="en-US" dirty="0"/>
              <a:t>Shoot for at least 9</a:t>
            </a:r>
          </a:p>
          <a:p>
            <a:pPr lvl="1"/>
            <a:r>
              <a:rPr lang="en-US" dirty="0"/>
              <a:t>3 – “Sure thing”</a:t>
            </a:r>
          </a:p>
          <a:p>
            <a:pPr lvl="1"/>
            <a:r>
              <a:rPr lang="en-US" dirty="0"/>
              <a:t>3 – Medium Level</a:t>
            </a:r>
          </a:p>
          <a:p>
            <a:pPr lvl="1"/>
            <a:r>
              <a:rPr lang="en-US" dirty="0"/>
              <a:t>3 – Pie in the Sky…</a:t>
            </a:r>
          </a:p>
          <a:p>
            <a:r>
              <a:rPr lang="en-US" dirty="0"/>
              <a:t>Make sure that they fit your interests!!!</a:t>
            </a:r>
          </a:p>
          <a:p>
            <a:pPr lvl="1"/>
            <a:endParaRPr lang="en-US" dirty="0"/>
          </a:p>
          <a:p>
            <a:pPr lvl="1"/>
            <a:endParaRPr lang="en-US" dirty="0"/>
          </a:p>
        </p:txBody>
      </p:sp>
    </p:spTree>
    <p:extLst>
      <p:ext uri="{BB962C8B-B14F-4D97-AF65-F5344CB8AC3E}">
        <p14:creationId xmlns:p14="http://schemas.microsoft.com/office/powerpoint/2010/main" val="2357822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Track Applications</a:t>
            </a:r>
          </a:p>
        </p:txBody>
      </p:sp>
      <p:sp>
        <p:nvSpPr>
          <p:cNvPr id="3" name="Content Placeholder 2"/>
          <p:cNvSpPr>
            <a:spLocks noGrp="1"/>
          </p:cNvSpPr>
          <p:nvPr>
            <p:ph idx="1"/>
          </p:nvPr>
        </p:nvSpPr>
        <p:spPr/>
        <p:txBody>
          <a:bodyPr/>
          <a:lstStyle/>
          <a:p>
            <a:r>
              <a:rPr lang="en-US" dirty="0"/>
              <a:t>9 schools – gets confusing</a:t>
            </a:r>
          </a:p>
          <a:p>
            <a:pPr lvl="1"/>
            <a:r>
              <a:rPr lang="en-US" dirty="0"/>
              <a:t>Components may be missed</a:t>
            </a:r>
          </a:p>
          <a:p>
            <a:pPr lvl="1"/>
            <a:r>
              <a:rPr lang="en-US" dirty="0"/>
              <a:t>Contacts might be forgotten</a:t>
            </a:r>
          </a:p>
          <a:p>
            <a:pPr lvl="1"/>
            <a:r>
              <a:rPr lang="en-US" dirty="0"/>
              <a:t>PWs might be forgotten.</a:t>
            </a:r>
          </a:p>
          <a:p>
            <a:r>
              <a:rPr lang="en-US" dirty="0"/>
              <a:t>Create Excel or other system for tracking</a:t>
            </a:r>
          </a:p>
          <a:p>
            <a:pPr lvl="1"/>
            <a:r>
              <a:rPr lang="en-US" dirty="0"/>
              <a:t>Excel Template from program is effective…</a:t>
            </a:r>
          </a:p>
        </p:txBody>
      </p:sp>
    </p:spTree>
    <p:extLst>
      <p:ext uri="{BB962C8B-B14F-4D97-AF65-F5344CB8AC3E}">
        <p14:creationId xmlns:p14="http://schemas.microsoft.com/office/powerpoint/2010/main" val="3285197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Hints…</a:t>
            </a:r>
          </a:p>
        </p:txBody>
      </p:sp>
      <p:sp>
        <p:nvSpPr>
          <p:cNvPr id="3" name="Content Placeholder 2"/>
          <p:cNvSpPr>
            <a:spLocks noGrp="1"/>
          </p:cNvSpPr>
          <p:nvPr>
            <p:ph idx="1"/>
          </p:nvPr>
        </p:nvSpPr>
        <p:spPr/>
        <p:txBody>
          <a:bodyPr/>
          <a:lstStyle/>
          <a:p>
            <a:r>
              <a:rPr lang="en-US" dirty="0"/>
              <a:t>Write other grad students in program for advice</a:t>
            </a:r>
          </a:p>
          <a:p>
            <a:pPr lvl="1"/>
            <a:r>
              <a:rPr lang="en-US" dirty="0"/>
              <a:t>Connect to former RISE/MARC at the school</a:t>
            </a:r>
          </a:p>
          <a:p>
            <a:pPr lvl="1"/>
            <a:r>
              <a:rPr lang="en-US" dirty="0"/>
              <a:t>Connect w Summer program people at the school</a:t>
            </a:r>
          </a:p>
          <a:p>
            <a:pPr lvl="1"/>
            <a:r>
              <a:rPr lang="en-US" dirty="0"/>
              <a:t>Write to a general PhD student at the school</a:t>
            </a:r>
          </a:p>
          <a:p>
            <a:r>
              <a:rPr lang="en-US" dirty="0"/>
              <a:t>Early – write to possible faculty at program</a:t>
            </a:r>
          </a:p>
          <a:p>
            <a:endParaRPr lang="en-US" dirty="0"/>
          </a:p>
        </p:txBody>
      </p:sp>
    </p:spTree>
    <p:extLst>
      <p:ext uri="{BB962C8B-B14F-4D97-AF65-F5344CB8AC3E}">
        <p14:creationId xmlns:p14="http://schemas.microsoft.com/office/powerpoint/2010/main" val="511691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rrowheads="1"/>
          </p:cNvSpPr>
          <p:nvPr>
            <p:ph type="title"/>
          </p:nvPr>
        </p:nvSpPr>
        <p:spPr/>
        <p:txBody>
          <a:bodyPr/>
          <a:lstStyle/>
          <a:p>
            <a:pPr eaLnBrk="1" hangingPunct="1">
              <a:defRPr/>
            </a:pPr>
            <a:r>
              <a:rPr lang="en-US" dirty="0">
                <a:latin typeface="Calibri" pitchFamily="34" charset="0"/>
              </a:rPr>
              <a:t>Letter Mechanics</a:t>
            </a:r>
          </a:p>
        </p:txBody>
      </p:sp>
      <p:sp>
        <p:nvSpPr>
          <p:cNvPr id="79875" name="Rectangle 3"/>
          <p:cNvSpPr>
            <a:spLocks noGrp="1" noRot="1" noChangeArrowheads="1"/>
          </p:cNvSpPr>
          <p:nvPr>
            <p:ph idx="1"/>
          </p:nvPr>
        </p:nvSpPr>
        <p:spPr/>
        <p:txBody>
          <a:bodyPr>
            <a:normAutofit/>
          </a:bodyPr>
          <a:lstStyle/>
          <a:p>
            <a:pPr eaLnBrk="1" hangingPunct="1">
              <a:defRPr/>
            </a:pPr>
            <a:r>
              <a:rPr lang="en-US" dirty="0">
                <a:latin typeface="Calibri" pitchFamily="34" charset="0"/>
              </a:rPr>
              <a:t>Ask early</a:t>
            </a:r>
          </a:p>
          <a:p>
            <a:pPr eaLnBrk="1" hangingPunct="1">
              <a:defRPr/>
            </a:pPr>
            <a:r>
              <a:rPr lang="en-US" dirty="0">
                <a:latin typeface="Calibri" pitchFamily="34" charset="0"/>
              </a:rPr>
              <a:t>Provide personal statement, CV</a:t>
            </a:r>
          </a:p>
          <a:p>
            <a:pPr eaLnBrk="1" hangingPunct="1">
              <a:defRPr/>
            </a:pPr>
            <a:r>
              <a:rPr lang="en-US" dirty="0">
                <a:latin typeface="Calibri" pitchFamily="34" charset="0"/>
              </a:rPr>
              <a:t>Provide program name</a:t>
            </a:r>
          </a:p>
          <a:p>
            <a:pPr eaLnBrk="1" hangingPunct="1">
              <a:defRPr/>
            </a:pPr>
            <a:r>
              <a:rPr lang="en-US" dirty="0">
                <a:latin typeface="Calibri" pitchFamily="34" charset="0"/>
              </a:rPr>
              <a:t>Provide link to program</a:t>
            </a:r>
          </a:p>
          <a:p>
            <a:pPr eaLnBrk="1" hangingPunct="1">
              <a:defRPr/>
            </a:pPr>
            <a:r>
              <a:rPr lang="en-US" dirty="0">
                <a:latin typeface="Calibri" pitchFamily="34" charset="0"/>
              </a:rPr>
              <a:t>Provide info on why you want this program</a:t>
            </a:r>
          </a:p>
          <a:p>
            <a:pPr eaLnBrk="1" hangingPunct="1">
              <a:defRPr/>
            </a:pPr>
            <a:r>
              <a:rPr lang="en-US" dirty="0">
                <a:latin typeface="Calibri" pitchFamily="34" charset="0"/>
              </a:rPr>
              <a:t>Set appointment to talk to them</a:t>
            </a:r>
          </a:p>
          <a:p>
            <a:pPr eaLnBrk="1" hangingPunct="1">
              <a:defRPr/>
            </a:pPr>
            <a:r>
              <a:rPr lang="en-US" dirty="0">
                <a:latin typeface="Calibri" pitchFamily="34" charset="0"/>
              </a:rPr>
              <a:t>Provide schedule of due dates</a:t>
            </a:r>
          </a:p>
          <a:p>
            <a:pPr eaLnBrk="1" hangingPunct="1">
              <a:defRPr/>
            </a:pPr>
            <a:r>
              <a:rPr lang="en-US" dirty="0">
                <a:latin typeface="Calibri" pitchFamily="34" charset="0"/>
              </a:rPr>
              <a:t>Provide envelopes/stamps</a:t>
            </a:r>
          </a:p>
          <a:p>
            <a:pPr eaLnBrk="1" hangingPunct="1">
              <a:defRPr/>
            </a:pPr>
            <a:r>
              <a:rPr lang="en-US" dirty="0">
                <a:latin typeface="Calibri" pitchFamily="34" charset="0"/>
              </a:rPr>
              <a:t>Gently remind as needed (they will procrastinate)</a:t>
            </a:r>
          </a:p>
          <a:p>
            <a:pPr eaLnBrk="1" hangingPunct="1">
              <a:buNone/>
              <a:defRPr/>
            </a:pPr>
            <a:endParaRPr lang="en-US" dirty="0">
              <a:latin typeface="Calibri" pitchFamily="34" charset="0"/>
            </a:endParaRPr>
          </a:p>
        </p:txBody>
      </p:sp>
    </p:spTree>
    <p:extLst>
      <p:ext uri="{BB962C8B-B14F-4D97-AF65-F5344CB8AC3E}">
        <p14:creationId xmlns:p14="http://schemas.microsoft.com/office/powerpoint/2010/main" val="1925666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Pre-Connecting with Faculty</a:t>
            </a:r>
          </a:p>
        </p:txBody>
      </p:sp>
      <p:sp>
        <p:nvSpPr>
          <p:cNvPr id="3" name="Content Placeholder 2"/>
          <p:cNvSpPr>
            <a:spLocks noGrp="1"/>
          </p:cNvSpPr>
          <p:nvPr>
            <p:ph idx="1"/>
          </p:nvPr>
        </p:nvSpPr>
        <p:spPr/>
        <p:txBody>
          <a:bodyPr>
            <a:normAutofit fontScale="92500" lnSpcReduction="10000"/>
          </a:bodyPr>
          <a:lstStyle/>
          <a:p>
            <a:r>
              <a:rPr lang="en-US" sz="2000" dirty="0"/>
              <a:t>Useful for schools where funding primarily comes from PI</a:t>
            </a:r>
          </a:p>
          <a:p>
            <a:r>
              <a:rPr lang="en-US" sz="2000" dirty="0"/>
              <a:t>Can help you to pre-write a grant before arrival</a:t>
            </a:r>
          </a:p>
          <a:p>
            <a:r>
              <a:rPr lang="en-US" sz="2000" dirty="0"/>
              <a:t>Can be listed in statement</a:t>
            </a:r>
          </a:p>
          <a:p>
            <a:endParaRPr lang="en-US" sz="2000" dirty="0"/>
          </a:p>
          <a:p>
            <a:pPr>
              <a:defRPr/>
            </a:pPr>
            <a:r>
              <a:rPr lang="en-US" dirty="0">
                <a:latin typeface="Calibri" pitchFamily="34" charset="0"/>
              </a:rPr>
              <a:t>Research their work online</a:t>
            </a:r>
          </a:p>
          <a:p>
            <a:pPr>
              <a:defRPr/>
            </a:pPr>
            <a:r>
              <a:rPr lang="en-US" dirty="0">
                <a:latin typeface="Calibri" pitchFamily="34" charset="0"/>
              </a:rPr>
              <a:t>Read their publications</a:t>
            </a:r>
          </a:p>
          <a:p>
            <a:pPr>
              <a:defRPr/>
            </a:pPr>
            <a:r>
              <a:rPr lang="en-US" dirty="0">
                <a:latin typeface="Calibri" pitchFamily="34" charset="0"/>
              </a:rPr>
              <a:t>Write directly to them (Keep it brief)</a:t>
            </a:r>
          </a:p>
          <a:p>
            <a:pPr lvl="1">
              <a:defRPr/>
            </a:pPr>
            <a:r>
              <a:rPr lang="en-US" dirty="0">
                <a:latin typeface="Calibri" pitchFamily="34" charset="0"/>
              </a:rPr>
              <a:t>Personalized email note</a:t>
            </a:r>
          </a:p>
          <a:p>
            <a:pPr lvl="1">
              <a:defRPr/>
            </a:pPr>
            <a:r>
              <a:rPr lang="en-US" dirty="0">
                <a:latin typeface="Calibri" pitchFamily="34" charset="0"/>
              </a:rPr>
              <a:t>Interested in their research and graduate program</a:t>
            </a:r>
          </a:p>
          <a:p>
            <a:pPr lvl="1">
              <a:defRPr/>
            </a:pPr>
            <a:r>
              <a:rPr lang="en-US" dirty="0">
                <a:latin typeface="Calibri" pitchFamily="34" charset="0"/>
              </a:rPr>
              <a:t>Tell about you</a:t>
            </a:r>
          </a:p>
          <a:p>
            <a:pPr lvl="2">
              <a:defRPr/>
            </a:pPr>
            <a:r>
              <a:rPr lang="en-US" dirty="0">
                <a:latin typeface="Calibri" pitchFamily="34" charset="0"/>
              </a:rPr>
              <a:t>CV</a:t>
            </a:r>
          </a:p>
          <a:p>
            <a:pPr lvl="2">
              <a:defRPr/>
            </a:pPr>
            <a:r>
              <a:rPr lang="en-US" dirty="0">
                <a:latin typeface="Calibri" pitchFamily="34" charset="0"/>
              </a:rPr>
              <a:t>Curriculum track that interests you</a:t>
            </a:r>
          </a:p>
          <a:p>
            <a:pPr lvl="2">
              <a:defRPr/>
            </a:pPr>
            <a:r>
              <a:rPr lang="en-US" dirty="0">
                <a:latin typeface="Calibri" pitchFamily="34" charset="0"/>
              </a:rPr>
              <a:t>Research that interests you</a:t>
            </a:r>
          </a:p>
          <a:p>
            <a:pPr lvl="1">
              <a:defRPr/>
            </a:pPr>
            <a:r>
              <a:rPr lang="en-US" dirty="0">
                <a:latin typeface="Calibri" pitchFamily="34" charset="0"/>
              </a:rPr>
              <a:t>Ask them about possible positions</a:t>
            </a:r>
          </a:p>
          <a:p>
            <a:pPr lvl="1">
              <a:defRPr/>
            </a:pPr>
            <a:r>
              <a:rPr lang="en-US" dirty="0">
                <a:latin typeface="Calibri" pitchFamily="34" charset="0"/>
              </a:rPr>
              <a:t>Ask if projects are available in desired topics or similar</a:t>
            </a:r>
          </a:p>
          <a:p>
            <a:pPr lvl="2">
              <a:defRPr/>
            </a:pPr>
            <a:endParaRPr lang="en-US" dirty="0">
              <a:latin typeface="Calibri" pitchFamily="34" charset="0"/>
            </a:endParaRPr>
          </a:p>
          <a:p>
            <a:pPr lvl="2">
              <a:defRPr/>
            </a:pPr>
            <a:endParaRPr lang="en-US" dirty="0">
              <a:latin typeface="Calibri" pitchFamily="34" charset="0"/>
            </a:endParaRPr>
          </a:p>
          <a:p>
            <a:endParaRPr lang="en-US" sz="2000" dirty="0"/>
          </a:p>
          <a:p>
            <a:endParaRPr lang="en-US" dirty="0"/>
          </a:p>
        </p:txBody>
      </p:sp>
    </p:spTree>
    <p:extLst>
      <p:ext uri="{BB962C8B-B14F-4D97-AF65-F5344CB8AC3E}">
        <p14:creationId xmlns:p14="http://schemas.microsoft.com/office/powerpoint/2010/main" val="10233144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531</TotalTime>
  <Words>2220</Words>
  <Application>Microsoft Office PowerPoint</Application>
  <PresentationFormat>On-screen Show (4:3)</PresentationFormat>
  <Paragraphs>273</Paragraphs>
  <Slides>29</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Times New Roman</vt:lpstr>
      <vt:lpstr>Wingdings</vt:lpstr>
      <vt:lpstr>Clarity</vt:lpstr>
      <vt:lpstr>Research Career Development  Applying to PhD Programs</vt:lpstr>
      <vt:lpstr>Ideal Graduate School Candidate</vt:lpstr>
      <vt:lpstr>How to Convey Your Credentials?</vt:lpstr>
      <vt:lpstr>Mechanics of Application Season</vt:lpstr>
      <vt:lpstr>How Many?</vt:lpstr>
      <vt:lpstr>Track Applications</vt:lpstr>
      <vt:lpstr>Other Hints…</vt:lpstr>
      <vt:lpstr>Letter Mechanics</vt:lpstr>
      <vt:lpstr>Pre-Connecting with Faculty</vt:lpstr>
      <vt:lpstr>Example Contact Email (LONG)</vt:lpstr>
      <vt:lpstr>Result of Email:</vt:lpstr>
      <vt:lpstr>PowerPoint Presentation</vt:lpstr>
      <vt:lpstr>Preparation of Statement</vt:lpstr>
      <vt:lpstr>Make sure all questions addressed!!!</vt:lpstr>
      <vt:lpstr>Content</vt:lpstr>
      <vt:lpstr>Structure</vt:lpstr>
      <vt:lpstr>Possible Outline in Absence of Subdividing</vt:lpstr>
      <vt:lpstr>Not an Autobiography Expanded –  Research Description – Very important!</vt:lpstr>
      <vt:lpstr>Writing Tips…</vt:lpstr>
      <vt:lpstr>Personal Statements Indirectly Convey…</vt:lpstr>
      <vt:lpstr>How Long Should a Statement be?</vt:lpstr>
      <vt:lpstr>How to Start?</vt:lpstr>
      <vt:lpstr>At the End…</vt:lpstr>
      <vt:lpstr>Don’t Mention:</vt:lpstr>
      <vt:lpstr>Use Your Own words!!</vt:lpstr>
      <vt:lpstr>Write tight sentences</vt:lpstr>
      <vt:lpstr>Refining Statement…</vt:lpstr>
      <vt:lpstr>Statement Overall...</vt:lpstr>
      <vt:lpstr>Finalizing Application- Double Checking</vt:lpstr>
    </vt:vector>
  </TitlesOfParts>
  <Company>University of Texas at San Antonio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to Doctoral Programs</dc:title>
  <dc:creator>utsa</dc:creator>
  <cp:lastModifiedBy>Patricia Ramirez</cp:lastModifiedBy>
  <cp:revision>33</cp:revision>
  <dcterms:created xsi:type="dcterms:W3CDTF">2014-09-16T16:52:07Z</dcterms:created>
  <dcterms:modified xsi:type="dcterms:W3CDTF">2020-10-08T20:46:57Z</dcterms:modified>
</cp:coreProperties>
</file>