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40"/>
  </p:notesMasterIdLst>
  <p:handoutMasterIdLst>
    <p:handoutMasterId r:id="rId41"/>
  </p:handoutMasterIdLst>
  <p:sldIdLst>
    <p:sldId id="256" r:id="rId2"/>
    <p:sldId id="330" r:id="rId3"/>
    <p:sldId id="319" r:id="rId4"/>
    <p:sldId id="354" r:id="rId5"/>
    <p:sldId id="325" r:id="rId6"/>
    <p:sldId id="299" r:id="rId7"/>
    <p:sldId id="321" r:id="rId8"/>
    <p:sldId id="320" r:id="rId9"/>
    <p:sldId id="347" r:id="rId10"/>
    <p:sldId id="322" r:id="rId11"/>
    <p:sldId id="307" r:id="rId12"/>
    <p:sldId id="323" r:id="rId13"/>
    <p:sldId id="343" r:id="rId14"/>
    <p:sldId id="344" r:id="rId15"/>
    <p:sldId id="346" r:id="rId16"/>
    <p:sldId id="345" r:id="rId17"/>
    <p:sldId id="332" r:id="rId18"/>
    <p:sldId id="333" r:id="rId19"/>
    <p:sldId id="348" r:id="rId20"/>
    <p:sldId id="315" r:id="rId21"/>
    <p:sldId id="308" r:id="rId22"/>
    <p:sldId id="351" r:id="rId23"/>
    <p:sldId id="352" r:id="rId24"/>
    <p:sldId id="350" r:id="rId25"/>
    <p:sldId id="342" r:id="rId26"/>
    <p:sldId id="339" r:id="rId27"/>
    <p:sldId id="334" r:id="rId28"/>
    <p:sldId id="335" r:id="rId29"/>
    <p:sldId id="336" r:id="rId30"/>
    <p:sldId id="337" r:id="rId31"/>
    <p:sldId id="326" r:id="rId32"/>
    <p:sldId id="312" r:id="rId33"/>
    <p:sldId id="313" r:id="rId34"/>
    <p:sldId id="314" r:id="rId35"/>
    <p:sldId id="353" r:id="rId36"/>
    <p:sldId id="317" r:id="rId37"/>
    <p:sldId id="349" r:id="rId38"/>
    <p:sldId id="311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8" autoAdjust="0"/>
    <p:restoredTop sz="94640" autoAdjust="0"/>
  </p:normalViewPr>
  <p:slideViewPr>
    <p:cSldViewPr>
      <p:cViewPr varScale="1">
        <p:scale>
          <a:sx n="87" d="100"/>
          <a:sy n="87" d="100"/>
        </p:scale>
        <p:origin x="11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53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B484F66-9FF4-9825-7F74-517CF534DBF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9AC5DE22-19A5-44DB-064D-829CF0C4737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A42C5ED3-E56E-BEA0-886E-1DD25A049F6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C54CFD53-E7B0-BDF4-A802-C4EA534AF45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C49B8D75-A671-48E7-8F1A-4625A199C6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832A8A76-04AF-D471-5FE6-2F0F8FAC5B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31F380C0-9B21-5E56-38D0-C8EEE167BDC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70D3D6EC-0DA2-187B-6CFA-4EB88F5923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1" name="Rectangle 5">
            <a:extLst>
              <a:ext uri="{FF2B5EF4-FFF2-40B4-BE49-F238E27FC236}">
                <a16:creationId xmlns:a16="http://schemas.microsoft.com/office/drawing/2014/main" id="{6B33AA3C-E609-B57C-3D14-929E0862496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>
            <a:extLst>
              <a:ext uri="{FF2B5EF4-FFF2-40B4-BE49-F238E27FC236}">
                <a16:creationId xmlns:a16="http://schemas.microsoft.com/office/drawing/2014/main" id="{5EAE4327-D56A-A033-9E64-6F4CE1BD70D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D2A1640B-2A46-257B-523E-97B123001A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E92E7FEA-9D9C-4124-B5D0-E6629058226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48996AD6-5168-8B50-460F-3F96E6D32A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F2FB9CC-5BC4-4304-A853-D17E34D571DE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C522EEB2-1A10-C39B-C7F5-EA2E3B1C76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346EB1FE-5AE1-D8E5-C7A3-9CC28C910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69386136-D5FD-63F0-87F3-931AC0729E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652B887-7A0B-4E9B-8532-BD7094289B07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0915F1EB-6125-36FC-CC2C-4393629975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413B8BD3-3E62-AA26-31DB-43F724ED25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49FEA59F-4864-A0BB-EAB2-9E334DCEDE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69AA44A-6EBC-443C-BC4D-D8BA3CB96283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104CE81B-BE3F-4961-489C-CF1E0EE0F0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B22F424D-44FB-EA67-F985-91EDCD1E27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A0F834C7-968C-AE12-4F5F-E68B63E8A9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E47EA41-2825-4A15-85B2-E5A6412813A9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091FABE2-6064-E468-E4E3-A5251BFE97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22C54BEE-1EE2-0DC2-40CB-A573EE60E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CD31B688-C2BF-F271-A28B-DC1ACFB08A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04C1D56-A061-478F-8A6E-B1AF3222BD2D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E9C198F7-5E4C-A257-6C29-A4AF1E99FF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24F3F6FB-2AEF-4BF7-320D-FF6641975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69FDE09F-9408-653B-8F54-62D778F614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A2F1560-0AE4-40A5-9E5F-6C9FA5768D84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ACD29FBE-7536-91D9-CF3D-4D89DAA659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65573777-34B6-EAA4-62A9-C7A1FBE7DF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3351BA32-7380-E283-DD26-20404B99D2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1B2B23F-713D-4A53-84E6-BD5FA0A28028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3579C96B-0C32-534D-DCF7-68137E6EB1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8B472526-6787-A58F-2CB8-E1F4B82BE1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AB436C2D-058A-73FD-FDDF-51AF394C56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C4BFE6E-0A6D-47E2-BD90-8209C99FAA93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C7E57824-1C2A-BD23-74B7-C3ED0A41C1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02622978-63AC-A2F2-71B7-F642D5BD06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5ABABB84-3EB9-1440-FE3E-CAD40CC91C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034F8D7-0CC6-49E0-8B96-45958E015AF0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9025F9FB-8331-50E1-4ED8-09EE9ED0E4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C2282BEF-684F-63F3-B1F3-A4DDF6957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C888AAAF-C254-D816-264A-0C5FF7F5C0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720ADFE-32C5-4FC9-A528-3758A210381A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2AE410CE-255D-9C17-F461-C9D072586F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F784F603-F83E-B308-A1F5-5E26216D90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BEB02001-643E-944C-D3FB-E6F6CC97CB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88EF3DF-E66B-4290-995A-1863DB687CF4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52F7DA58-3AE2-CC4A-232B-90757C87A2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760C90D5-29D6-AF22-24F2-6FE36A4259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CBE900C0-02DE-77C8-4A68-E16FC48D6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4D2F706-B34B-4936-AE3E-BB86B97A106A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85092CC9-CD0E-BA1D-C502-5E218E3511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2CD778E0-4FE1-D402-871D-FDD5BE71F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85A83C2A-75C9-1458-8360-C6E37EF18F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6913EE7-83D9-4D6C-AB65-6C6ABB0B31A6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912C543-CFA0-4656-A9C2-4E6DDC60FD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A077DF9B-E148-31F8-E49B-2E4FED15E5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85CE4D41-60B9-46B9-19DA-CD2DDD3CA1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EA226D0-8D9F-46E6-8D14-3F05637CA7FA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7F374B88-2E71-2BC0-CEF7-56A8CC576A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46880C6B-73F0-A2F6-6FBC-FF03ACE332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B5E47574-6C25-17FF-ADB2-54927336C3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07FA7F78-B76A-A90D-6DCD-ED2F0F637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DB45390B-C3A5-D185-91B6-41B2F8B784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DC728BC-3AE1-40E4-AE10-3C4F71139DBC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1142262F-0CB5-E54D-548E-A36679F65E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9604454E-5D8A-B9AC-2FEF-E49FAA87B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E9077463-E4C7-EA4E-8EC8-158EE6F7E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00907A5-B506-4097-AC5D-C1C9DE4A8B5F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60BC5AEF-125F-6F24-1E9C-ACD707ED89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5EE915B1-8DC7-CBAE-CD65-B4032A75B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C494E748-56BA-123A-1C28-A355F8E414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D362BE3-5BC1-470A-80A0-8C76C3A2AF17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136779CE-9D10-CA6F-D778-2A4EE07017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4C5D744-BA03-4BFC-91C3-12693D8AAE17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5F3420EE-D6D2-4F31-E25F-E3EC02CF99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97857E7F-3B05-C847-249C-1EC955603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926C92D4-D18C-FD34-C327-7E3FB5E853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17ACEA9-AA7B-44D1-B575-1788F1617412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5AE7203-75E3-7723-F981-97A8801F5F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71CBA253-9CF8-01EA-0E98-A768EC362C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114E017F-AC09-943D-ECC1-AB246F299F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D71473C-B8D9-4A44-9AB1-104924D81685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22879B80-3DFD-CF4E-95EC-8C2FDFA826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F73495FE-C805-FFD3-4617-108F94A23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365D5C76-EA32-CC41-9FF4-DCFD5F63A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E7615B9-F1C6-4B9C-94EB-9E72C5AE68A6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C00BD665-7167-E04D-5862-1729743209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66CA4C78-FDB7-51AE-F7D9-2B07CED16E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CACBB8D2-DBA0-FC0A-50FD-897E539072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714245C-D9F8-4A4D-8D32-99F57031E268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D74CBDE8-78C0-8E30-E708-8A608C6ACE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1023CF3B-0491-569A-2920-D427D20201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B42BC75C-E581-AFC6-1E41-BCDF5BDF31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81B5AED-B90C-4F84-B4E5-E30A5BA1AB9B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32E98056-C941-F6E7-63C9-7D6B2A006D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3F96F2B0-34D6-0536-B5E5-B91678F0A9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87667F9C-58B1-C4BF-5B5A-6F19B4203A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FE6A0E4-0A03-45B4-B64A-FE413DF4BA81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5B9A48AE-5657-7F24-3B8A-8613584209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8DDB8A93-BC94-3A22-28F2-E2A4595E1B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C55C1EF7-DD40-E7C6-479D-B726E66899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2838974-5F55-4C28-9615-3296C5C6FBD6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7F17E136-B40B-885C-497F-1D09EF66E1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A3973E11-F2F0-1A06-73C0-05BB5DA94B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479A06C6-FC83-0EFA-69E5-33E90B6424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C37BFBE-9F9D-48DC-9A2A-953E5CA8730B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EDCD236E-6884-8E53-3E13-8D29B477B8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6ABA73BB-A496-ACD5-78B6-1F2967962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831A7ABC-9A57-3DD9-B8C8-78AFBE28EC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1228677-05DA-4076-B5F2-ED5F5A172C66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7413F29F-6C48-590E-D669-632120E662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AF48590-BB78-9E57-1E4D-847579897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4131C447-881D-8009-22FA-BCA78B7472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388E7FA-3AC2-4123-9EEE-6C5134FAFA0C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9C28686C-E8D8-5ECF-5712-4871D5FDAE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1724794D-BC79-6AEC-B728-072DC1C7A1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AE531CF7-CE4D-4E26-135B-A7E483AFE9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8AF84676-CAB1-BBA9-A563-7487ED8A5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B741356B-408F-4654-1FAE-CC712542E4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E331F81-8248-4C0C-8619-E0EFB9A723DF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73353894-7F24-1078-8E4D-E03A5FFF07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0196DDE-2425-480E-9958-9D3A02D2DCFC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C84364BB-2048-3A6A-0F3B-7507D8838E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1E50E8F3-4898-61E4-DDF7-01E448624B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11476540-7000-BF34-B465-29A11B5F57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6781415-AC63-47A0-816B-DD37E849A9DD}" type="slidenum">
              <a:rPr lang="en-US" altLang="en-US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C75B034B-9F28-E4AC-DBF2-96BE1D7465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2070BD4D-3E7B-0AC9-68CD-F91B71EC7F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8D1F7573-50D1-4891-63C3-DAEFD9C021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14AA6C8-01FE-436E-9199-843483579966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EA9944AB-B0C2-BF52-A9EB-779141542C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7B1524B5-19CE-BB6B-4302-F96F433A1A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B07D1-9B0A-8ED6-B8B1-67A84D007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52585CA5-3AD0-B828-7F33-C7A082EF47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EFAC40D-5C03-428E-A6D2-4C61F2409394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64549DBB-BBB8-47BB-1988-AC581F5B97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7B4C00DB-1ABD-2D3C-1A92-26EF46BC50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2233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85611786-1E03-A120-3F4E-AE7D57987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5E41840-B897-45DE-A2E1-4AF89477A2AB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71959793-9FB0-892C-D379-6C9248267A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F05284A4-7F6F-B9C8-CF0F-32FD37FF1D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D2371E4-D379-30D0-09DA-6F3C0230D6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08E39CD-C2CB-49D7-A8D8-A544A08748F0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241DA4D5-E076-9BEB-99F4-ADE70CA54E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D16A5212-EA61-75C1-DF36-78A32E9D78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35D6CDE9-28B7-FC51-D0BC-9DE42AF940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25190A1-DED3-40D0-B54A-A4085BD42C12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BFF0F0BE-2C1A-0FEF-CEDE-5622D0B6EB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0E037B76-EF4F-5055-BD21-AD91102046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0B3C86B9-1CB1-6463-4B88-692746BE6A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9B8D345-1CF7-47E0-A6DF-3123257FA52E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C726A29-9E87-7183-5143-FF31EBDCEF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630DC69C-06FF-63E9-AE6F-85BADCE6D6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ED92825A-A7B0-DF9B-0DC4-A24B6913A8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583C9EF-8734-4A73-9B71-B4EDF46F6E22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B6735C10-C7DD-2AED-6ED5-D1637CF7F8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86CE6BA3-0D7F-9D46-F65B-B01B7D8745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D71497D-D44A-27CB-F21C-19CB5AD4576E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A5925206-8359-3B46-340A-FF532ED9A8C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5262" name="Freeform 4">
                <a:extLst>
                  <a:ext uri="{FF2B5EF4-FFF2-40B4-BE49-F238E27FC236}">
                    <a16:creationId xmlns:a16="http://schemas.microsoft.com/office/drawing/2014/main" id="{F85526B0-24DA-E34C-6D71-FE9C278E824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Freeform 5">
                <a:extLst>
                  <a:ext uri="{FF2B5EF4-FFF2-40B4-BE49-F238E27FC236}">
                    <a16:creationId xmlns:a16="http://schemas.microsoft.com/office/drawing/2014/main" id="{F1A7E8FB-FB36-A7C1-0463-AEABB56674C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Freeform 6">
                <a:extLst>
                  <a:ext uri="{FF2B5EF4-FFF2-40B4-BE49-F238E27FC236}">
                    <a16:creationId xmlns:a16="http://schemas.microsoft.com/office/drawing/2014/main" id="{C7A397AA-E971-C873-7407-13936BE4360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Freeform 7">
                <a:extLst>
                  <a:ext uri="{FF2B5EF4-FFF2-40B4-BE49-F238E27FC236}">
                    <a16:creationId xmlns:a16="http://schemas.microsoft.com/office/drawing/2014/main" id="{3CA1DFBD-6208-03DA-0821-7EB0124F2BE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Freeform 8">
                <a:extLst>
                  <a:ext uri="{FF2B5EF4-FFF2-40B4-BE49-F238E27FC236}">
                    <a16:creationId xmlns:a16="http://schemas.microsoft.com/office/drawing/2014/main" id="{D5B6833D-3FFF-7E73-302F-F0796416A0A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Freeform 9">
                <a:extLst>
                  <a:ext uri="{FF2B5EF4-FFF2-40B4-BE49-F238E27FC236}">
                    <a16:creationId xmlns:a16="http://schemas.microsoft.com/office/drawing/2014/main" id="{CD2DB625-BE36-CA69-90DB-EB25AD5BE61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Freeform 10">
                <a:extLst>
                  <a:ext uri="{FF2B5EF4-FFF2-40B4-BE49-F238E27FC236}">
                    <a16:creationId xmlns:a16="http://schemas.microsoft.com/office/drawing/2014/main" id="{691248D4-8C28-20B5-FE9C-7E6740A13FF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Freeform 11">
                <a:extLst>
                  <a:ext uri="{FF2B5EF4-FFF2-40B4-BE49-F238E27FC236}">
                    <a16:creationId xmlns:a16="http://schemas.microsoft.com/office/drawing/2014/main" id="{AF3E7344-0BFD-1C29-764D-BDE512A89CC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Freeform 12">
                <a:extLst>
                  <a:ext uri="{FF2B5EF4-FFF2-40B4-BE49-F238E27FC236}">
                    <a16:creationId xmlns:a16="http://schemas.microsoft.com/office/drawing/2014/main" id="{E6DCBEBC-2E99-B0B3-2D52-07B33DEF277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13">
                <a:extLst>
                  <a:ext uri="{FF2B5EF4-FFF2-40B4-BE49-F238E27FC236}">
                    <a16:creationId xmlns:a16="http://schemas.microsoft.com/office/drawing/2014/main" id="{6F216E9E-C457-6BF3-FCED-2A6C76E8E09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Freeform 14">
                <a:extLst>
                  <a:ext uri="{FF2B5EF4-FFF2-40B4-BE49-F238E27FC236}">
                    <a16:creationId xmlns:a16="http://schemas.microsoft.com/office/drawing/2014/main" id="{6F5B056B-A0A4-95C6-7E12-054822C64B2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Freeform 15">
                <a:extLst>
                  <a:ext uri="{FF2B5EF4-FFF2-40B4-BE49-F238E27FC236}">
                    <a16:creationId xmlns:a16="http://schemas.microsoft.com/office/drawing/2014/main" id="{36A3369A-8D4C-E7CF-4491-329790662CB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Freeform 16">
                <a:extLst>
                  <a:ext uri="{FF2B5EF4-FFF2-40B4-BE49-F238E27FC236}">
                    <a16:creationId xmlns:a16="http://schemas.microsoft.com/office/drawing/2014/main" id="{89A91829-2DAF-4616-C7E7-CB697CBAACA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C816045A-CEE9-B9C1-BB9B-B68ECBBBF4B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3A1B7A6D-FC47-A431-BBD6-6D802B8D24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7677FF20-1CE4-ACC8-9081-956645D0D8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5CEC4A59-ED06-A8C3-DED7-13C2D3ED688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E48A94FB-B698-BBFC-8DB5-FADC66A1B0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EDFDD5C2-0679-F55C-FFD2-501C7FFEF4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EC861B5A-D495-F0EF-53F5-6B36B26ABF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72C4DC61-A7DD-18C2-BD29-9CF0582C71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DA6ECD21-AC22-D383-80F6-12C1DF882C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08CB6820-A475-1E9B-84C4-7C107CD3FE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1CEA31B2-E8BB-B848-DF2F-60ECEC97E2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560F6DB0-431D-7D2D-4835-9BF5224F905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82006D0D-C8F7-0953-BF4F-5C8F88B01A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C20405B1-A3D3-D862-DA49-03706A1F1B4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3E80A73B-A701-8C77-4F21-69BC486EE1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CF03A42E-1E4A-99DA-9D68-B65F49630D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44FE7868-A1FB-B0B9-CD05-B19FCCCDBD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6B497C0C-A039-63B5-ADD3-CC8E64A587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73D2760C-3BB6-CFF5-E6C1-D4FCF706A1F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9534110F-E04D-2391-6E1F-0DEACD9EA9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6C388299-A301-18A4-5037-51E0390C77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B804D61C-2AB6-C44C-2E78-3E1CB84403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16EE5BAD-924D-8CEC-3DD3-49A0A7196C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C7F32EBB-51F0-80E9-04FD-BA54FD1210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9D91F72E-4A71-DC3B-7909-824CE6BCEE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F5B9846F-A34D-65B8-B3AF-357A825277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2CDEBA4C-5F3A-1E93-1881-5BA414D25C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B1002E90-C34C-049E-613D-7CDA6AACDA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7BA27287-2754-088D-A60F-69AA5A7AE97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E255E9CE-C274-3649-9842-5EF8256967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70132FD4-BC5C-58BC-C548-68AC5B0171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F3D56518-ABF0-5CF1-DF9C-A09569DF382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B56AD8DF-18A2-720B-CB99-600F85D482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84FA7AFC-6299-7205-E471-5BAB32CC43C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674D278A-B120-7BCE-51FB-734D4FE101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8011EFD4-5188-3C1D-D070-9BC0FEBAF0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D1BEAAB3-D1BA-DDB7-B812-2124501D3C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C9BFE961-E458-AF77-1E49-DCBB3EBE57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23881C01-57BE-147E-ABF0-811FCA27D8D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E931692C-3077-CDC7-6D9C-1F5B05FE82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9CEB741B-B5C2-84A0-FCF4-B6B083BF574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45A47971-0E2B-95E2-688A-03D4CF874E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F65CBAE7-9CFE-BC6A-088B-FDD0C502E12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7C3D4168-F112-3738-2A3C-3748B1E50F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7330DD12-46B8-10B7-3D1B-DA185630B2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437994C7-4D3E-F118-891B-E97CA035ED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86F72BAC-0D64-A9FB-30B3-F9FC618CA10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FB1165AD-A395-F3BD-8486-4E6D673A17B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D2B499A8-C8E5-019A-C26B-001C503D2D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B01A38E2-B43C-AEF5-7E9F-DC749A2BA3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5FB62EF4-CB36-A0CC-DF2F-57F99DB7A4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EAFD4BE2-1A0B-110A-6209-E2734FA8A3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30030FAF-DC39-939D-1E9B-F5C615ECDCA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4B251CA4-2430-3A05-35BD-CC1C085047A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E60E5E41-6330-426C-2AED-419ECBF3DAC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AA9B6845-1F27-06B1-FACE-81D2B4ECD2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1AB3CBBC-3BD7-12F9-2877-ECAEB60EF4F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1568B1F5-C5EB-A394-9810-77DB4CF4C0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A4851054-103B-5BC1-54DA-1CFBE9CADD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5A286C5B-64AF-744C-E517-56D2D768E3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4" name="Rectangle 77">
                <a:extLst>
                  <a:ext uri="{FF2B5EF4-FFF2-40B4-BE49-F238E27FC236}">
                    <a16:creationId xmlns:a16="http://schemas.microsoft.com/office/drawing/2014/main" id="{E857D80F-FC97-C069-9AEE-4F9DD8979F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5" name="Rectangle 78">
                <a:extLst>
                  <a:ext uri="{FF2B5EF4-FFF2-40B4-BE49-F238E27FC236}">
                    <a16:creationId xmlns:a16="http://schemas.microsoft.com/office/drawing/2014/main" id="{EAF66CE5-A72A-EA99-CB6C-389B17E4AB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6" name="Rectangle 79">
                <a:extLst>
                  <a:ext uri="{FF2B5EF4-FFF2-40B4-BE49-F238E27FC236}">
                    <a16:creationId xmlns:a16="http://schemas.microsoft.com/office/drawing/2014/main" id="{81EB36E0-311F-5417-6C28-F9B0802F19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7" name="Rectangle 80">
                <a:extLst>
                  <a:ext uri="{FF2B5EF4-FFF2-40B4-BE49-F238E27FC236}">
                    <a16:creationId xmlns:a16="http://schemas.microsoft.com/office/drawing/2014/main" id="{5DAEB104-83C4-2DBD-CB5E-2518C5C209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88" name="Freeform 81">
                <a:extLst>
                  <a:ext uri="{FF2B5EF4-FFF2-40B4-BE49-F238E27FC236}">
                    <a16:creationId xmlns:a16="http://schemas.microsoft.com/office/drawing/2014/main" id="{745CEE95-6272-202E-AACB-822D0FA1252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Rectangle 82">
                <a:extLst>
                  <a:ext uri="{FF2B5EF4-FFF2-40B4-BE49-F238E27FC236}">
                    <a16:creationId xmlns:a16="http://schemas.microsoft.com/office/drawing/2014/main" id="{AB26AE3A-E474-0E0F-F163-081DAF29A1B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0" name="Rectangle 83">
                <a:extLst>
                  <a:ext uri="{FF2B5EF4-FFF2-40B4-BE49-F238E27FC236}">
                    <a16:creationId xmlns:a16="http://schemas.microsoft.com/office/drawing/2014/main" id="{5915988B-7EF4-62BF-4923-25ED83A436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1" name="Rectangle 84">
                <a:extLst>
                  <a:ext uri="{FF2B5EF4-FFF2-40B4-BE49-F238E27FC236}">
                    <a16:creationId xmlns:a16="http://schemas.microsoft.com/office/drawing/2014/main" id="{DB27CC58-B29E-F771-0B33-017F307AAB1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2" name="Rectangle 85">
                <a:extLst>
                  <a:ext uri="{FF2B5EF4-FFF2-40B4-BE49-F238E27FC236}">
                    <a16:creationId xmlns:a16="http://schemas.microsoft.com/office/drawing/2014/main" id="{9FE4FF3A-FB6D-0076-EDC1-5AAC2F6C9A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3" name="Rectangle 86">
                <a:extLst>
                  <a:ext uri="{FF2B5EF4-FFF2-40B4-BE49-F238E27FC236}">
                    <a16:creationId xmlns:a16="http://schemas.microsoft.com/office/drawing/2014/main" id="{0D70AE88-4112-970F-301A-14BF97A22C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4" name="Rectangle 87">
                <a:extLst>
                  <a:ext uri="{FF2B5EF4-FFF2-40B4-BE49-F238E27FC236}">
                    <a16:creationId xmlns:a16="http://schemas.microsoft.com/office/drawing/2014/main" id="{505B5981-5E1F-7482-7803-55D05890E5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5" name="Rectangle 88">
                <a:extLst>
                  <a:ext uri="{FF2B5EF4-FFF2-40B4-BE49-F238E27FC236}">
                    <a16:creationId xmlns:a16="http://schemas.microsoft.com/office/drawing/2014/main" id="{682C67DE-37AD-9AA1-AD3C-00472932CE5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6" name="Rectangle 89">
                <a:extLst>
                  <a:ext uri="{FF2B5EF4-FFF2-40B4-BE49-F238E27FC236}">
                    <a16:creationId xmlns:a16="http://schemas.microsoft.com/office/drawing/2014/main" id="{2CA183C4-2F8F-D890-D9D7-1F7574BEC5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7" name="Rectangle 90">
                <a:extLst>
                  <a:ext uri="{FF2B5EF4-FFF2-40B4-BE49-F238E27FC236}">
                    <a16:creationId xmlns:a16="http://schemas.microsoft.com/office/drawing/2014/main" id="{92FD574C-E3D7-8D2D-FDA2-70827AE46C8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8" name="Rectangle 91">
                <a:extLst>
                  <a:ext uri="{FF2B5EF4-FFF2-40B4-BE49-F238E27FC236}">
                    <a16:creationId xmlns:a16="http://schemas.microsoft.com/office/drawing/2014/main" id="{6F5A5C24-17CC-CEB5-CC83-44F2232C55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199" name="Rectangle 92">
                <a:extLst>
                  <a:ext uri="{FF2B5EF4-FFF2-40B4-BE49-F238E27FC236}">
                    <a16:creationId xmlns:a16="http://schemas.microsoft.com/office/drawing/2014/main" id="{21FF3EE0-E050-1D00-6861-D5357F52E7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0" name="Rectangle 93">
                <a:extLst>
                  <a:ext uri="{FF2B5EF4-FFF2-40B4-BE49-F238E27FC236}">
                    <a16:creationId xmlns:a16="http://schemas.microsoft.com/office/drawing/2014/main" id="{0BCB256D-4B15-18E4-4C0A-0EDC4CD2C1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1" name="Rectangle 94">
                <a:extLst>
                  <a:ext uri="{FF2B5EF4-FFF2-40B4-BE49-F238E27FC236}">
                    <a16:creationId xmlns:a16="http://schemas.microsoft.com/office/drawing/2014/main" id="{4BAAAD6E-17D7-DED0-5F10-AE020498BB1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2" name="Rectangle 95">
                <a:extLst>
                  <a:ext uri="{FF2B5EF4-FFF2-40B4-BE49-F238E27FC236}">
                    <a16:creationId xmlns:a16="http://schemas.microsoft.com/office/drawing/2014/main" id="{5E3FB6BB-1794-7671-7683-48F66CA92B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3" name="Rectangle 96">
                <a:extLst>
                  <a:ext uri="{FF2B5EF4-FFF2-40B4-BE49-F238E27FC236}">
                    <a16:creationId xmlns:a16="http://schemas.microsoft.com/office/drawing/2014/main" id="{65E7B8FA-21BB-B9AF-FED9-7B5B436C644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4" name="Rectangle 97">
                <a:extLst>
                  <a:ext uri="{FF2B5EF4-FFF2-40B4-BE49-F238E27FC236}">
                    <a16:creationId xmlns:a16="http://schemas.microsoft.com/office/drawing/2014/main" id="{415895DF-4ECA-3E44-5868-3A48FD66FA6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5" name="Rectangle 98">
                <a:extLst>
                  <a:ext uri="{FF2B5EF4-FFF2-40B4-BE49-F238E27FC236}">
                    <a16:creationId xmlns:a16="http://schemas.microsoft.com/office/drawing/2014/main" id="{0B62AF85-7E9F-E92E-B7AA-9D6AB2E9E2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6" name="Rectangle 99">
                <a:extLst>
                  <a:ext uri="{FF2B5EF4-FFF2-40B4-BE49-F238E27FC236}">
                    <a16:creationId xmlns:a16="http://schemas.microsoft.com/office/drawing/2014/main" id="{0DBAE185-47DF-57E7-2154-46F874384A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7" name="Rectangle 100">
                <a:extLst>
                  <a:ext uri="{FF2B5EF4-FFF2-40B4-BE49-F238E27FC236}">
                    <a16:creationId xmlns:a16="http://schemas.microsoft.com/office/drawing/2014/main" id="{F77E08BE-E7B9-820F-42EE-141DFD313D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08" name="Rectangle 101">
                <a:extLst>
                  <a:ext uri="{FF2B5EF4-FFF2-40B4-BE49-F238E27FC236}">
                    <a16:creationId xmlns:a16="http://schemas.microsoft.com/office/drawing/2014/main" id="{81079213-66C8-1447-86C2-221255E9C7E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1" name="Rectangle 102">
                <a:extLst>
                  <a:ext uri="{FF2B5EF4-FFF2-40B4-BE49-F238E27FC236}">
                    <a16:creationId xmlns:a16="http://schemas.microsoft.com/office/drawing/2014/main" id="{D97E41E9-5AE6-1444-9F17-2C84C26CC96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2" name="Rectangle 103">
                <a:extLst>
                  <a:ext uri="{FF2B5EF4-FFF2-40B4-BE49-F238E27FC236}">
                    <a16:creationId xmlns:a16="http://schemas.microsoft.com/office/drawing/2014/main" id="{D6DBAFBF-756B-E151-D61B-51CF3D5C23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3" name="Rectangle 104">
                <a:extLst>
                  <a:ext uri="{FF2B5EF4-FFF2-40B4-BE49-F238E27FC236}">
                    <a16:creationId xmlns:a16="http://schemas.microsoft.com/office/drawing/2014/main" id="{77DB7A90-05E5-0090-4404-1CF6562F85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4" name="Rectangle 105">
                <a:extLst>
                  <a:ext uri="{FF2B5EF4-FFF2-40B4-BE49-F238E27FC236}">
                    <a16:creationId xmlns:a16="http://schemas.microsoft.com/office/drawing/2014/main" id="{4B6AC507-FF27-0C9B-63DB-919EEB056F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5" name="Rectangle 106">
                <a:extLst>
                  <a:ext uri="{FF2B5EF4-FFF2-40B4-BE49-F238E27FC236}">
                    <a16:creationId xmlns:a16="http://schemas.microsoft.com/office/drawing/2014/main" id="{A5338F92-F225-7507-7A32-18A62D5E8BA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6" name="Rectangle 107">
                <a:extLst>
                  <a:ext uri="{FF2B5EF4-FFF2-40B4-BE49-F238E27FC236}">
                    <a16:creationId xmlns:a16="http://schemas.microsoft.com/office/drawing/2014/main" id="{BE3EF82F-87CF-4165-0139-D0C17F90A4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7" name="Rectangle 108">
                <a:extLst>
                  <a:ext uri="{FF2B5EF4-FFF2-40B4-BE49-F238E27FC236}">
                    <a16:creationId xmlns:a16="http://schemas.microsoft.com/office/drawing/2014/main" id="{47656A0D-455C-E5B2-6E50-B1C5D7316B5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8" name="Rectangle 109">
                <a:extLst>
                  <a:ext uri="{FF2B5EF4-FFF2-40B4-BE49-F238E27FC236}">
                    <a16:creationId xmlns:a16="http://schemas.microsoft.com/office/drawing/2014/main" id="{D99B260C-45AD-1CAF-63E5-AF1B32375E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19" name="Rectangle 110">
                <a:extLst>
                  <a:ext uri="{FF2B5EF4-FFF2-40B4-BE49-F238E27FC236}">
                    <a16:creationId xmlns:a16="http://schemas.microsoft.com/office/drawing/2014/main" id="{1C2485C6-1954-4BEF-D70D-5B9E3FEDBA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0" name="Rectangle 111">
                <a:extLst>
                  <a:ext uri="{FF2B5EF4-FFF2-40B4-BE49-F238E27FC236}">
                    <a16:creationId xmlns:a16="http://schemas.microsoft.com/office/drawing/2014/main" id="{C06FA5D6-28AE-AEA8-24F6-556F0AE7B1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1" name="Rectangle 112">
                <a:extLst>
                  <a:ext uri="{FF2B5EF4-FFF2-40B4-BE49-F238E27FC236}">
                    <a16:creationId xmlns:a16="http://schemas.microsoft.com/office/drawing/2014/main" id="{868A4099-E0FA-5EF5-FF4A-B1D902981C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2" name="Rectangle 113">
                <a:extLst>
                  <a:ext uri="{FF2B5EF4-FFF2-40B4-BE49-F238E27FC236}">
                    <a16:creationId xmlns:a16="http://schemas.microsoft.com/office/drawing/2014/main" id="{3131339F-61D9-3BA5-0E79-4B7DDDE20B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3" name="Rectangle 114">
                <a:extLst>
                  <a:ext uri="{FF2B5EF4-FFF2-40B4-BE49-F238E27FC236}">
                    <a16:creationId xmlns:a16="http://schemas.microsoft.com/office/drawing/2014/main" id="{0D3A5B12-CAD9-80E7-C090-3E763F71723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4" name="Rectangle 115">
                <a:extLst>
                  <a:ext uri="{FF2B5EF4-FFF2-40B4-BE49-F238E27FC236}">
                    <a16:creationId xmlns:a16="http://schemas.microsoft.com/office/drawing/2014/main" id="{7F7432CC-0235-CB71-D49A-45444ED245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5" name="Rectangle 116">
                <a:extLst>
                  <a:ext uri="{FF2B5EF4-FFF2-40B4-BE49-F238E27FC236}">
                    <a16:creationId xmlns:a16="http://schemas.microsoft.com/office/drawing/2014/main" id="{923295CC-9EF7-0E92-674A-8712C3F19C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6" name="Rectangle 117">
                <a:extLst>
                  <a:ext uri="{FF2B5EF4-FFF2-40B4-BE49-F238E27FC236}">
                    <a16:creationId xmlns:a16="http://schemas.microsoft.com/office/drawing/2014/main" id="{9CD7F167-C334-827F-1C08-B41F49CF14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7" name="Rectangle 118">
                <a:extLst>
                  <a:ext uri="{FF2B5EF4-FFF2-40B4-BE49-F238E27FC236}">
                    <a16:creationId xmlns:a16="http://schemas.microsoft.com/office/drawing/2014/main" id="{DA3CC642-913E-3461-7C61-23D16DBD992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8" name="Rectangle 119">
                <a:extLst>
                  <a:ext uri="{FF2B5EF4-FFF2-40B4-BE49-F238E27FC236}">
                    <a16:creationId xmlns:a16="http://schemas.microsoft.com/office/drawing/2014/main" id="{811B6A4D-D956-AE27-D1D8-F3C75C86AD5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29" name="Rectangle 120">
                <a:extLst>
                  <a:ext uri="{FF2B5EF4-FFF2-40B4-BE49-F238E27FC236}">
                    <a16:creationId xmlns:a16="http://schemas.microsoft.com/office/drawing/2014/main" id="{C113326B-8AB1-8E42-094F-7B5D5AEF94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0" name="Rectangle 121">
                <a:extLst>
                  <a:ext uri="{FF2B5EF4-FFF2-40B4-BE49-F238E27FC236}">
                    <a16:creationId xmlns:a16="http://schemas.microsoft.com/office/drawing/2014/main" id="{E08F0F1D-4B44-7196-C760-0BC1269657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1" name="Rectangle 122">
                <a:extLst>
                  <a:ext uri="{FF2B5EF4-FFF2-40B4-BE49-F238E27FC236}">
                    <a16:creationId xmlns:a16="http://schemas.microsoft.com/office/drawing/2014/main" id="{2B424EED-2CC1-0D0E-41F4-FD3E4449B3A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2" name="Rectangle 123">
                <a:extLst>
                  <a:ext uri="{FF2B5EF4-FFF2-40B4-BE49-F238E27FC236}">
                    <a16:creationId xmlns:a16="http://schemas.microsoft.com/office/drawing/2014/main" id="{E4EF962A-E443-1F93-D0BC-1B6F362B90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3" name="Rectangle 124">
                <a:extLst>
                  <a:ext uri="{FF2B5EF4-FFF2-40B4-BE49-F238E27FC236}">
                    <a16:creationId xmlns:a16="http://schemas.microsoft.com/office/drawing/2014/main" id="{7AF7E288-40B3-3300-8B04-DB5E7561CB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4" name="Rectangle 125">
                <a:extLst>
                  <a:ext uri="{FF2B5EF4-FFF2-40B4-BE49-F238E27FC236}">
                    <a16:creationId xmlns:a16="http://schemas.microsoft.com/office/drawing/2014/main" id="{01B3C481-3265-C1B4-4341-AD5636EA14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5" name="Rectangle 126">
                <a:extLst>
                  <a:ext uri="{FF2B5EF4-FFF2-40B4-BE49-F238E27FC236}">
                    <a16:creationId xmlns:a16="http://schemas.microsoft.com/office/drawing/2014/main" id="{8B244CB1-5212-E549-A20F-324ABBFC82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6" name="Rectangle 127">
                <a:extLst>
                  <a:ext uri="{FF2B5EF4-FFF2-40B4-BE49-F238E27FC236}">
                    <a16:creationId xmlns:a16="http://schemas.microsoft.com/office/drawing/2014/main" id="{5661027F-C0E2-F83B-58B5-D96F6F9159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7" name="Rectangle 128">
                <a:extLst>
                  <a:ext uri="{FF2B5EF4-FFF2-40B4-BE49-F238E27FC236}">
                    <a16:creationId xmlns:a16="http://schemas.microsoft.com/office/drawing/2014/main" id="{BBD5238A-5EF8-79DC-4A1F-9D5FBC406E4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8" name="Rectangle 129">
                <a:extLst>
                  <a:ext uri="{FF2B5EF4-FFF2-40B4-BE49-F238E27FC236}">
                    <a16:creationId xmlns:a16="http://schemas.microsoft.com/office/drawing/2014/main" id="{E0C73F62-DCA0-DC65-CA6B-7EB3A2C40E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39" name="Rectangle 130">
                <a:extLst>
                  <a:ext uri="{FF2B5EF4-FFF2-40B4-BE49-F238E27FC236}">
                    <a16:creationId xmlns:a16="http://schemas.microsoft.com/office/drawing/2014/main" id="{2F75ACCE-E20B-B355-4C09-09544A5E05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0" name="Rectangle 131">
                <a:extLst>
                  <a:ext uri="{FF2B5EF4-FFF2-40B4-BE49-F238E27FC236}">
                    <a16:creationId xmlns:a16="http://schemas.microsoft.com/office/drawing/2014/main" id="{57D3F34B-BCB1-048D-11D9-F26C2A0986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1" name="Rectangle 132">
                <a:extLst>
                  <a:ext uri="{FF2B5EF4-FFF2-40B4-BE49-F238E27FC236}">
                    <a16:creationId xmlns:a16="http://schemas.microsoft.com/office/drawing/2014/main" id="{2241EA6D-4EFB-9155-170B-53BB2211CD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2" name="Rectangle 133">
                <a:extLst>
                  <a:ext uri="{FF2B5EF4-FFF2-40B4-BE49-F238E27FC236}">
                    <a16:creationId xmlns:a16="http://schemas.microsoft.com/office/drawing/2014/main" id="{69CDC676-D966-02C5-DB84-2CFCFB49E54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3" name="Rectangle 134">
                <a:extLst>
                  <a:ext uri="{FF2B5EF4-FFF2-40B4-BE49-F238E27FC236}">
                    <a16:creationId xmlns:a16="http://schemas.microsoft.com/office/drawing/2014/main" id="{564CBA5F-A18F-A03A-3CCD-C8D600D984B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4" name="Rectangle 135">
                <a:extLst>
                  <a:ext uri="{FF2B5EF4-FFF2-40B4-BE49-F238E27FC236}">
                    <a16:creationId xmlns:a16="http://schemas.microsoft.com/office/drawing/2014/main" id="{8CC6298F-CCE8-B290-EE20-59D1D7E163C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5" name="Rectangle 136">
                <a:extLst>
                  <a:ext uri="{FF2B5EF4-FFF2-40B4-BE49-F238E27FC236}">
                    <a16:creationId xmlns:a16="http://schemas.microsoft.com/office/drawing/2014/main" id="{2BFD7402-705C-1112-0452-A667DD3929F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6" name="Rectangle 137">
                <a:extLst>
                  <a:ext uri="{FF2B5EF4-FFF2-40B4-BE49-F238E27FC236}">
                    <a16:creationId xmlns:a16="http://schemas.microsoft.com/office/drawing/2014/main" id="{EB3A4D82-4A90-714A-FC1E-3E3B351111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47" name="Freeform 138">
                <a:extLst>
                  <a:ext uri="{FF2B5EF4-FFF2-40B4-BE49-F238E27FC236}">
                    <a16:creationId xmlns:a16="http://schemas.microsoft.com/office/drawing/2014/main" id="{6EC85A24-9AEC-6EBC-907F-4BFD8F028DA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Freeform 139">
                <a:extLst>
                  <a:ext uri="{FF2B5EF4-FFF2-40B4-BE49-F238E27FC236}">
                    <a16:creationId xmlns:a16="http://schemas.microsoft.com/office/drawing/2014/main" id="{529ECB68-3B17-43FA-FF16-BD2F4133DEF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Freeform 140">
                <a:extLst>
                  <a:ext uri="{FF2B5EF4-FFF2-40B4-BE49-F238E27FC236}">
                    <a16:creationId xmlns:a16="http://schemas.microsoft.com/office/drawing/2014/main" id="{46B0BC41-CC11-713F-B2ED-E761978F277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Freeform 141">
                <a:extLst>
                  <a:ext uri="{FF2B5EF4-FFF2-40B4-BE49-F238E27FC236}">
                    <a16:creationId xmlns:a16="http://schemas.microsoft.com/office/drawing/2014/main" id="{27571D5E-67D8-7F52-1731-59F8F74BF90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Freeform 142">
                <a:extLst>
                  <a:ext uri="{FF2B5EF4-FFF2-40B4-BE49-F238E27FC236}">
                    <a16:creationId xmlns:a16="http://schemas.microsoft.com/office/drawing/2014/main" id="{089AD6E9-CDA3-6990-64DD-9681F619CDB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Freeform 143">
                <a:extLst>
                  <a:ext uri="{FF2B5EF4-FFF2-40B4-BE49-F238E27FC236}">
                    <a16:creationId xmlns:a16="http://schemas.microsoft.com/office/drawing/2014/main" id="{DA564B77-4152-4ECD-6B32-5AC63E2979C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Freeform 144">
                <a:extLst>
                  <a:ext uri="{FF2B5EF4-FFF2-40B4-BE49-F238E27FC236}">
                    <a16:creationId xmlns:a16="http://schemas.microsoft.com/office/drawing/2014/main" id="{AD7F4A44-33CA-4A6C-69E3-2EDED033BB7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Freeform 145">
                <a:extLst>
                  <a:ext uri="{FF2B5EF4-FFF2-40B4-BE49-F238E27FC236}">
                    <a16:creationId xmlns:a16="http://schemas.microsoft.com/office/drawing/2014/main" id="{4E8F4D73-0FEA-2E70-7440-1793A7EE2D0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Freeform 146">
                <a:extLst>
                  <a:ext uri="{FF2B5EF4-FFF2-40B4-BE49-F238E27FC236}">
                    <a16:creationId xmlns:a16="http://schemas.microsoft.com/office/drawing/2014/main" id="{8927629C-B18D-A1FE-F95F-2A33CA78411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Rectangle 147">
                <a:extLst>
                  <a:ext uri="{FF2B5EF4-FFF2-40B4-BE49-F238E27FC236}">
                    <a16:creationId xmlns:a16="http://schemas.microsoft.com/office/drawing/2014/main" id="{741FA7B7-357F-B498-1C02-C635F044760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7" name="Rectangle 148">
                <a:extLst>
                  <a:ext uri="{FF2B5EF4-FFF2-40B4-BE49-F238E27FC236}">
                    <a16:creationId xmlns:a16="http://schemas.microsoft.com/office/drawing/2014/main" id="{CA8B21D2-DEDF-70C3-DC4E-1727791890A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45258" name="Freeform 149">
                <a:extLst>
                  <a:ext uri="{FF2B5EF4-FFF2-40B4-BE49-F238E27FC236}">
                    <a16:creationId xmlns:a16="http://schemas.microsoft.com/office/drawing/2014/main" id="{2298A3B0-17F4-8366-224D-9F342CB10F0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Freeform 150">
                <a:extLst>
                  <a:ext uri="{FF2B5EF4-FFF2-40B4-BE49-F238E27FC236}">
                    <a16:creationId xmlns:a16="http://schemas.microsoft.com/office/drawing/2014/main" id="{85F52012-1C8B-6965-344B-57EE0C28F93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Freeform 151">
                <a:extLst>
                  <a:ext uri="{FF2B5EF4-FFF2-40B4-BE49-F238E27FC236}">
                    <a16:creationId xmlns:a16="http://schemas.microsoft.com/office/drawing/2014/main" id="{308AEF80-D5C8-A54D-C515-62104E122A6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5261" name="Oval 152">
                <a:extLst>
                  <a:ext uri="{FF2B5EF4-FFF2-40B4-BE49-F238E27FC236}">
                    <a16:creationId xmlns:a16="http://schemas.microsoft.com/office/drawing/2014/main" id="{EFBAA41E-C422-047D-14DA-04ED2E0ED0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52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2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5275" name="Rectangle 155">
            <a:extLst>
              <a:ext uri="{FF2B5EF4-FFF2-40B4-BE49-F238E27FC236}">
                <a16:creationId xmlns:a16="http://schemas.microsoft.com/office/drawing/2014/main" id="{C2580906-833A-4B37-061B-B07E4482EC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6" name="Rectangle 156">
            <a:extLst>
              <a:ext uri="{FF2B5EF4-FFF2-40B4-BE49-F238E27FC236}">
                <a16:creationId xmlns:a16="http://schemas.microsoft.com/office/drawing/2014/main" id="{1A5969C0-2501-388B-4E70-6ABC41D093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7" name="Rectangle 157">
            <a:extLst>
              <a:ext uri="{FF2B5EF4-FFF2-40B4-BE49-F238E27FC236}">
                <a16:creationId xmlns:a16="http://schemas.microsoft.com/office/drawing/2014/main" id="{CC45DBE0-8ED7-6D9C-5DF9-033C89E40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0E9DD006-05F0-483F-AEDA-AC53E123CE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2274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B2C508AD-0F13-BB37-8732-8FDB61FAE1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79F2FA53-8C08-A6AC-0CD9-04E7EDE85A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32FDF219-F43A-F622-6A14-F81F592F8E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D9FA57-1065-4E20-9C66-0188223E7F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106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F0B4811A-821C-959F-B4A5-D2CDFBBC49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F6A033F1-103B-AA43-1052-5FD3E69193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F0C76439-D25A-D653-0242-7FABD2C88F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A11625-FBEA-41F3-BBA8-C40CE4F10F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16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D5EC8A30-BF32-B57B-73D0-4678540B68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F6F0AB24-ABB9-61CD-51A6-122CE888FF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B5C165CC-50A4-8ADE-1D35-82E5B86681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640462-1E95-44AF-895A-938CC2935D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790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7F9862B7-8368-E874-FD83-F0F5093CA6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EEA3D224-734D-B1C3-7C42-99F9EFF37C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E90EB1B7-9C75-BF72-F614-3C97CBCF4B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B0C692-7647-4C18-BB13-384CEB1FB6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429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BD635D93-47B6-564B-B9A5-74B36338F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6EEBF40E-9BA0-A8DF-C8C0-B9D292755C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ADBFACC6-83A8-E248-696F-5DA9BB0009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C3FA2-A7BE-434B-8FAB-68962BBA06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12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48AB39E6-F6FD-8AA6-F40C-4FD92C5918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180F34D7-6327-CB13-F5A2-D8B73D7CAE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4A384A5E-897C-8B4D-A2C9-48C872C4DB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BEE4D-3AE5-4423-8BBB-E6C98C735F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47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8A914304-630C-395A-F376-71C8208DB8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8B161A57-2DDD-09F8-5EDD-594BB2792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CCF7178B-70FE-8FCF-135D-28D388347A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1385F9-60A8-43F3-80DD-31A635C903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13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6B0E7402-8A2C-AD77-059F-1950C06312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3ED91862-82EB-F833-350A-AD795182D3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F4DAEFCF-7B42-F7B8-3F88-10CB7FC6E0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B30A8D-CB82-48C2-993C-0DF1938729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942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1BC0DBD0-B2B1-A5E3-D981-BE9E057827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BAE62CD2-2890-084E-26BD-AB1CD2148A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558F0A4C-746F-3420-4343-8D3C922225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14F9CD-A81E-40E8-BE9B-B9BB10B507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353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ABDF71DB-B8E3-6B96-E57B-0C41CAD085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B02E9EFB-DBC9-9DB3-69A8-6FF4860D32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7CA6A773-6F7A-0EE4-F902-C0DF1E16A3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435EEA-9F6F-47AF-8ED9-700E3E3C5F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51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3D4F7DB1-0681-54B8-2876-088EAECD02C0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8F97BFF9-AEA7-EEA2-B6E0-628D0D95244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960B790E-FFF0-BC70-71DC-02925BEEFD1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8CDDA2EB-FC8C-AA1B-F8EF-2E633646AA9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FE46346A-27E6-DCD5-592F-C520787C9BA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EC6558C5-73F2-E83C-18D7-0F3ED1EE5CE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CFD0D2A2-D725-52B1-7C15-4B7BDD7AD62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0BCE2FC7-7F8B-4C43-15E7-6492D2799C4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F2D4F6C7-BCA9-8321-335F-B26BBC69928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47D0AA24-65DB-96EF-39C5-11D0ECCED6E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975D6902-CA62-EF5C-2388-24EB17F418E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E2DAEA5F-2340-FFC2-D8C8-26B7BB67B2A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30403E2B-AF63-B2D8-36FF-B6ED1419668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031D8E8E-6A11-03AD-98B6-11A00D123A4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30A45B8C-0E4A-5039-BA4C-AFD7CBBDC41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9F5AC1F7-6BCA-10F8-77C6-C90C512557B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35E97EBE-1C3C-3880-E7E9-ED2125CB0CD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9C925518-FBD9-9681-19AB-83D15D91B9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190FAC4E-7DD9-6914-E727-E1137D2379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03D58087-DA29-0DB3-73E3-DB04A1672F0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F32A2ADB-31D9-8F00-BB3C-9F5392CF12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15C25747-BF9D-CDE9-502E-F0A9D633BEA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1F53FA85-B4FC-8743-F39F-C45CB0229A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E1236743-6D5C-3498-75A3-2DB3C7FC25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86194DF2-CEB2-1511-896E-A51FE30D9D1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F24A9DE9-60FA-AAAC-87D8-A5C2325E24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6CD127FC-8106-E1C1-BD90-7CC8615992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62563EEE-E8FF-104C-84B6-12B9038317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DCBB4FA1-5105-3522-B0AA-D440DF8723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AFBEBBF2-3EC6-F2B5-D2C8-B13A37A352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19723E7F-0DAB-6C12-8505-C9FA2992D5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932C5525-3377-5476-7CB1-77ECA22C48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CF4FFA5F-9345-C19A-73ED-8587A9059A4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EF220FD7-DDB8-8781-9D1A-0BF467E333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C73F72EE-69E6-B643-5B8A-4E7D4F28092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049D2AB2-FB5D-FDDD-84AB-51B642D9C61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16F523ED-A542-87D7-108A-108630628F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59680359-6104-EDED-053C-0CD7664B33F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823B7ABA-ACCA-387A-D31C-1D2640B86F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7078FB09-B77A-755F-BA8C-0058D98FA76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6A4742CF-D7AC-8515-FD1C-24079B8D54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84C8542C-A3E9-59E5-F161-35AA2ABEAE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A31B62D4-1093-1F09-C9DD-7B27AF6445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6A27968A-5BCC-01D6-5414-EA12CEB4F38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449FFBD9-A1B8-B9B9-6F4A-0BB34DFC8A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E1A057A2-0D60-42F2-3EC5-88B0FDBB75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68999141-013D-E26E-91D2-58CFEC21D2C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BA75FC6E-3567-9601-D41A-213BCECCB27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88A0B9BA-9D56-C71C-81FE-22D079D7BD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A7BC99E9-675E-ADB4-5A73-3B8BC59C284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19AAA017-A3C7-CAEC-D894-650DA893817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C6A2FB18-2599-B2B1-3AC2-872485714B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5CAA060A-0D1F-DFA1-6BD3-B332BE4A7A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59F4FEE5-1E69-0C14-0E80-7E7DFFBC91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190A8698-39F5-C715-93E3-5744ADC196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629398F9-3B75-4318-1042-C19DD6FD75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AE1058E9-9101-B532-1249-BF8BD6B719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8501C378-57C2-1D26-8087-92D3CF5800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4749BF7D-6F92-3A4F-0D20-11F81DEB456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304C83D0-DECA-71B7-FF55-B8CEEA42DF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1E02F98D-1934-7137-8449-541FD126EA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1220F284-79D3-B2FA-F97B-698E9F5DF13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71F33D3C-1693-3153-18E0-030CDDB60A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26BDA08E-D75D-C1F4-4AE6-0F1E841409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24412873-5919-4737-59B0-E62372F555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14233FAE-A611-F83F-9D62-E27E3904EB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7078B147-AD8A-AC3A-0E5F-D408AE6CD5B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C33EA5B1-CFDC-1B31-00C8-0B76F95B59B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6B38AA1C-F5EA-0C0F-5F96-B9740CA1DB7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78203CBA-C1F5-E705-7C0C-F9071FBC6E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3CAC1371-99A7-61DA-4A03-1B0C43A741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14272A06-E757-5C81-C24D-E303A22119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FFF5C40C-6F85-984C-AB08-912D438A3B3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35E4D843-0DF3-D638-1EB4-31D59DDE8C9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3F86D49B-D95C-57C0-FBF4-26DA036131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B9D980E4-BCDE-DF48-0E90-D08ECC98C28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1F926A8F-919D-6984-666B-A116DAB3097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7FE93C2E-3347-33AF-850D-85787AB4E3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B6A568D8-B67E-1D20-5359-B2C756091A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20A26953-43E6-DD00-0AC5-23024D31256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07756397-5331-B278-5D72-DD399906259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36C3ED95-CBD7-04CE-A6C0-E1C91A54E27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3A6ED160-A96F-3072-314F-443348F198E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965F8E39-CD0F-0659-5C49-37BFECEBF0F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6026EA2E-2600-4CF5-B404-CB03447EECA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36B12479-CEDB-FA39-6371-54A4833095B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BA39C77E-911A-B0DB-B04F-1BA02DD7CB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5782F4C1-0FD3-546C-7201-FBB3F32C9E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BAC49B15-55A9-2CB8-3DBE-371AE54551B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91701333-7F90-236A-330D-15DE3CDB6F3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F0C932B7-79AA-9C74-E934-E7CA9AC725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792115EB-F671-63F7-93BA-7417BFD6ECD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7442ADAF-637C-E380-90D1-D0D291E3B1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EB2E450C-3F9B-C59C-A82F-B72186B392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42B6E5D0-A196-8DD5-F278-654E3A81DD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D535BE0D-C134-63D5-31CB-A0BA9EB5EF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226C5125-2C9E-7562-9CBD-E3BF330F638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60942098-90E3-3EEA-32AD-8EA55DED5F4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2B69E766-A75C-CCE3-D30F-AA63CC9530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1153B6E5-AF4E-1420-1E10-366587A053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85228959-9B5F-DF5E-1AF1-12E7709392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C9C9FE53-057E-1A88-8CFB-71E65127F46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05817AAF-04B7-6B08-F428-AB25617DFA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FBE7C9BB-72EB-0EDA-E0E6-378D0D58AB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32DFC3B7-86A8-90CA-D389-25CAC80591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46DE25CE-9B4F-0638-BB67-7BBEE4F938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A20F1AAF-E86D-0F93-E05D-6365D2B407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53AC8718-CAEE-73B4-2425-1B925C99683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9D19F287-0C50-0D72-A4CB-9D6D64D789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9E36D157-3B0B-7A6B-B65D-7AC907042E6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2390A42A-7FBD-A018-7C90-B2D12F4AC5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F566563A-4D32-295A-7084-35992DB1A9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E7E75C54-326E-B1A7-B4BA-8CB29D49FA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BB01DF20-967B-3CF4-5212-47043B81A9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95E711FF-0EB1-FCE6-D469-F981982426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D02D1A48-05FB-5AFC-0412-1A6F7CAD536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24892DA7-3B6A-A568-D397-6286C44EB7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85EB6BD1-5583-E49A-84EF-E82292005E0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0D972D07-2266-0F61-8D00-EA5E9855A6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5323CD50-C096-3A02-0B1A-752428CC52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C5A3DC51-CA47-C87C-21FE-7673D644EF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5366E2C9-4170-7655-692F-B5B1A723D1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C02F4AA7-E04E-FD58-8DA9-E25A20D0249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1D129A28-586E-F36B-F471-0E6FF9262F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85EECF89-6755-3C5C-BA4C-193D560F0B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6C1F30BF-17CA-3B1D-B2AB-8C47C50ABC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D7EE4439-A6A4-4C0F-262C-C15FE08A47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EC9D9995-9E7E-F12C-8B11-C0717EA9E8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ECCE84F9-CD24-D13F-A14E-1F79514356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E19DEB09-7CD8-369B-9FB6-7D4EADDEB39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02F5A05F-4385-D641-F085-32044A9191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1805C577-63AA-C50C-8C3E-0EAC02C3E5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A77C09C8-09A2-36A3-F3E8-CDE24C26539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0F9B5FBE-A4B9-F725-9F67-A6750C2628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4156D4F9-8D4D-F67A-736B-986325C63CF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C5FB24D1-0361-6CFB-EDE2-079D8C4B00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28C6F570-90B4-CDE8-9E6A-8D0B5B022D4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2E10C54B-EBBD-C326-9D71-C8D289CE3F1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AE698419-2562-DAB5-7C33-1297AA97AEC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12FDC7A2-A88C-55BA-93D1-7BC4811801B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1761BD9C-F5C4-3750-5ECA-E0C6FF2CD9C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E83C2095-9763-574F-32E6-836BC48BF26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55545BD9-11C5-CCB5-AC15-0CB2B9B637A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C96A0AF2-006A-06D1-7601-0E8DBC294EB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96F00FA7-D0C2-3BBE-FE57-B803E93FDF8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0E204646-B72F-CEB1-1030-EC4D8B8FD2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94DF610E-D896-64AF-8E0A-1BE4DFD115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0DC99C88-55AA-9340-0BF6-3A806CCAC697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B17445E4-622E-EBAC-1283-0AE30B44102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3" name="Freeform 151">
                <a:extLst>
                  <a:ext uri="{FF2B5EF4-FFF2-40B4-BE49-F238E27FC236}">
                    <a16:creationId xmlns:a16="http://schemas.microsoft.com/office/drawing/2014/main" id="{7EE2D274-926E-ACE3-47F6-804A09A9451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4184" name="Oval 152">
                <a:extLst>
                  <a:ext uri="{FF2B5EF4-FFF2-40B4-BE49-F238E27FC236}">
                    <a16:creationId xmlns:a16="http://schemas.microsoft.com/office/drawing/2014/main" id="{5F0EE5A2-9951-2E7B-95C2-9945391D4A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4185" name="Rectangle 153">
            <a:extLst>
              <a:ext uri="{FF2B5EF4-FFF2-40B4-BE49-F238E27FC236}">
                <a16:creationId xmlns:a16="http://schemas.microsoft.com/office/drawing/2014/main" id="{D3402422-CA1C-9358-E9A4-2C01F7C70E7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4186" name="Rectangle 154">
            <a:extLst>
              <a:ext uri="{FF2B5EF4-FFF2-40B4-BE49-F238E27FC236}">
                <a16:creationId xmlns:a16="http://schemas.microsoft.com/office/drawing/2014/main" id="{7C46878F-8A44-D051-C6E3-B7D877A8CF4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7" name="Rectangle 155">
            <a:extLst>
              <a:ext uri="{FF2B5EF4-FFF2-40B4-BE49-F238E27FC236}">
                <a16:creationId xmlns:a16="http://schemas.microsoft.com/office/drawing/2014/main" id="{4BBFEC8D-1253-FC38-2EBC-BE59A2658C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8" name="Rectangle 156">
            <a:extLst>
              <a:ext uri="{FF2B5EF4-FFF2-40B4-BE49-F238E27FC236}">
                <a16:creationId xmlns:a16="http://schemas.microsoft.com/office/drawing/2014/main" id="{E9FD12C6-B245-C6C6-337A-4DC3A05FB74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79B7816B-EB14-46B4-9271-00C8FDCFC8A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4189" name="Rectangle 157">
            <a:extLst>
              <a:ext uri="{FF2B5EF4-FFF2-40B4-BE49-F238E27FC236}">
                <a16:creationId xmlns:a16="http://schemas.microsoft.com/office/drawing/2014/main" id="{6B107E12-3D1D-DB46-7975-D0DE8C99776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careers.sciencemag.org/career_development/previous_issues/articles/2870/academic_scientists_at_work_giving_it_11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milymed.uthscsa.edu/facultydevelopment/elearning/scholarship.ht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sa.edu/hop/chapter2/2-10.cfm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hronicle.com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ature.com/naturejobs/index.html" TargetMode="External"/><Relationship Id="rId4" Type="http://schemas.openxmlformats.org/officeDocument/2006/relationships/hyperlink" Target="http://sciencecareers.sciencemag.org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gmt.purdue.edu/faculty/rau/funny/hierarchy.html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974C899-836A-5FAF-C907-39835604A80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/>
              <a:t>Research Career Development</a:t>
            </a:r>
            <a:br>
              <a:rPr lang="en-US"/>
            </a:br>
            <a:r>
              <a:rPr lang="en-US">
                <a:solidFill>
                  <a:schemeClr val="hlink"/>
                </a:solidFill>
              </a:rPr>
              <a:t>Academic Science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DA6F31EA-870A-DB04-4AE5-67B6FFD3E3E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Gail P. Taylor</a:t>
            </a:r>
          </a:p>
          <a:p>
            <a:pPr eaLnBrk="1" hangingPunct="1">
              <a:defRPr/>
            </a:pPr>
            <a:r>
              <a:rPr lang="en-US" dirty="0"/>
              <a:t>Fall 2010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F8A853E1-618E-2EEB-390D-8B51306CB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</a:rPr>
              <a:t>10/19/2010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5CCAE394-9868-1661-A529-A72184B4EB6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Professors:</a:t>
            </a: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FA2C286D-9B53-77E8-437D-D0B1163E8DA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990600"/>
            <a:ext cx="8540750" cy="5638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In the US…</a:t>
            </a:r>
          </a:p>
          <a:p>
            <a:pPr lvl="1" eaLnBrk="1" hangingPunct="1">
              <a:defRPr/>
            </a:pPr>
            <a:r>
              <a:rPr lang="en-US" dirty="0"/>
              <a:t>Qualified individuals who do the following: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Tenure track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“Profess” lectures and seminars in their field of study 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Perform advanced research 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Provide service, in their community or with their organization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Train students</a:t>
            </a:r>
          </a:p>
          <a:p>
            <a:pPr lvl="3" eaLnBrk="1" hangingPunct="1">
              <a:defRPr/>
            </a:pPr>
            <a:r>
              <a:rPr lang="en-US" dirty="0"/>
              <a:t>Grad and UG</a:t>
            </a:r>
          </a:p>
          <a:p>
            <a:pPr lvl="3" eaLnBrk="1" hangingPunct="1">
              <a:defRPr/>
            </a:pPr>
            <a:r>
              <a:rPr lang="en-US" dirty="0"/>
              <a:t>Med/Nursing/Professional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Other training – Postdoc, New Faculty, etc</a:t>
            </a:r>
          </a:p>
          <a:p>
            <a:pPr lvl="3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6BB83903-5E23-F62B-0600-66010DDC442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What does Tenure Track Mean?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80DFD712-2FAF-1474-EA2B-EA4220FEE71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Tenure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A status of continuing appointment as a faculty member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Will not be fired, unless there is “due cause”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Normally, illegal activity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Allows academic “freedom”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Lack of retaliation for ideas, etc.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Must be Associate or Full Professor to have tenure 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Associate or Full Prof do not guarantee continued job…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236E7B64-8423-1E79-DA4F-D022AC59086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Professors in U.S. have Rank</a:t>
            </a: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22574046-4406-B7CA-BF94-0610B5473AA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 dirty="0"/>
              <a:t>Assistant Professor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Entry level probationary appointment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Usually after a postdoc or two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Is “tenure track” (promotion in 3 – 7 years)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After 7 years, must leave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 dirty="0"/>
              <a:t>Associate Professor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Mid level position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Obtained tenure (usually)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 dirty="0"/>
              <a:t>(Full) Professor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Senior position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>
            <a:extLst>
              <a:ext uri="{FF2B5EF4-FFF2-40B4-BE49-F238E27FC236}">
                <a16:creationId xmlns:a16="http://schemas.microsoft.com/office/drawing/2014/main" id="{470AF466-9CB4-49D5-7C74-81CE6E41CE2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Activities Academic Scientist</a:t>
            </a:r>
          </a:p>
        </p:txBody>
      </p:sp>
      <p:sp>
        <p:nvSpPr>
          <p:cNvPr id="196611" name="Rectangle 3">
            <a:extLst>
              <a:ext uri="{FF2B5EF4-FFF2-40B4-BE49-F238E27FC236}">
                <a16:creationId xmlns:a16="http://schemas.microsoft.com/office/drawing/2014/main" id="{7470FFE1-0B54-9655-032C-6AE09E5B2AE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295400"/>
            <a:ext cx="8540750" cy="53340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Further Institutions mission of</a:t>
            </a:r>
          </a:p>
          <a:p>
            <a:pPr lvl="1" eaLnBrk="1" hangingPunct="1">
              <a:defRPr/>
            </a:pPr>
            <a:r>
              <a:rPr lang="en-US" dirty="0"/>
              <a:t>Scholarship/Instruction</a:t>
            </a:r>
          </a:p>
          <a:p>
            <a:pPr lvl="1" eaLnBrk="1" hangingPunct="1">
              <a:defRPr/>
            </a:pPr>
            <a:r>
              <a:rPr lang="en-US" dirty="0"/>
              <a:t>Research</a:t>
            </a:r>
          </a:p>
          <a:p>
            <a:pPr lvl="1" eaLnBrk="1" hangingPunct="1">
              <a:defRPr/>
            </a:pPr>
            <a:r>
              <a:rPr lang="en-US" dirty="0"/>
              <a:t>Service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Relative importance of Research, Teaching, Services varies with location</a:t>
            </a:r>
          </a:p>
          <a:p>
            <a:pPr lvl="1" eaLnBrk="1" hangingPunct="1">
              <a:defRPr/>
            </a:pPr>
            <a:r>
              <a:rPr lang="en-US" sz="2400" dirty="0"/>
              <a:t>St. </a:t>
            </a:r>
            <a:r>
              <a:rPr lang="en-US" sz="2400" dirty="0" err="1"/>
              <a:t>Marys</a:t>
            </a:r>
            <a:r>
              <a:rPr lang="en-US" sz="2400" dirty="0"/>
              <a:t>/Incarnate Word- Teaching, Service, Research</a:t>
            </a:r>
          </a:p>
          <a:p>
            <a:pPr lvl="1" eaLnBrk="1" hangingPunct="1">
              <a:defRPr/>
            </a:pPr>
            <a:r>
              <a:rPr lang="en-US" sz="2400" dirty="0"/>
              <a:t>UTSA- Research/Teaching, Service</a:t>
            </a:r>
          </a:p>
          <a:p>
            <a:pPr lvl="1" eaLnBrk="1" hangingPunct="1">
              <a:defRPr/>
            </a:pPr>
            <a:r>
              <a:rPr lang="en-US" sz="2400" dirty="0"/>
              <a:t>UTHSCSA/Harvard – Research, Teaching, Service</a:t>
            </a:r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9D047A85-460A-7011-394A-EBFDB2701CF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“Research” Activities</a:t>
            </a:r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BE698856-A320-E763-97E1-CF63E0F64CA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Research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Writing grants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Coordinate all projects in laboratory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Mentor graduate students/postdocs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Laboratory Meetings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Prepare for and teach an advanced course related to your research field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Review manuscripts or grants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Discuss science with a seminar speaker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Design of a new core facility that you will use for your research program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E51D60F6-44B9-11B3-6A60-B84595C8166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Teaching…</a:t>
            </a:r>
          </a:p>
        </p:txBody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ADB4787E-5ADB-1C6C-0A51-5EF24994FF8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/>
              <a:t>Undergraduate Institution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/>
              <a:t>Requirements vary…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000"/>
              <a:t>Depends on Institution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/>
              <a:t>Harvard (little student contact, if desired)</a:t>
            </a:r>
          </a:p>
          <a:p>
            <a:pPr lvl="4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May be released from all courses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/>
              <a:t>UTSA (more hands on)</a:t>
            </a:r>
          </a:p>
          <a:p>
            <a:pPr lvl="4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Up to three courses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/>
              <a:t>Medical Schools – Much less teaching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000"/>
              <a:t>Depends on Level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/>
              <a:t>Professors may have all “seminars” 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/>
              <a:t>Medical/Graduate School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/>
              <a:t>Teach parts of individual classes…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08B9E0F0-A2B3-A8EE-0A53-7BC25F66878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Service Activities</a:t>
            </a:r>
          </a:p>
        </p:txBody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D5EB238F-FCC3-2DD6-8DE5-5B577E2B1B1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Admissions Committees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“Search” Committees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Curriculum Committees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Budget Committees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Student Recruitment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04D6BC13-4F64-A7FF-46D7-88EC0070B21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152400"/>
            <a:ext cx="854075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Perks of Academic Life</a:t>
            </a:r>
          </a:p>
        </p:txBody>
      </p:sp>
      <p:sp>
        <p:nvSpPr>
          <p:cNvPr id="173059" name="Rectangle 3">
            <a:extLst>
              <a:ext uri="{FF2B5EF4-FFF2-40B4-BE49-F238E27FC236}">
                <a16:creationId xmlns:a16="http://schemas.microsoft.com/office/drawing/2014/main" id="{1F850303-1A76-82E7-DAF5-BC234A04CEA4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295400"/>
            <a:ext cx="4194175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Run your own small business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Manage your own time (very flexible)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Research in desired direction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Can explore questions all of your life!!!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Work in vibrant, living, stimulating community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Travel all over the world to conferences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Talk to the smartest people in the world!</a:t>
            </a:r>
          </a:p>
        </p:txBody>
      </p:sp>
      <p:sp>
        <p:nvSpPr>
          <p:cNvPr id="173060" name="Rectangle 4">
            <a:extLst>
              <a:ext uri="{FF2B5EF4-FFF2-40B4-BE49-F238E27FC236}">
                <a16:creationId xmlns:a16="http://schemas.microsoft.com/office/drawing/2014/main" id="{BFFA93DB-89C0-632F-790A-9177B902DA85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295400"/>
            <a:ext cx="4194175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Research is not routine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New techniques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New discoveries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Collaborate all over the world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Have prestige and impact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Influence in community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Influence on world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Have a voice…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948D8614-6B6C-8083-8E4F-F6D878D250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Problems with Academic Life</a:t>
            </a:r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39F0B897-8C7D-3286-EB08-C6918836207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Can be time-intensive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Many things to balance at once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Can have funding problems</a:t>
            </a:r>
          </a:p>
          <a:p>
            <a:pPr lvl="1" eaLnBrk="1" hangingPunct="1">
              <a:defRPr/>
            </a:pPr>
            <a:r>
              <a:rPr lang="en-US"/>
              <a:t>Impact depends on location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Increased administrative responsibilities</a:t>
            </a:r>
          </a:p>
          <a:p>
            <a:pPr lvl="1" eaLnBrk="1" hangingPunct="1">
              <a:defRPr/>
            </a:pPr>
            <a:r>
              <a:rPr lang="en-US"/>
              <a:t>Decreased research time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6" name="Rectangle 4">
            <a:extLst>
              <a:ext uri="{FF2B5EF4-FFF2-40B4-BE49-F238E27FC236}">
                <a16:creationId xmlns:a16="http://schemas.microsoft.com/office/drawing/2014/main" id="{9F3AA603-5D57-B3EA-ADF2-9C611ABDEE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Obtaining Tenure</a:t>
            </a:r>
          </a:p>
        </p:txBody>
      </p:sp>
      <p:sp>
        <p:nvSpPr>
          <p:cNvPr id="207877" name="Rectangle 5">
            <a:extLst>
              <a:ext uri="{FF2B5EF4-FFF2-40B4-BE49-F238E27FC236}">
                <a16:creationId xmlns:a16="http://schemas.microsoft.com/office/drawing/2014/main" id="{FC84030D-1627-7D1A-407A-B90F0AEC947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B6BBB7EF-EACF-F9E5-6C0B-8E4EB41E98F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References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5C4AF6CB-F7A9-9D64-2AC0-650C3BD6C0E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1800" b="1"/>
              <a:t>Academic Scientists at Work: Giving It 110%, </a:t>
            </a:r>
            <a:r>
              <a:rPr lang="en-US" sz="1800"/>
              <a:t>JEREMY M. BOSS,  SUSAN H. ECKERT 13 FEBRUARY 2004   </a:t>
            </a:r>
            <a:r>
              <a:rPr lang="en-US" sz="1800">
                <a:hlinkClick r:id="rId3"/>
              </a:rPr>
              <a:t>http://sciencecareers.sciencemag.org/career_development/previous_issues/articles/2870/academic_scientists_at_work_giving_it_110</a:t>
            </a:r>
            <a:r>
              <a:rPr lang="en-US"/>
              <a:t>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000" i="1"/>
              <a:t>David A. Katerndahl , M.D.</a:t>
            </a:r>
            <a:r>
              <a:rPr lang="en-US" sz="2000"/>
              <a:t>; Developing your Scholarship  </a:t>
            </a:r>
            <a:r>
              <a:rPr lang="en-US" sz="2000" i="1">
                <a:hlinkClick r:id="rId4"/>
              </a:rPr>
              <a:t>http://familymed.uthscsa.edu/facultydevelopment/elearning/scholarship.htm</a:t>
            </a:r>
            <a:endParaRPr lang="en-US" sz="2000" i="1"/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000" i="1"/>
              <a:t>Bland CJ, Schmitz CC.  Characteristics of the successful researcher and implications for faculty development.  J Med Educ  1986; 61:22-31.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38A2278F-D770-9DEF-BD24-573B8716DD0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Getting Tenure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5990E59C-8CBF-864D-993C-D27CC72A9E8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066800"/>
            <a:ext cx="854075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Work ~5 years (“Probationary” period)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Build up your CV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Establish Relationships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Letters needed from Colleagues on campus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Letters needed from Scientists off-campus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20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Establish teaching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Establish research and reputation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Grants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Publications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Invited lectures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Training record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Establish service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Committee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Community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20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Put together a box with materials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650E13C4-C88A-10DD-A993-87E46630AE9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The Tenure Decision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6F32B720-F9FF-28C5-7EEC-176A12A0B0A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990600"/>
            <a:ext cx="8613775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Made by Tenure Committee…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Research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Grants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en-US" sz="1400" dirty="0"/>
              <a:t>Income to Institution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en-US" sz="1400" dirty="0"/>
              <a:t>Very important – RO1 is almost guarantee…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 dirty="0"/>
              <a:t>Creative Products 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en-US" sz="1400" dirty="0"/>
              <a:t>Publications (vary in importance)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en-US" sz="1400" dirty="0"/>
              <a:t>Inventions/Patents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 dirty="0"/>
              <a:t>National Reputation</a:t>
            </a:r>
          </a:p>
          <a:p>
            <a:pPr lvl="3" eaLnBrk="1" hangingPunct="1">
              <a:lnSpc>
                <a:spcPct val="80000"/>
              </a:lnSpc>
              <a:defRPr/>
            </a:pPr>
            <a:r>
              <a:rPr lang="en-US" sz="1400" dirty="0"/>
              <a:t>Invited lectures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Teaching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Decent rating, but generally least important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Service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Committees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Become Associate Professor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Increase in Salary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Yay!  Tenure!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73AB7-13F5-87D6-204A-F7FD4C148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UTSA Tenure at Assoc.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F70B2-4992-9032-94C2-708AC531A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Effective teaching accompanied by program support such as curriculum development or thesis/dissertation supervision as appropriate for the discipline.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>
                <a:solidFill>
                  <a:srgbClr val="0070C0"/>
                </a:solidFill>
              </a:rPr>
              <a:t>A focused program of research, creative activities, and/or scholarly work that contributes to his or her field</a:t>
            </a:r>
            <a:r>
              <a:rPr lang="en-US" sz="2800" dirty="0"/>
              <a:t> as judged by peer review.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Service demonstrating peer-recognized contributions to the university, profession, and community as appropriate for the discipline.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4EE01-3F57-4E7B-14C5-3FE60D27C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UTSA Tenure at Full Professor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69115-0BE0-14A5-23D6-3D11D7222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Teaching and program support that are effective.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A </a:t>
            </a:r>
            <a:r>
              <a:rPr lang="en-US" sz="2800" dirty="0">
                <a:solidFill>
                  <a:srgbClr val="0070C0"/>
                </a:solidFill>
              </a:rPr>
              <a:t>nationally-recognized body of quality research</a:t>
            </a:r>
            <a:r>
              <a:rPr lang="en-US" sz="2800" dirty="0"/>
              <a:t>, creative activities and/or scholarly work, as defined above, that contributes significantly to the field and represents continuing accomplishment as judged by peer review.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Service demonstrating peer-recognized leadership to the university, the profession, and the community as appropriate for the discipline.</a:t>
            </a:r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62DC246A-3208-3E1D-6AEE-8DFA0F89A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6488113"/>
            <a:ext cx="609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hlinkClick r:id="rId3"/>
              </a:rPr>
              <a:t>http://www.utsa.edu/hop/chapter2/2-10.cfm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3864-0A7E-F8FA-08F4-D4762F9BD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Higher Levels….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32898-AEE7-B1EF-E081-FF7B07D40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600200"/>
            <a:ext cx="8689975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As professor, can move to higher levels…</a:t>
            </a:r>
          </a:p>
          <a:p>
            <a:pPr lvl="1" eaLnBrk="1" hangingPunct="1">
              <a:defRPr/>
            </a:pPr>
            <a:r>
              <a:rPr lang="en-US" dirty="0"/>
              <a:t>President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Provost and VP of Academic Affairs</a:t>
            </a:r>
          </a:p>
          <a:p>
            <a:pPr lvl="3" eaLnBrk="1" hangingPunct="1">
              <a:defRPr/>
            </a:pPr>
            <a:r>
              <a:rPr lang="en-US" dirty="0"/>
              <a:t>Lots of vice-provosts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Vice Presidents</a:t>
            </a:r>
          </a:p>
          <a:p>
            <a:pPr lvl="1" eaLnBrk="1" hangingPunct="1">
              <a:defRPr/>
            </a:pPr>
            <a:r>
              <a:rPr lang="en-US" dirty="0"/>
              <a:t>Deans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Asst and Assoc Deans</a:t>
            </a:r>
          </a:p>
          <a:p>
            <a:pPr lvl="1" eaLnBrk="1" hangingPunct="1">
              <a:defRPr/>
            </a:pPr>
            <a:r>
              <a:rPr lang="en-US" dirty="0"/>
              <a:t>Dept Chairs</a:t>
            </a:r>
          </a:p>
          <a:p>
            <a:pPr lvl="1" eaLnBrk="1" hangingPunct="1">
              <a:defRPr/>
            </a:pPr>
            <a:r>
              <a:rPr lang="en-US" dirty="0"/>
              <a:t>Profs…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0" name="Rectangle 4">
            <a:extLst>
              <a:ext uri="{FF2B5EF4-FFF2-40B4-BE49-F238E27FC236}">
                <a16:creationId xmlns:a16="http://schemas.microsoft.com/office/drawing/2014/main" id="{0FB395ED-ECD4-E75D-F7F0-935D1E92073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Academic Science – Who is Successful?</a:t>
            </a:r>
          </a:p>
        </p:txBody>
      </p:sp>
      <p:sp>
        <p:nvSpPr>
          <p:cNvPr id="193541" name="Rectangle 5">
            <a:extLst>
              <a:ext uri="{FF2B5EF4-FFF2-40B4-BE49-F238E27FC236}">
                <a16:creationId xmlns:a16="http://schemas.microsoft.com/office/drawing/2014/main" id="{9E4E2992-C9C3-4120-95E8-85EBC41CE5E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>
            <a:extLst>
              <a:ext uri="{FF2B5EF4-FFF2-40B4-BE49-F238E27FC236}">
                <a16:creationId xmlns:a16="http://schemas.microsoft.com/office/drawing/2014/main" id="{B2151682-BAE3-C7EB-04A5-C49BB573D38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Characteristics of Successful Academic Researchers…</a:t>
            </a:r>
          </a:p>
        </p:txBody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8013AA50-8E97-2D2E-6DCD-657039535EF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Success depends on balance of…</a:t>
            </a:r>
          </a:p>
          <a:p>
            <a:pPr lvl="1" eaLnBrk="1" hangingPunct="1">
              <a:defRPr/>
            </a:pPr>
            <a:r>
              <a:rPr lang="en-US"/>
              <a:t>Personal preparation, characteristics, focus, effort</a:t>
            </a:r>
          </a:p>
          <a:p>
            <a:pPr lvl="1" eaLnBrk="1" hangingPunct="1">
              <a:defRPr/>
            </a:pPr>
            <a:r>
              <a:rPr lang="en-US"/>
              <a:t>Assistance and support from others</a:t>
            </a:r>
          </a:p>
          <a:p>
            <a:pPr lvl="1" eaLnBrk="1" hangingPunct="1">
              <a:defRPr/>
            </a:pPr>
            <a:r>
              <a:rPr lang="en-US"/>
              <a:t>Characteristics of local environment</a:t>
            </a:r>
          </a:p>
          <a:p>
            <a:pPr lvl="1" eaLnBrk="1" hangingPunct="1">
              <a:defRPr/>
            </a:pPr>
            <a:endParaRPr lang="en-US"/>
          </a:p>
          <a:p>
            <a:pPr lvl="1" eaLnBrk="1" hangingPunct="1">
              <a:defRPr/>
            </a:pPr>
            <a:endParaRPr lang="en-US"/>
          </a:p>
          <a:p>
            <a:pPr lvl="1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FC1EB4A5-15DB-4DF1-3E84-EF5BB35C43E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Characteristics of Successful Academic Researchers – Personal I</a:t>
            </a:r>
          </a:p>
        </p:txBody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id="{9AB67440-F912-18A2-0386-BF30A415804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Know and enjoy what they are getting into!</a:t>
            </a:r>
          </a:p>
          <a:p>
            <a:pPr lvl="1" eaLnBrk="1" hangingPunct="1">
              <a:defRPr/>
            </a:pPr>
            <a:r>
              <a:rPr lang="en-US" sz="2400"/>
              <a:t>Socialized to career and activities</a:t>
            </a:r>
          </a:p>
          <a:p>
            <a:pPr lvl="1" eaLnBrk="1" hangingPunct="1">
              <a:defRPr/>
            </a:pPr>
            <a:r>
              <a:rPr lang="en-US" sz="2400"/>
              <a:t>Enjoy academic freedom and research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Have a focused area of research</a:t>
            </a:r>
          </a:p>
          <a:p>
            <a:pPr lvl="1" eaLnBrk="1" hangingPunct="1">
              <a:defRPr/>
            </a:pPr>
            <a:r>
              <a:rPr lang="en-US" sz="2400"/>
              <a:t>Also, know literature of this field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Work Habits</a:t>
            </a:r>
          </a:p>
          <a:p>
            <a:pPr lvl="1" eaLnBrk="1" hangingPunct="1">
              <a:defRPr/>
            </a:pPr>
            <a:r>
              <a:rPr lang="en-US" sz="2400"/>
              <a:t>Strive for high productivity in first five years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/>
              <a:t>Papers – at least 2 per year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/>
              <a:t>Grants – At least one Federal or foundation in last two years…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sz="2000"/>
              <a:t>Reading – keeping up with the literature!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>
            <a:extLst>
              <a:ext uri="{FF2B5EF4-FFF2-40B4-BE49-F238E27FC236}">
                <a16:creationId xmlns:a16="http://schemas.microsoft.com/office/drawing/2014/main" id="{9B2D1CA3-FB9A-A134-9652-E6E4936C9C4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Characteristics of Successful Academic Researchers – Personal II</a:t>
            </a:r>
          </a:p>
        </p:txBody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F76AF3D2-DB68-ABDF-7960-4B2C7466FCE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Simultaneous projects - Multiple at different stages!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Research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Planning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Under review for funding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Data collection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Data analysis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Manuscripts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In preparation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Under review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Awaiting publication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Focuses on internal and external business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External- collaborate and conferences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Internally – govern department or institution/curriculum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2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6BCB1367-01AE-7557-9089-3716C3FC63E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52400" y="228600"/>
            <a:ext cx="88423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Characteristics of Successful Academic Researchers – Interpersonal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49BBFDF8-98EC-A2E3-7C82-4DEF6655F90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613775" cy="5029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Good Match with Scientist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Harvard </a:t>
            </a:r>
            <a:r>
              <a:rPr lang="en-US" sz="2000" dirty="0" err="1"/>
              <a:t>vs</a:t>
            </a:r>
            <a:r>
              <a:rPr lang="en-US" sz="2000" dirty="0"/>
              <a:t> UTSA </a:t>
            </a:r>
            <a:r>
              <a:rPr lang="en-US" sz="2000" dirty="0" err="1"/>
              <a:t>vs</a:t>
            </a:r>
            <a:r>
              <a:rPr lang="en-US" sz="2000" dirty="0"/>
              <a:t> St. Mary’s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Have mentors</a:t>
            </a:r>
          </a:p>
          <a:p>
            <a:pPr lvl="1" eaLnBrk="1" hangingPunct="1">
              <a:defRPr/>
            </a:pPr>
            <a:r>
              <a:rPr lang="en-US" sz="2400" dirty="0"/>
              <a:t>Collaborations</a:t>
            </a:r>
          </a:p>
          <a:p>
            <a:pPr lvl="1" eaLnBrk="1" hangingPunct="1">
              <a:defRPr/>
            </a:pPr>
            <a:r>
              <a:rPr lang="en-US" sz="2400" dirty="0"/>
              <a:t>Networks</a:t>
            </a:r>
          </a:p>
          <a:p>
            <a:pPr lvl="1" eaLnBrk="1" hangingPunct="1">
              <a:defRPr/>
            </a:pPr>
            <a:r>
              <a:rPr lang="en-US" sz="2400" dirty="0"/>
              <a:t>Understanding of academic culture</a:t>
            </a:r>
          </a:p>
          <a:p>
            <a:pPr lvl="1" eaLnBrk="1" hangingPunct="1">
              <a:defRPr/>
            </a:pPr>
            <a:r>
              <a:rPr lang="en-US" sz="2400" dirty="0"/>
              <a:t>Emotional Support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Tend to Communicate with Others and Network</a:t>
            </a:r>
          </a:p>
          <a:p>
            <a:pPr lvl="1" eaLnBrk="1" hangingPunct="1">
              <a:defRPr/>
            </a:pPr>
            <a:r>
              <a:rPr lang="en-US" sz="2400" dirty="0"/>
              <a:t>Tend to develop collegial NETWORKs!</a:t>
            </a:r>
          </a:p>
          <a:p>
            <a:pPr lvl="1" eaLnBrk="1" hangingPunct="1">
              <a:defRPr/>
            </a:pPr>
            <a:r>
              <a:rPr lang="en-US" sz="2400" dirty="0"/>
              <a:t>Involved in and out of university</a:t>
            </a:r>
          </a:p>
          <a:p>
            <a:pPr lvl="1" eaLnBrk="1" hangingPunct="1">
              <a:defRPr/>
            </a:pPr>
            <a:r>
              <a:rPr lang="en-US" sz="2400" dirty="0"/>
              <a:t>Go to Conferences and become known!</a:t>
            </a:r>
          </a:p>
          <a:p>
            <a:pPr lvl="1" eaLnBrk="1" hangingPunct="1">
              <a:defRPr/>
            </a:pPr>
            <a:r>
              <a:rPr lang="en-US" sz="2400" dirty="0"/>
              <a:t>Provides access “hot” fields, etc</a:t>
            </a:r>
          </a:p>
          <a:p>
            <a:pPr lvl="1" eaLnBrk="1" hangingPunct="1">
              <a:defRPr/>
            </a:pPr>
            <a:r>
              <a:rPr lang="en-US" sz="2400" dirty="0"/>
              <a:t>Provides brain power- Bounce ideas off of others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86A765BB-44AE-9381-6D54-C8AC9B5E3C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So…..</a:t>
            </a:r>
            <a:br>
              <a:rPr lang="en-US"/>
            </a:br>
            <a:r>
              <a:rPr lang="en-US"/>
              <a:t>You’ve gotten your Ph.D.</a:t>
            </a:r>
          </a:p>
        </p:txBody>
      </p:sp>
      <p:sp>
        <p:nvSpPr>
          <p:cNvPr id="141316" name="Rectangle 4">
            <a:extLst>
              <a:ext uri="{FF2B5EF4-FFF2-40B4-BE49-F238E27FC236}">
                <a16:creationId xmlns:a16="http://schemas.microsoft.com/office/drawing/2014/main" id="{A6F7A8F1-8EBD-207D-63B9-E6ADC658677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Now What?</a:t>
            </a:r>
            <a:r>
              <a:rPr lang="en-US"/>
              <a:t> 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71DE4B91-AA64-FF2E-4CCE-C1F2E421DE8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Characteristics of Successful Academic Researchers – Environment I</a:t>
            </a:r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B3AEC693-906E-0066-D617-2ABCAD87ACF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613775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Good Match with Scientist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Harvard </a:t>
            </a:r>
            <a:r>
              <a:rPr lang="en-US" sz="2000" dirty="0" err="1"/>
              <a:t>vs</a:t>
            </a:r>
            <a:r>
              <a:rPr lang="en-US" sz="2000" dirty="0"/>
              <a:t> UTSA </a:t>
            </a:r>
            <a:r>
              <a:rPr lang="en-US" sz="2000" dirty="0" err="1"/>
              <a:t>vs</a:t>
            </a:r>
            <a:r>
              <a:rPr lang="en-US" sz="2000" dirty="0"/>
              <a:t> St. Mary’s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Sufficient Work Time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Must limit committees and prep time for teaching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 dirty="0"/>
              <a:t>Supportive Environment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Autonomy…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Senior Faculty/Dept Chairs who help with…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Grants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Publications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Professional Contacts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Advice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Finding local mentors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200" dirty="0"/>
              <a:t>Peer Support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Individual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 dirty="0"/>
              <a:t>Groups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Recognize what the individual researcher needs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Recognizes strengths of individual researcher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>
            <a:extLst>
              <a:ext uri="{FF2B5EF4-FFF2-40B4-BE49-F238E27FC236}">
                <a16:creationId xmlns:a16="http://schemas.microsoft.com/office/drawing/2014/main" id="{42B31C8E-7B77-7726-481E-AF83007ED4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Getting a Tenure Track Position</a:t>
            </a:r>
          </a:p>
        </p:txBody>
      </p:sp>
      <p:sp>
        <p:nvSpPr>
          <p:cNvPr id="157701" name="Rectangle 5">
            <a:extLst>
              <a:ext uri="{FF2B5EF4-FFF2-40B4-BE49-F238E27FC236}">
                <a16:creationId xmlns:a16="http://schemas.microsoft.com/office/drawing/2014/main" id="{3B4AA325-693A-123B-F45A-631D999FA82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E17FF1C0-D8AB-6444-D4C1-5CB5464AE46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Where are Positions Advertised?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9C1DF977-82BB-557C-FA5E-E47A5029C23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1600200"/>
            <a:ext cx="8461375" cy="4876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Individual Web Sites: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Journals: </a:t>
            </a:r>
          </a:p>
          <a:p>
            <a:pPr lvl="1" eaLnBrk="1" hangingPunct="1">
              <a:defRPr/>
            </a:pPr>
            <a:r>
              <a:rPr lang="en-US"/>
              <a:t>Chronicle of Higher Education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http://chronicle.com/</a:t>
            </a:r>
            <a:endParaRPr lang="en-US"/>
          </a:p>
          <a:p>
            <a:pPr lvl="1" eaLnBrk="1" hangingPunct="1">
              <a:defRPr/>
            </a:pPr>
            <a:r>
              <a:rPr lang="en-US"/>
              <a:t>Science Magazine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>
                <a:hlinkClick r:id="rId4"/>
              </a:rPr>
              <a:t>http://sciencecareers.sciencemag.org/</a:t>
            </a:r>
            <a:endParaRPr lang="en-US"/>
          </a:p>
          <a:p>
            <a:pPr lvl="1" eaLnBrk="1" hangingPunct="1">
              <a:defRPr/>
            </a:pPr>
            <a:r>
              <a:rPr lang="en-US"/>
              <a:t>Nature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>
                <a:hlinkClick r:id="rId5"/>
              </a:rPr>
              <a:t>http://www.nature.com/naturejobs/index.html</a:t>
            </a:r>
            <a:endParaRPr lang="en-US"/>
          </a:p>
          <a:p>
            <a:pPr lvl="2" eaLnBrk="1" hangingPunct="1">
              <a:buFont typeface="Arial" charset="0"/>
              <a:buChar char="►"/>
              <a:defRPr/>
            </a:pPr>
            <a:endParaRPr lang="en-US"/>
          </a:p>
          <a:p>
            <a:pPr lvl="2"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75E2CC64-2E27-AADF-58FE-F6CDDBE19F1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Job Talk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9BB2CF63-9CF1-674F-5B75-E0390A9E384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If you look good</a:t>
            </a:r>
          </a:p>
          <a:p>
            <a:pPr lvl="1" eaLnBrk="1" hangingPunct="1">
              <a:defRPr/>
            </a:pPr>
            <a:r>
              <a:rPr lang="en-US" dirty="0"/>
              <a:t>Search Committee invites you to campus</a:t>
            </a:r>
          </a:p>
          <a:p>
            <a:pPr lvl="1" eaLnBrk="1" hangingPunct="1">
              <a:defRPr/>
            </a:pPr>
            <a:r>
              <a:rPr lang="en-US" dirty="0"/>
              <a:t>You give a job talk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Like seminar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Shows breadth and what you will bring</a:t>
            </a:r>
          </a:p>
          <a:p>
            <a:pPr lvl="1" eaLnBrk="1" hangingPunct="1">
              <a:defRPr/>
            </a:pPr>
            <a:r>
              <a:rPr lang="en-US" dirty="0"/>
              <a:t>Meet with faculty</a:t>
            </a:r>
          </a:p>
          <a:p>
            <a:pPr lvl="1" eaLnBrk="1" hangingPunct="1">
              <a:defRPr/>
            </a:pPr>
            <a:r>
              <a:rPr lang="en-US" dirty="0"/>
              <a:t>Meet with Administrators</a:t>
            </a:r>
          </a:p>
          <a:p>
            <a:pPr lvl="1" eaLnBrk="1" hangingPunct="1">
              <a:defRPr/>
            </a:pPr>
            <a:r>
              <a:rPr lang="en-US" dirty="0"/>
              <a:t>Meet with HR</a:t>
            </a:r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138BC82F-CE5F-77D1-6796-407DBC357EB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Job Offer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042DFBF9-506F-E043-0C17-0E54EE82EEC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990600"/>
            <a:ext cx="854075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Offered a position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Negotiate for various Perks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Startup funds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Equipment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Tech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Research Assistant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Space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What building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How much for laboratory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How much for Office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Salary “recovery” how much of your salary MUST come from grants?  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Course releases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Summer salary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Politely get this in writing.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Email, “This is what I understand…”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2D7C3D-1685-3B5C-E71E-43FC5BFF168D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Moving to Higher Levels…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33DD75F-7D01-E695-2020-DB55AA236B8B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826DD18C-D138-5341-2932-ED6E8CFBD4C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Administrative Structure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20F8FD11-3DFA-CC6A-3E65-DD7167BF05B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 dirty="0"/>
              <a:t>University President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 dirty="0"/>
              <a:t> Executive Officers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Provost and Vice President for Academic Affairs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Vice President for Student Affairs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Vice President for Research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Vice President for University Advancement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Vice President for Extended Services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Vice President for Business Affairs 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 dirty="0"/>
              <a:t>Deans (Dean, Associate Deans, Assistant Deans)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800" dirty="0"/>
              <a:t>Department Chairs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>
            <a:extLst>
              <a:ext uri="{FF2B5EF4-FFF2-40B4-BE49-F238E27FC236}">
                <a16:creationId xmlns:a16="http://schemas.microsoft.com/office/drawing/2014/main" id="{AB917B7C-3EC8-95B5-A99A-98A7E8EB3E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Online Academic Hierarchy</a:t>
            </a: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A5FA61CA-C964-B0CC-DFA9-14EE53D0DCE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hlinkClick r:id="rId3"/>
              </a:rPr>
              <a:t>http://www.mgmt.purdue.edu/faculty/rau/funny/hierarchy.html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7DD25579-5B89-B792-6849-E63F65921C7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Other (Non-tenured) Positions in Academia…</a:t>
            </a: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F7C52AB6-E20E-BD75-C096-28EF37221A8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09600" y="1600200"/>
            <a:ext cx="7318375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Researcher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Research Assistant Professor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Lecturer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Research Associate Professor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Adjunct Faculty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Various positions…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Grant funded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University supported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36AAF-DE95-321C-AC01-D8FB37EEC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2F611E85-5CAD-75FB-FA65-995732B63B9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Standard Ph.D. Professional Path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286815E-0095-DD97-2622-AB78A707E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438400"/>
            <a:ext cx="11430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UG –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Biological</a:t>
            </a:r>
            <a:br>
              <a:rPr lang="en-US" altLang="en-US" sz="1600"/>
            </a:br>
            <a:r>
              <a:rPr lang="en-US" altLang="en-US" sz="1600"/>
              <a:t>Chemistry</a:t>
            </a:r>
          </a:p>
        </p:txBody>
      </p:sp>
      <p:sp>
        <p:nvSpPr>
          <p:cNvPr id="6178" name="Rectangle 34">
            <a:extLst>
              <a:ext uri="{FF2B5EF4-FFF2-40B4-BE49-F238E27FC236}">
                <a16:creationId xmlns:a16="http://schemas.microsoft.com/office/drawing/2014/main" id="{B00DA853-BC38-6723-E401-10148C9E7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352800"/>
            <a:ext cx="1143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UG –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 Engineering</a:t>
            </a:r>
          </a:p>
        </p:txBody>
      </p:sp>
      <p:sp>
        <p:nvSpPr>
          <p:cNvPr id="6174" name="Text Box 30">
            <a:extLst>
              <a:ext uri="{FF2B5EF4-FFF2-40B4-BE49-F238E27FC236}">
                <a16:creationId xmlns:a16="http://schemas.microsoft.com/office/drawing/2014/main" id="{942B670A-869E-DA5C-99D1-739EF35C2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66800"/>
            <a:ext cx="904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1-2 Yrs</a:t>
            </a:r>
          </a:p>
        </p:txBody>
      </p:sp>
      <p:sp>
        <p:nvSpPr>
          <p:cNvPr id="6181" name="Rectangle 37">
            <a:extLst>
              <a:ext uri="{FF2B5EF4-FFF2-40B4-BE49-F238E27FC236}">
                <a16:creationId xmlns:a16="http://schemas.microsoft.com/office/drawing/2014/main" id="{BC2B2372-4955-3E9D-610F-EB9EC9280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7912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Work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B8FD410-4FE9-BF48-56AF-83CC6A4A6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4478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Post </a:t>
            </a:r>
            <a:r>
              <a:rPr lang="en-US" altLang="en-US" sz="1600" dirty="0" err="1"/>
              <a:t>Bacc</a:t>
            </a:r>
            <a:endParaRPr lang="en-US" altLang="en-US" sz="1600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Research</a:t>
            </a:r>
          </a:p>
        </p:txBody>
      </p:sp>
      <p:sp>
        <p:nvSpPr>
          <p:cNvPr id="6152" name="Line 8">
            <a:extLst>
              <a:ext uri="{FF2B5EF4-FFF2-40B4-BE49-F238E27FC236}">
                <a16:creationId xmlns:a16="http://schemas.microsoft.com/office/drawing/2014/main" id="{9667B473-1C02-5657-81B8-99D9B571E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2362200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48" name="Line 4">
            <a:extLst>
              <a:ext uri="{FF2B5EF4-FFF2-40B4-BE49-F238E27FC236}">
                <a16:creationId xmlns:a16="http://schemas.microsoft.com/office/drawing/2014/main" id="{FEB5880A-B5E6-48C9-BC4A-FEAB648DF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3276600"/>
            <a:ext cx="1295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84" name="Line 40">
            <a:extLst>
              <a:ext uri="{FF2B5EF4-FFF2-40B4-BE49-F238E27FC236}">
                <a16:creationId xmlns:a16="http://schemas.microsoft.com/office/drawing/2014/main" id="{EA0075FE-E0D4-CB20-2CC8-E7559408E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3352800"/>
            <a:ext cx="7620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3" name="Line 9">
            <a:extLst>
              <a:ext uri="{FF2B5EF4-FFF2-40B4-BE49-F238E27FC236}">
                <a16:creationId xmlns:a16="http://schemas.microsoft.com/office/drawing/2014/main" id="{2CF07F5E-3473-9DC1-4340-3A82CC2FB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3352800"/>
            <a:ext cx="152400" cy="2286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83" name="Line 39">
            <a:extLst>
              <a:ext uri="{FF2B5EF4-FFF2-40B4-BE49-F238E27FC236}">
                <a16:creationId xmlns:a16="http://schemas.microsoft.com/office/drawing/2014/main" id="{2C30CE4E-CCDB-B0BF-55DF-56C4BBEE3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505200"/>
            <a:ext cx="99060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20089DB-E754-C1F8-6A22-E4A1515D3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724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M.S. Degree</a:t>
            </a:r>
          </a:p>
        </p:txBody>
      </p:sp>
      <p:sp>
        <p:nvSpPr>
          <p:cNvPr id="6180" name="Line 36">
            <a:extLst>
              <a:ext uri="{FF2B5EF4-FFF2-40B4-BE49-F238E27FC236}">
                <a16:creationId xmlns:a16="http://schemas.microsoft.com/office/drawing/2014/main" id="{C1BC45FD-49C8-7CB8-3B72-45D8CBE8A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0" y="5334000"/>
            <a:ext cx="3810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54" name="Line 10">
            <a:extLst>
              <a:ext uri="{FF2B5EF4-FFF2-40B4-BE49-F238E27FC236}">
                <a16:creationId xmlns:a16="http://schemas.microsoft.com/office/drawing/2014/main" id="{D6FB8AAC-A18E-6D8E-E3E1-0744867CD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19812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85" name="Text Box 41">
            <a:extLst>
              <a:ext uri="{FF2B5EF4-FFF2-40B4-BE49-F238E27FC236}">
                <a16:creationId xmlns:a16="http://schemas.microsoft.com/office/drawing/2014/main" id="{41096D1A-0501-52BF-57FD-BF9A9736A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86000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4 - 7 Yrs</a:t>
            </a:r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2DA6BA57-B920-BD49-132A-1FCDFD095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19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Doctoral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Studies</a:t>
            </a:r>
          </a:p>
        </p:txBody>
      </p:sp>
      <p:sp>
        <p:nvSpPr>
          <p:cNvPr id="6155" name="Line 11">
            <a:extLst>
              <a:ext uri="{FF2B5EF4-FFF2-40B4-BE49-F238E27FC236}">
                <a16:creationId xmlns:a16="http://schemas.microsoft.com/office/drawing/2014/main" id="{4D4C6AC8-D676-E4F6-D359-290CD8EB8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19400" y="38100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5" name="Line 21">
            <a:extLst>
              <a:ext uri="{FF2B5EF4-FFF2-40B4-BE49-F238E27FC236}">
                <a16:creationId xmlns:a16="http://schemas.microsoft.com/office/drawing/2014/main" id="{3235F626-41B8-75A3-5AC3-61E687020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286000"/>
            <a:ext cx="3810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6" name="Line 22">
            <a:extLst>
              <a:ext uri="{FF2B5EF4-FFF2-40B4-BE49-F238E27FC236}">
                <a16:creationId xmlns:a16="http://schemas.microsoft.com/office/drawing/2014/main" id="{F03DA0AF-907D-EA08-ABAD-841D2C5EB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743200"/>
            <a:ext cx="381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5" name="Line 31">
            <a:extLst>
              <a:ext uri="{FF2B5EF4-FFF2-40B4-BE49-F238E27FC236}">
                <a16:creationId xmlns:a16="http://schemas.microsoft.com/office/drawing/2014/main" id="{AEC062D1-B8B3-7BB5-AE3A-3996A0A23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76600"/>
            <a:ext cx="0" cy="2819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6" name="Line 32">
            <a:extLst>
              <a:ext uri="{FF2B5EF4-FFF2-40B4-BE49-F238E27FC236}">
                <a16:creationId xmlns:a16="http://schemas.microsoft.com/office/drawing/2014/main" id="{F4D01995-EED4-6058-B4A7-2533E2AD7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6096000"/>
            <a:ext cx="228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9" name="Rectangle 35">
            <a:extLst>
              <a:ext uri="{FF2B5EF4-FFF2-40B4-BE49-F238E27FC236}">
                <a16:creationId xmlns:a16="http://schemas.microsoft.com/office/drawing/2014/main" id="{39A5DA72-894D-DB6E-FBBD-264E23CED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5626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Engineering</a:t>
            </a:r>
          </a:p>
        </p:txBody>
      </p:sp>
      <p:sp>
        <p:nvSpPr>
          <p:cNvPr id="6177" name="Line 33">
            <a:extLst>
              <a:ext uri="{FF2B5EF4-FFF2-40B4-BE49-F238E27FC236}">
                <a16:creationId xmlns:a16="http://schemas.microsoft.com/office/drawing/2014/main" id="{FCC6A14C-7030-867D-79B6-5CDEA0B31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5257800"/>
            <a:ext cx="228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7" name="Line 23">
            <a:extLst>
              <a:ext uri="{FF2B5EF4-FFF2-40B4-BE49-F238E27FC236}">
                <a16:creationId xmlns:a16="http://schemas.microsoft.com/office/drawing/2014/main" id="{C56858C8-31E2-2CF5-9E45-7C3B0517F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9" name="Line 25">
            <a:extLst>
              <a:ext uri="{FF2B5EF4-FFF2-40B4-BE49-F238E27FC236}">
                <a16:creationId xmlns:a16="http://schemas.microsoft.com/office/drawing/2014/main" id="{B688EA0D-2F87-4CAA-3DB5-6B42D037E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8" name="Line 24">
            <a:extLst>
              <a:ext uri="{FF2B5EF4-FFF2-40B4-BE49-F238E27FC236}">
                <a16:creationId xmlns:a16="http://schemas.microsoft.com/office/drawing/2014/main" id="{5741A8DF-FB1E-83BF-B772-E5FBACA03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82" name="Text Box 38">
            <a:extLst>
              <a:ext uri="{FF2B5EF4-FFF2-40B4-BE49-F238E27FC236}">
                <a16:creationId xmlns:a16="http://schemas.microsoft.com/office/drawing/2014/main" id="{ACC2522B-CFC9-30D8-0FBE-CE5819466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462088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3 - 6 Yrs</a:t>
            </a:r>
          </a:p>
        </p:txBody>
      </p:sp>
      <p:sp>
        <p:nvSpPr>
          <p:cNvPr id="6156" name="Rectangle 12">
            <a:extLst>
              <a:ext uri="{FF2B5EF4-FFF2-40B4-BE49-F238E27FC236}">
                <a16:creationId xmlns:a16="http://schemas.microsoft.com/office/drawing/2014/main" id="{2409582F-4E06-000D-27B7-F637F2B24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9050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Academic Postdoc</a:t>
            </a:r>
          </a:p>
        </p:txBody>
      </p:sp>
      <p:sp>
        <p:nvSpPr>
          <p:cNvPr id="6158" name="Rectangle 14">
            <a:extLst>
              <a:ext uri="{FF2B5EF4-FFF2-40B4-BE49-F238E27FC236}">
                <a16:creationId xmlns:a16="http://schemas.microsoft.com/office/drawing/2014/main" id="{E61CCCCC-E2D6-56AD-0B95-1E5F82FB6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Government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 Postdoc</a:t>
            </a:r>
          </a:p>
        </p:txBody>
      </p:sp>
      <p:sp>
        <p:nvSpPr>
          <p:cNvPr id="6157" name="Rectangle 13">
            <a:extLst>
              <a:ext uri="{FF2B5EF4-FFF2-40B4-BE49-F238E27FC236}">
                <a16:creationId xmlns:a16="http://schemas.microsoft.com/office/drawing/2014/main" id="{E4EE24B7-82FC-B6B3-ECA6-33124CB0ED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8194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Industry Postdoc</a:t>
            </a:r>
          </a:p>
        </p:txBody>
      </p:sp>
      <p:sp>
        <p:nvSpPr>
          <p:cNvPr id="6159" name="Rectangle 15">
            <a:extLst>
              <a:ext uri="{FF2B5EF4-FFF2-40B4-BE49-F238E27FC236}">
                <a16:creationId xmlns:a16="http://schemas.microsoft.com/office/drawing/2014/main" id="{E6DBB576-5EB1-E4B8-B8E6-4B9E5AA3F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Continue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Education</a:t>
            </a:r>
          </a:p>
        </p:txBody>
      </p:sp>
      <p:sp>
        <p:nvSpPr>
          <p:cNvPr id="6160" name="Rectangle 16">
            <a:extLst>
              <a:ext uri="{FF2B5EF4-FFF2-40B4-BE49-F238E27FC236}">
                <a16:creationId xmlns:a16="http://schemas.microsoft.com/office/drawing/2014/main" id="{05FA82C7-EDF2-03AD-19F0-D683B37A9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768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Other Career</a:t>
            </a:r>
          </a:p>
        </p:txBody>
      </p:sp>
      <p:sp>
        <p:nvSpPr>
          <p:cNvPr id="6161" name="Rectangle 17">
            <a:extLst>
              <a:ext uri="{FF2B5EF4-FFF2-40B4-BE49-F238E27FC236}">
                <a16:creationId xmlns:a16="http://schemas.microsoft.com/office/drawing/2014/main" id="{F746CF2B-513F-9640-3DE9-95F90467E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524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Academics</a:t>
            </a:r>
          </a:p>
        </p:txBody>
      </p:sp>
      <p:sp>
        <p:nvSpPr>
          <p:cNvPr id="6172" name="Line 28">
            <a:extLst>
              <a:ext uri="{FF2B5EF4-FFF2-40B4-BE49-F238E27FC236}">
                <a16:creationId xmlns:a16="http://schemas.microsoft.com/office/drawing/2014/main" id="{532714C5-49F8-2EDD-657E-B23C39A51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6096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3" name="Line 29">
            <a:extLst>
              <a:ext uri="{FF2B5EF4-FFF2-40B4-BE49-F238E27FC236}">
                <a16:creationId xmlns:a16="http://schemas.microsoft.com/office/drawing/2014/main" id="{F6C9710C-5A60-FE46-944B-2158AEEC7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3340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70" name="Line 26">
            <a:extLst>
              <a:ext uri="{FF2B5EF4-FFF2-40B4-BE49-F238E27FC236}">
                <a16:creationId xmlns:a16="http://schemas.microsoft.com/office/drawing/2014/main" id="{FA8F7C58-CD79-3138-61A5-E05B2A94A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1981200"/>
            <a:ext cx="533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2" name="Rectangle 18">
            <a:extLst>
              <a:ext uri="{FF2B5EF4-FFF2-40B4-BE49-F238E27FC236}">
                <a16:creationId xmlns:a16="http://schemas.microsoft.com/office/drawing/2014/main" id="{ADEA2CE8-36B0-0038-73EB-92EE4DD52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667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Government</a:t>
            </a:r>
          </a:p>
        </p:txBody>
      </p:sp>
      <p:sp>
        <p:nvSpPr>
          <p:cNvPr id="6171" name="Line 27">
            <a:extLst>
              <a:ext uri="{FF2B5EF4-FFF2-40B4-BE49-F238E27FC236}">
                <a16:creationId xmlns:a16="http://schemas.microsoft.com/office/drawing/2014/main" id="{4A737AD2-C3AB-B85E-4D8E-DBCF38BEF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2705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163" name="Rectangle 19">
            <a:extLst>
              <a:ext uri="{FF2B5EF4-FFF2-40B4-BE49-F238E27FC236}">
                <a16:creationId xmlns:a16="http://schemas.microsoft.com/office/drawing/2014/main" id="{66C749A4-77DB-6156-643E-FFA79BE6D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810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Industry</a:t>
            </a:r>
          </a:p>
        </p:txBody>
      </p:sp>
      <p:sp>
        <p:nvSpPr>
          <p:cNvPr id="6164" name="Rectangle 20">
            <a:extLst>
              <a:ext uri="{FF2B5EF4-FFF2-40B4-BE49-F238E27FC236}">
                <a16:creationId xmlns:a16="http://schemas.microsoft.com/office/drawing/2014/main" id="{BBD58111-817B-E12F-3E4D-E92BEB436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50292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174824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F218162B-B9B2-EA6B-C35A-6905581DCA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And...</a:t>
            </a:r>
            <a:br>
              <a:rPr lang="en-US"/>
            </a:br>
            <a:r>
              <a:rPr lang="en-US"/>
              <a:t>You’ve Finished up a Postdoc or two…</a:t>
            </a:r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FBD86BE4-E95D-9474-9832-24E4BE5006D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Now What Happens?</a:t>
            </a:r>
            <a:r>
              <a:rPr lang="en-US"/>
              <a:t>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147497FE-0162-18C8-38D0-77FDCFCA869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What Happens after Your Postdoc?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79423B58-A29A-2EBB-5199-145EE5CC81B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530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Get a job…</a:t>
            </a:r>
          </a:p>
          <a:p>
            <a:pPr lvl="1" eaLnBrk="1" hangingPunct="1">
              <a:defRPr/>
            </a:pPr>
            <a:r>
              <a:rPr lang="en-US"/>
              <a:t>Academia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Tenure Track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Non-tenure Track</a:t>
            </a:r>
          </a:p>
          <a:p>
            <a:pPr lvl="1" eaLnBrk="1" hangingPunct="1">
              <a:defRPr/>
            </a:pPr>
            <a:r>
              <a:rPr lang="en-US"/>
              <a:t>Government</a:t>
            </a:r>
          </a:p>
          <a:p>
            <a:pPr lvl="1" eaLnBrk="1" hangingPunct="1">
              <a:defRPr/>
            </a:pPr>
            <a:r>
              <a:rPr lang="en-US"/>
              <a:t>Industry</a:t>
            </a:r>
          </a:p>
          <a:p>
            <a:pPr lvl="1" eaLnBrk="1" hangingPunct="1">
              <a:defRPr/>
            </a:pPr>
            <a:r>
              <a:rPr lang="en-US"/>
              <a:t>Other…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Have prearranged to take some of your research projects with you, if academic…</a:t>
            </a:r>
          </a:p>
          <a:p>
            <a:pPr lvl="1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>
            <a:extLst>
              <a:ext uri="{FF2B5EF4-FFF2-40B4-BE49-F238E27FC236}">
                <a16:creationId xmlns:a16="http://schemas.microsoft.com/office/drawing/2014/main" id="{0863EB59-AF83-D3DB-C7D7-BB6FBF9ACA9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solidFill>
                  <a:schemeClr val="hlink"/>
                </a:solidFill>
              </a:rPr>
              <a:t>Academia</a:t>
            </a:r>
          </a:p>
        </p:txBody>
      </p:sp>
      <p:sp>
        <p:nvSpPr>
          <p:cNvPr id="146437" name="Rectangle 5">
            <a:extLst>
              <a:ext uri="{FF2B5EF4-FFF2-40B4-BE49-F238E27FC236}">
                <a16:creationId xmlns:a16="http://schemas.microsoft.com/office/drawing/2014/main" id="{EBE95A90-785C-6FF5-2E0F-1D2485D1F37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769687B9-6CC5-F532-EA89-0772B4B88D8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What is Academia?</a:t>
            </a: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9CF13A7D-F1B8-56FA-0259-380C6A35267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689975" cy="449897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Academia – </a:t>
            </a:r>
          </a:p>
          <a:p>
            <a:pPr lvl="1" eaLnBrk="1" hangingPunct="1">
              <a:defRPr/>
            </a:pPr>
            <a:r>
              <a:rPr lang="en-US" dirty="0"/>
              <a:t>Collective term </a:t>
            </a:r>
          </a:p>
          <a:p>
            <a:pPr lvl="1" eaLnBrk="1" hangingPunct="1">
              <a:defRPr/>
            </a:pPr>
            <a:r>
              <a:rPr lang="en-US" dirty="0"/>
              <a:t>Scientific and cultural community</a:t>
            </a:r>
          </a:p>
          <a:p>
            <a:pPr lvl="1" eaLnBrk="1" hangingPunct="1">
              <a:defRPr/>
            </a:pPr>
            <a:r>
              <a:rPr lang="en-US" dirty="0"/>
              <a:t>Usually Universities and Medical Centers/Schools</a:t>
            </a:r>
          </a:p>
          <a:p>
            <a:pPr lvl="1" eaLnBrk="1" hangingPunct="1">
              <a:defRPr/>
            </a:pPr>
            <a:r>
              <a:rPr lang="en-US" dirty="0"/>
              <a:t>Engaged in “Scholarly” activities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Higher education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 dirty="0"/>
              <a:t>Peer-reviewed research 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879607F2-0EBD-C480-15C0-CF20D3E794E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/>
              <a:t>The Academic Life – Faculty/Tenure Track Positions</a:t>
            </a:r>
          </a:p>
        </p:txBody>
      </p:sp>
      <p:sp>
        <p:nvSpPr>
          <p:cNvPr id="204803" name="Rectangle 3">
            <a:extLst>
              <a:ext uri="{FF2B5EF4-FFF2-40B4-BE49-F238E27FC236}">
                <a16:creationId xmlns:a16="http://schemas.microsoft.com/office/drawing/2014/main" id="{8F8C6EAE-9BDF-A7EA-450A-8EC606E340F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1285</TotalTime>
  <Words>1615</Words>
  <Application>Microsoft Office PowerPoint</Application>
  <PresentationFormat>On-screen Show (4:3)</PresentationFormat>
  <Paragraphs>365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Tahoma</vt:lpstr>
      <vt:lpstr>Times New Roman</vt:lpstr>
      <vt:lpstr>Wingdings</vt:lpstr>
      <vt:lpstr>Compass</vt:lpstr>
      <vt:lpstr>Research Career Development Academic Science</vt:lpstr>
      <vt:lpstr>References</vt:lpstr>
      <vt:lpstr>So….. You’ve gotten your Ph.D.</vt:lpstr>
      <vt:lpstr>Standard Ph.D. Professional Path</vt:lpstr>
      <vt:lpstr>And... You’ve Finished up a Postdoc or two…</vt:lpstr>
      <vt:lpstr>What Happens after Your Postdoc?</vt:lpstr>
      <vt:lpstr>Academia</vt:lpstr>
      <vt:lpstr>What is Academia?</vt:lpstr>
      <vt:lpstr>The Academic Life – Faculty/Tenure Track Positions</vt:lpstr>
      <vt:lpstr>Professors:</vt:lpstr>
      <vt:lpstr>What does Tenure Track Mean?</vt:lpstr>
      <vt:lpstr>Professors in U.S. have Rank</vt:lpstr>
      <vt:lpstr>Activities Academic Scientist</vt:lpstr>
      <vt:lpstr>“Research” Activities</vt:lpstr>
      <vt:lpstr>Teaching…</vt:lpstr>
      <vt:lpstr>Service Activities</vt:lpstr>
      <vt:lpstr>Perks of Academic Life</vt:lpstr>
      <vt:lpstr>Problems with Academic Life</vt:lpstr>
      <vt:lpstr>Obtaining Tenure</vt:lpstr>
      <vt:lpstr>Getting Tenure</vt:lpstr>
      <vt:lpstr>The Tenure Decision</vt:lpstr>
      <vt:lpstr>UTSA Tenure at Assoc. Level</vt:lpstr>
      <vt:lpstr>UTSA Tenure at Full Professor</vt:lpstr>
      <vt:lpstr>Higher Levels….</vt:lpstr>
      <vt:lpstr>Academic Science – Who is Successful?</vt:lpstr>
      <vt:lpstr>Characteristics of Successful Academic Researchers…</vt:lpstr>
      <vt:lpstr>Characteristics of Successful Academic Researchers – Personal I</vt:lpstr>
      <vt:lpstr>Characteristics of Successful Academic Researchers – Personal II</vt:lpstr>
      <vt:lpstr>Characteristics of Successful Academic Researchers – Interpersonal</vt:lpstr>
      <vt:lpstr>Characteristics of Successful Academic Researchers – Environment I</vt:lpstr>
      <vt:lpstr>Getting a Tenure Track Position</vt:lpstr>
      <vt:lpstr>Where are Positions Advertised?</vt:lpstr>
      <vt:lpstr>Job Talk</vt:lpstr>
      <vt:lpstr>Job Offer</vt:lpstr>
      <vt:lpstr>Moving to Higher Levels…</vt:lpstr>
      <vt:lpstr>Administrative Structure</vt:lpstr>
      <vt:lpstr>Online Academic Hierarchy</vt:lpstr>
      <vt:lpstr>Other (Non-tenured) Positions in Academia…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Career Developments</dc:title>
  <dc:creator>ATSIN</dc:creator>
  <cp:lastModifiedBy>Patty Ramirez</cp:lastModifiedBy>
  <cp:revision>272</cp:revision>
  <cp:lastPrinted>1601-01-01T00:00:00Z</cp:lastPrinted>
  <dcterms:created xsi:type="dcterms:W3CDTF">2003-01-27T18:17:53Z</dcterms:created>
  <dcterms:modified xsi:type="dcterms:W3CDTF">2026-07-29T22:10:37Z</dcterms:modified>
</cp:coreProperties>
</file>