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271" r:id="rId4"/>
    <p:sldId id="258" r:id="rId5"/>
    <p:sldId id="259" r:id="rId6"/>
    <p:sldId id="270" r:id="rId7"/>
    <p:sldId id="262" r:id="rId8"/>
    <p:sldId id="260" r:id="rId9"/>
    <p:sldId id="261" r:id="rId10"/>
    <p:sldId id="265" r:id="rId11"/>
    <p:sldId id="266" r:id="rId12"/>
    <p:sldId id="267" r:id="rId13"/>
    <p:sldId id="268" r:id="rId14"/>
    <p:sldId id="272" r:id="rId15"/>
    <p:sldId id="273" r:id="rId16"/>
    <p:sldId id="274" r:id="rId17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78" autoAdjust="0"/>
    <p:restoredTop sz="86351" autoAdjust="0"/>
  </p:normalViewPr>
  <p:slideViewPr>
    <p:cSldViewPr>
      <p:cViewPr varScale="1">
        <p:scale>
          <a:sx n="79" d="100"/>
          <a:sy n="79" d="100"/>
        </p:scale>
        <p:origin x="45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1A038E87-97F2-C759-057F-5857E72EB26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F79991BB-7892-B042-1C72-C05ACE4DCB2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6" name="Rectangle 4">
            <a:extLst>
              <a:ext uri="{FF2B5EF4-FFF2-40B4-BE49-F238E27FC236}">
                <a16:creationId xmlns:a16="http://schemas.microsoft.com/office/drawing/2014/main" id="{C7E3AB19-AFF9-9CDB-7312-38EC4492393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7" name="Rectangle 5">
            <a:extLst>
              <a:ext uri="{FF2B5EF4-FFF2-40B4-BE49-F238E27FC236}">
                <a16:creationId xmlns:a16="http://schemas.microsoft.com/office/drawing/2014/main" id="{C06A9F4E-33AB-132D-1C57-87295EA8EC8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/>
            </a:lvl1pPr>
          </a:lstStyle>
          <a:p>
            <a:fld id="{9A8600CF-ECA1-4BAE-BFA2-5F4BEFC4C99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2127549B-81BA-0C4C-C67C-FD75A59A26E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D66ABCA5-2010-6743-EB78-71F5A43D380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B9688840-B8DB-489F-756D-E1CFF8555B6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9" name="Rectangle 5">
            <a:extLst>
              <a:ext uri="{FF2B5EF4-FFF2-40B4-BE49-F238E27FC236}">
                <a16:creationId xmlns:a16="http://schemas.microsoft.com/office/drawing/2014/main" id="{CB301BCD-844E-CBB7-DA02-96BAF4B2A64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7110" name="Rectangle 6">
            <a:extLst>
              <a:ext uri="{FF2B5EF4-FFF2-40B4-BE49-F238E27FC236}">
                <a16:creationId xmlns:a16="http://schemas.microsoft.com/office/drawing/2014/main" id="{68E14BD3-5E97-57AA-4923-040CAB0E1F3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111" name="Rectangle 7">
            <a:extLst>
              <a:ext uri="{FF2B5EF4-FFF2-40B4-BE49-F238E27FC236}">
                <a16:creationId xmlns:a16="http://schemas.microsoft.com/office/drawing/2014/main" id="{0386A707-5B4D-295F-E295-4AF0DF18874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E8308099-DD6B-400E-AF7E-EBCB19DBED2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F31CAF3E-8520-95A9-C704-A065A69488C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531BBCA-6706-47C4-A913-5FE3100358A6}" type="slidenum">
              <a:rPr kumimoji="0" lang="en-US" altLang="en-US"/>
              <a:pPr>
                <a:spcBef>
                  <a:spcPct val="0"/>
                </a:spcBef>
              </a:pPr>
              <a:t>1</a:t>
            </a:fld>
            <a:endParaRPr kumimoji="0" lang="en-US" altLang="en-US"/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4816E6AD-8B06-D317-67B4-C94E236C8C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BDE163A5-0416-D92B-2566-6F9122DCBB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FDCD3F3B-6997-9BEC-DF40-FD08CDC1DB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AA09ACD-160D-4C11-91C9-2123F5FACA7A}" type="slidenum">
              <a:rPr kumimoji="0" lang="en-US" altLang="en-US"/>
              <a:pPr>
                <a:spcBef>
                  <a:spcPct val="0"/>
                </a:spcBef>
              </a:pPr>
              <a:t>10</a:t>
            </a:fld>
            <a:endParaRPr kumimoji="0" lang="en-US" altLang="en-US"/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3F6CC85A-01BE-033F-CE19-7E2F56A38C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3DF1AADA-88ED-3B1D-ACEF-5AAB687945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id="{043F0A01-6B0D-518D-575C-1B255E77BA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6F4F104-88A0-451D-80D0-9B7290661526}" type="slidenum">
              <a:rPr kumimoji="0" lang="en-US" altLang="en-US"/>
              <a:pPr>
                <a:spcBef>
                  <a:spcPct val="0"/>
                </a:spcBef>
              </a:pPr>
              <a:t>11</a:t>
            </a:fld>
            <a:endParaRPr kumimoji="0" lang="en-US" altLang="en-US"/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EEAEB4F0-2095-F0CA-29FF-BF8EA02CB3F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83FDD633-0748-BD8F-4CFE-65405A0FFA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>
            <a:extLst>
              <a:ext uri="{FF2B5EF4-FFF2-40B4-BE49-F238E27FC236}">
                <a16:creationId xmlns:a16="http://schemas.microsoft.com/office/drawing/2014/main" id="{1F03CFFC-E905-6F34-A82D-6964AD3082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AC5ADBB-244F-4956-A8FB-6CCDCC1B9AC5}" type="slidenum">
              <a:rPr kumimoji="0" lang="en-US" altLang="en-US"/>
              <a:pPr>
                <a:spcBef>
                  <a:spcPct val="0"/>
                </a:spcBef>
              </a:pPr>
              <a:t>12</a:t>
            </a:fld>
            <a:endParaRPr kumimoji="0" lang="en-US" altLang="en-US"/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D512241E-177D-F5F6-982E-3265D824855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0191D7C9-F82C-960D-3A3A-32DAC9C3F1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id="{9C1EDF53-81E2-5D66-50DC-8972179EC6B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1564767-6C2E-4107-B858-FC1E62EFAE51}" type="slidenum">
              <a:rPr kumimoji="0" lang="en-US" altLang="en-US"/>
              <a:pPr>
                <a:spcBef>
                  <a:spcPct val="0"/>
                </a:spcBef>
              </a:pPr>
              <a:t>13</a:t>
            </a:fld>
            <a:endParaRPr kumimoji="0" lang="en-US" altLang="en-US"/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6488B46B-689D-F3A7-1A22-C65B6AE04E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8D17D11F-1976-703A-4986-30F324936F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E421F4CA-0048-CB93-3DFA-F5578769674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08D8265-7132-452C-B8C4-6D4A6F3386D8}" type="slidenum">
              <a:rPr kumimoji="0" lang="en-US" altLang="en-US"/>
              <a:pPr>
                <a:spcBef>
                  <a:spcPct val="0"/>
                </a:spcBef>
              </a:pPr>
              <a:t>14</a:t>
            </a:fld>
            <a:endParaRPr kumimoji="0" lang="en-US" altLang="en-US"/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C85F23E6-4616-7BD5-595D-49BA57B55A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A8274D29-1C53-15F1-9C49-C9842DB3AF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:a16="http://schemas.microsoft.com/office/drawing/2014/main" id="{AD82B04C-761E-B425-DEC7-D5921FA2CF2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>
            <a:extLst>
              <a:ext uri="{FF2B5EF4-FFF2-40B4-BE49-F238E27FC236}">
                <a16:creationId xmlns:a16="http://schemas.microsoft.com/office/drawing/2014/main" id="{5998B390-BFAD-BA20-6647-2FE67D1088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36868" name="Slide Number Placeholder 3">
            <a:extLst>
              <a:ext uri="{FF2B5EF4-FFF2-40B4-BE49-F238E27FC236}">
                <a16:creationId xmlns:a16="http://schemas.microsoft.com/office/drawing/2014/main" id="{467A8003-2D7D-42BC-BF2A-1F1AD5B7E1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B2BF3AC-909D-4DC2-A61F-01D937E2F08D}" type="slidenum">
              <a:rPr kumimoji="0" lang="en-US" altLang="en-US"/>
              <a:pPr>
                <a:spcBef>
                  <a:spcPct val="0"/>
                </a:spcBef>
              </a:pPr>
              <a:t>15</a:t>
            </a:fld>
            <a:endParaRPr kumimoji="0"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>
            <a:extLst>
              <a:ext uri="{FF2B5EF4-FFF2-40B4-BE49-F238E27FC236}">
                <a16:creationId xmlns:a16="http://schemas.microsoft.com/office/drawing/2014/main" id="{CF26492A-5941-F0D3-5B2E-E7B2393CC46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>
            <a:extLst>
              <a:ext uri="{FF2B5EF4-FFF2-40B4-BE49-F238E27FC236}">
                <a16:creationId xmlns:a16="http://schemas.microsoft.com/office/drawing/2014/main" id="{9CBC4ACC-0396-6B35-7E59-FF4350D898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38916" name="Slide Number Placeholder 3">
            <a:extLst>
              <a:ext uri="{FF2B5EF4-FFF2-40B4-BE49-F238E27FC236}">
                <a16:creationId xmlns:a16="http://schemas.microsoft.com/office/drawing/2014/main" id="{173930A4-81BE-366E-65E3-36564CA2F6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510E14F-E3F3-45C9-B9B8-68B9AE96972B}" type="slidenum">
              <a:rPr kumimoji="0" lang="en-US" altLang="en-US"/>
              <a:pPr>
                <a:spcBef>
                  <a:spcPct val="0"/>
                </a:spcBef>
              </a:pPr>
              <a:t>16</a:t>
            </a:fld>
            <a:endParaRPr kumimoji="0"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:a16="http://schemas.microsoft.com/office/drawing/2014/main" id="{5A9BDA28-A6C8-C83F-428D-DBB12A6668D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F13B866-DB14-4F74-A6A3-D7D211FA09EC}" type="slidenum">
              <a:rPr kumimoji="0" lang="en-US" altLang="en-US"/>
              <a:pPr>
                <a:spcBef>
                  <a:spcPct val="0"/>
                </a:spcBef>
              </a:pPr>
              <a:t>2</a:t>
            </a:fld>
            <a:endParaRPr kumimoji="0" lang="en-US" altLang="en-US"/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5EE610A2-4BCC-2990-E7B7-A1EAD8E6A4E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13812780-9AD8-03DB-F98E-EFE299FF78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>
            <a:extLst>
              <a:ext uri="{FF2B5EF4-FFF2-40B4-BE49-F238E27FC236}">
                <a16:creationId xmlns:a16="http://schemas.microsoft.com/office/drawing/2014/main" id="{45FB1BB4-0782-31A1-34E0-B292D7FBBF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BECE88F-9A7F-4BF9-93DF-353FB8E00C1E}" type="slidenum">
              <a:rPr kumimoji="0" lang="en-US" altLang="en-US"/>
              <a:pPr>
                <a:spcBef>
                  <a:spcPct val="0"/>
                </a:spcBef>
              </a:pPr>
              <a:t>3</a:t>
            </a:fld>
            <a:endParaRPr kumimoji="0" lang="en-US" altLang="en-US"/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B0040A91-883B-A318-AC1A-FFE90BACEBD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B4245D60-CD62-96BD-6DAF-34008F7267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>
            <a:extLst>
              <a:ext uri="{FF2B5EF4-FFF2-40B4-BE49-F238E27FC236}">
                <a16:creationId xmlns:a16="http://schemas.microsoft.com/office/drawing/2014/main" id="{951A53C2-D71D-22E6-3F21-4D8C742B806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382F50E-12E8-4B6B-BA9A-BAB282AF848B}" type="slidenum">
              <a:rPr kumimoji="0" lang="en-US" altLang="en-US"/>
              <a:pPr>
                <a:spcBef>
                  <a:spcPct val="0"/>
                </a:spcBef>
              </a:pPr>
              <a:t>4</a:t>
            </a:fld>
            <a:endParaRPr kumimoji="0" lang="en-US" altLang="en-US"/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1B086204-90DB-DC60-98AF-E02A74BD690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1AB63440-DD5B-3167-680B-DAB814567F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48FF2C1B-7E84-FC5F-EACF-1A1BEB6CDF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994DAC3-E346-4161-BFB2-3A2098FE9B26}" type="slidenum">
              <a:rPr kumimoji="0" lang="en-US" altLang="en-US"/>
              <a:pPr>
                <a:spcBef>
                  <a:spcPct val="0"/>
                </a:spcBef>
              </a:pPr>
              <a:t>5</a:t>
            </a:fld>
            <a:endParaRPr kumimoji="0" lang="en-US" altLang="en-US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89E44F4E-7287-A07A-597A-1AC608D287F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39C3FDC2-67E3-364D-0E3C-D3B69D6112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C76210F9-26FA-9214-D056-AF27DF5CF7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F009B91-6838-4DC8-A208-D6F7A3E4DA39}" type="slidenum">
              <a:rPr kumimoji="0" lang="en-US" altLang="en-US"/>
              <a:pPr>
                <a:spcBef>
                  <a:spcPct val="0"/>
                </a:spcBef>
              </a:pPr>
              <a:t>6</a:t>
            </a:fld>
            <a:endParaRPr kumimoji="0" lang="en-US" altLang="en-US"/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A5CF6851-35A8-0DF0-4756-549321F423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2B330B9E-5FB4-FE97-942E-FB512BA724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id="{E0326D0F-47C7-3263-E9F1-7B2D1BBCD9D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C8B9E44-0D71-46C9-B9AD-5ECF871ACACF}" type="slidenum">
              <a:rPr kumimoji="0" lang="en-US" altLang="en-US"/>
              <a:pPr>
                <a:spcBef>
                  <a:spcPct val="0"/>
                </a:spcBef>
              </a:pPr>
              <a:t>7</a:t>
            </a:fld>
            <a:endParaRPr kumimoji="0" lang="en-US" altLang="en-US"/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7520F260-BBF9-7A63-6AFA-6D4F37CC343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F1F844BF-1B90-9260-9CC5-3293A5684A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B29E5FB2-2E2A-7F40-503D-9A85AC4F56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B6EABD9-401C-4AA2-B9C0-C700A1DA0345}" type="slidenum">
              <a:rPr kumimoji="0" lang="en-US" altLang="en-US"/>
              <a:pPr>
                <a:spcBef>
                  <a:spcPct val="0"/>
                </a:spcBef>
              </a:pPr>
              <a:t>8</a:t>
            </a:fld>
            <a:endParaRPr kumimoji="0" lang="en-US" altLang="en-US"/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F593C87D-77BB-B4C0-DF35-14C770A5CCA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4983208C-9984-93BB-B161-ACE3341CBA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C5B4549F-C125-B11E-E172-7E5BC705AF5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69765AD-0CAF-4E36-BA4F-C06BA3A911AE}" type="slidenum">
              <a:rPr kumimoji="0" lang="en-US" altLang="en-US"/>
              <a:pPr>
                <a:spcBef>
                  <a:spcPct val="0"/>
                </a:spcBef>
              </a:pPr>
              <a:t>9</a:t>
            </a:fld>
            <a:endParaRPr kumimoji="0" lang="en-US" altLang="en-US"/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13EB8ABD-3A97-F80D-E84F-23F5A037CD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0E3B0ACD-6DB7-E58E-5CD6-45AE4D91D2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">
            <a:extLst>
              <a:ext uri="{FF2B5EF4-FFF2-40B4-BE49-F238E27FC236}">
                <a16:creationId xmlns:a16="http://schemas.microsoft.com/office/drawing/2014/main" id="{97A5FDD6-6E68-058C-06F6-E336AC60283A}"/>
              </a:ext>
            </a:extLst>
          </p:cNvPr>
          <p:cNvGrpSpPr>
            <a:grpSpLocks/>
          </p:cNvGrpSpPr>
          <p:nvPr/>
        </p:nvGrpSpPr>
        <p:grpSpPr bwMode="auto">
          <a:xfrm>
            <a:off x="-9525" y="-20638"/>
            <a:ext cx="9153525" cy="6878638"/>
            <a:chOff x="-6" y="-13"/>
            <a:chExt cx="5766" cy="4333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5DA9367-FA33-189E-8FE0-150860AFD4E0}"/>
                </a:ext>
              </a:extLst>
            </p:cNvPr>
            <p:cNvSpPr>
              <a:spLocks noChangeArrowheads="1"/>
            </p:cNvSpPr>
            <p:nvPr/>
          </p:nvSpPr>
          <p:spPr bwMode="invGray">
            <a:xfrm>
              <a:off x="5549" y="0"/>
              <a:ext cx="211" cy="4320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A01CCE59-BEC2-6A43-4159-23DFD8639FD3}"/>
                </a:ext>
              </a:extLst>
            </p:cNvPr>
            <p:cNvSpPr>
              <a:spLocks/>
            </p:cNvSpPr>
            <p:nvPr/>
          </p:nvSpPr>
          <p:spPr bwMode="white">
            <a:xfrm>
              <a:off x="-6" y="2828"/>
              <a:ext cx="3625" cy="1492"/>
            </a:xfrm>
            <a:custGeom>
              <a:avLst/>
              <a:gdLst>
                <a:gd name="T0" fmla="*/ 0 w 3625"/>
                <a:gd name="T1" fmla="*/ 1491 h 1492"/>
                <a:gd name="T2" fmla="*/ 0 w 3625"/>
                <a:gd name="T3" fmla="*/ 0 h 1492"/>
                <a:gd name="T4" fmla="*/ 171 w 3625"/>
                <a:gd name="T5" fmla="*/ 3 h 1492"/>
                <a:gd name="T6" fmla="*/ 355 w 3625"/>
                <a:gd name="T7" fmla="*/ 9 h 1492"/>
                <a:gd name="T8" fmla="*/ 499 w 3625"/>
                <a:gd name="T9" fmla="*/ 21 h 1492"/>
                <a:gd name="T10" fmla="*/ 650 w 3625"/>
                <a:gd name="T11" fmla="*/ 36 h 1492"/>
                <a:gd name="T12" fmla="*/ 809 w 3625"/>
                <a:gd name="T13" fmla="*/ 54 h 1492"/>
                <a:gd name="T14" fmla="*/ 957 w 3625"/>
                <a:gd name="T15" fmla="*/ 78 h 1492"/>
                <a:gd name="T16" fmla="*/ 1119 w 3625"/>
                <a:gd name="T17" fmla="*/ 105 h 1492"/>
                <a:gd name="T18" fmla="*/ 1261 w 3625"/>
                <a:gd name="T19" fmla="*/ 133 h 1492"/>
                <a:gd name="T20" fmla="*/ 1441 w 3625"/>
                <a:gd name="T21" fmla="*/ 175 h 1492"/>
                <a:gd name="T22" fmla="*/ 1598 w 3625"/>
                <a:gd name="T23" fmla="*/ 217 h 1492"/>
                <a:gd name="T24" fmla="*/ 1763 w 3625"/>
                <a:gd name="T25" fmla="*/ 269 h 1492"/>
                <a:gd name="T26" fmla="*/ 1887 w 3625"/>
                <a:gd name="T27" fmla="*/ 308 h 1492"/>
                <a:gd name="T28" fmla="*/ 2085 w 3625"/>
                <a:gd name="T29" fmla="*/ 384 h 1492"/>
                <a:gd name="T30" fmla="*/ 2230 w 3625"/>
                <a:gd name="T31" fmla="*/ 444 h 1492"/>
                <a:gd name="T32" fmla="*/ 2456 w 3625"/>
                <a:gd name="T33" fmla="*/ 547 h 1492"/>
                <a:gd name="T34" fmla="*/ 2666 w 3625"/>
                <a:gd name="T35" fmla="*/ 662 h 1492"/>
                <a:gd name="T36" fmla="*/ 2859 w 3625"/>
                <a:gd name="T37" fmla="*/ 786 h 1492"/>
                <a:gd name="T38" fmla="*/ 3046 w 3625"/>
                <a:gd name="T39" fmla="*/ 920 h 1492"/>
                <a:gd name="T40" fmla="*/ 3193 w 3625"/>
                <a:gd name="T41" fmla="*/ 1038 h 1492"/>
                <a:gd name="T42" fmla="*/ 3332 w 3625"/>
                <a:gd name="T43" fmla="*/ 1168 h 1492"/>
                <a:gd name="T44" fmla="*/ 3440 w 3625"/>
                <a:gd name="T45" fmla="*/ 1280 h 1492"/>
                <a:gd name="T46" fmla="*/ 3524 w 3625"/>
                <a:gd name="T47" fmla="*/ 1380 h 1492"/>
                <a:gd name="T48" fmla="*/ 3624 w 3625"/>
                <a:gd name="T49" fmla="*/ 1491 h 1492"/>
                <a:gd name="T50" fmla="*/ 3608 w 3625"/>
                <a:gd name="T51" fmla="*/ 1491 h 1492"/>
                <a:gd name="T52" fmla="*/ 0 w 3625"/>
                <a:gd name="T53" fmla="*/ 1491 h 149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625" h="1492">
                  <a:moveTo>
                    <a:pt x="0" y="1491"/>
                  </a:moveTo>
                  <a:lnTo>
                    <a:pt x="0" y="0"/>
                  </a:lnTo>
                  <a:lnTo>
                    <a:pt x="171" y="3"/>
                  </a:lnTo>
                  <a:lnTo>
                    <a:pt x="355" y="9"/>
                  </a:lnTo>
                  <a:lnTo>
                    <a:pt x="499" y="21"/>
                  </a:lnTo>
                  <a:lnTo>
                    <a:pt x="650" y="36"/>
                  </a:lnTo>
                  <a:lnTo>
                    <a:pt x="809" y="54"/>
                  </a:lnTo>
                  <a:lnTo>
                    <a:pt x="957" y="78"/>
                  </a:lnTo>
                  <a:lnTo>
                    <a:pt x="1119" y="105"/>
                  </a:lnTo>
                  <a:lnTo>
                    <a:pt x="1261" y="133"/>
                  </a:lnTo>
                  <a:lnTo>
                    <a:pt x="1441" y="175"/>
                  </a:lnTo>
                  <a:lnTo>
                    <a:pt x="1598" y="217"/>
                  </a:lnTo>
                  <a:lnTo>
                    <a:pt x="1763" y="269"/>
                  </a:lnTo>
                  <a:lnTo>
                    <a:pt x="1887" y="308"/>
                  </a:lnTo>
                  <a:lnTo>
                    <a:pt x="2085" y="384"/>
                  </a:lnTo>
                  <a:lnTo>
                    <a:pt x="2230" y="444"/>
                  </a:lnTo>
                  <a:lnTo>
                    <a:pt x="2456" y="547"/>
                  </a:lnTo>
                  <a:lnTo>
                    <a:pt x="2666" y="662"/>
                  </a:lnTo>
                  <a:lnTo>
                    <a:pt x="2859" y="786"/>
                  </a:lnTo>
                  <a:lnTo>
                    <a:pt x="3046" y="920"/>
                  </a:lnTo>
                  <a:lnTo>
                    <a:pt x="3193" y="1038"/>
                  </a:lnTo>
                  <a:lnTo>
                    <a:pt x="3332" y="1168"/>
                  </a:lnTo>
                  <a:lnTo>
                    <a:pt x="3440" y="1280"/>
                  </a:lnTo>
                  <a:lnTo>
                    <a:pt x="3524" y="1380"/>
                  </a:lnTo>
                  <a:lnTo>
                    <a:pt x="3624" y="1491"/>
                  </a:lnTo>
                  <a:lnTo>
                    <a:pt x="3608" y="1491"/>
                  </a:lnTo>
                  <a:lnTo>
                    <a:pt x="0" y="1491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6F768A32-F1CD-909C-3774-26673D6E4E12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2405"/>
              <a:ext cx="5143" cy="1902"/>
            </a:xfrm>
            <a:custGeom>
              <a:avLst/>
              <a:gdLst>
                <a:gd name="T0" fmla="*/ 2718 w 5143"/>
                <a:gd name="T1" fmla="*/ 405 h 1902"/>
                <a:gd name="T2" fmla="*/ 2466 w 5143"/>
                <a:gd name="T3" fmla="*/ 333 h 1902"/>
                <a:gd name="T4" fmla="*/ 2202 w 5143"/>
                <a:gd name="T5" fmla="*/ 261 h 1902"/>
                <a:gd name="T6" fmla="*/ 1929 w 5143"/>
                <a:gd name="T7" fmla="*/ 198 h 1902"/>
                <a:gd name="T8" fmla="*/ 1695 w 5143"/>
                <a:gd name="T9" fmla="*/ 153 h 1902"/>
                <a:gd name="T10" fmla="*/ 1434 w 5143"/>
                <a:gd name="T11" fmla="*/ 111 h 1902"/>
                <a:gd name="T12" fmla="*/ 1188 w 5143"/>
                <a:gd name="T13" fmla="*/ 75 h 1902"/>
                <a:gd name="T14" fmla="*/ 957 w 5143"/>
                <a:gd name="T15" fmla="*/ 48 h 1902"/>
                <a:gd name="T16" fmla="*/ 747 w 5143"/>
                <a:gd name="T17" fmla="*/ 30 h 1902"/>
                <a:gd name="T18" fmla="*/ 501 w 5143"/>
                <a:gd name="T19" fmla="*/ 15 h 1902"/>
                <a:gd name="T20" fmla="*/ 246 w 5143"/>
                <a:gd name="T21" fmla="*/ 3 h 1902"/>
                <a:gd name="T22" fmla="*/ 0 w 5143"/>
                <a:gd name="T23" fmla="*/ 0 h 1902"/>
                <a:gd name="T24" fmla="*/ 0 w 5143"/>
                <a:gd name="T25" fmla="*/ 275 h 1902"/>
                <a:gd name="T26" fmla="*/ 0 w 5143"/>
                <a:gd name="T27" fmla="*/ 345 h 1902"/>
                <a:gd name="T28" fmla="*/ 0 w 5143"/>
                <a:gd name="T29" fmla="*/ 275 h 1902"/>
                <a:gd name="T30" fmla="*/ 0 w 5143"/>
                <a:gd name="T31" fmla="*/ 342 h 1902"/>
                <a:gd name="T32" fmla="*/ 339 w 5143"/>
                <a:gd name="T33" fmla="*/ 351 h 1902"/>
                <a:gd name="T34" fmla="*/ 606 w 5143"/>
                <a:gd name="T35" fmla="*/ 372 h 1902"/>
                <a:gd name="T36" fmla="*/ 852 w 5143"/>
                <a:gd name="T37" fmla="*/ 399 h 1902"/>
                <a:gd name="T38" fmla="*/ 1068 w 5143"/>
                <a:gd name="T39" fmla="*/ 435 h 1902"/>
                <a:gd name="T40" fmla="*/ 1275 w 5143"/>
                <a:gd name="T41" fmla="*/ 474 h 1902"/>
                <a:gd name="T42" fmla="*/ 1545 w 5143"/>
                <a:gd name="T43" fmla="*/ 540 h 1902"/>
                <a:gd name="T44" fmla="*/ 1761 w 5143"/>
                <a:gd name="T45" fmla="*/ 603 h 1902"/>
                <a:gd name="T46" fmla="*/ 1971 w 5143"/>
                <a:gd name="T47" fmla="*/ 678 h 1902"/>
                <a:gd name="T48" fmla="*/ 2166 w 5143"/>
                <a:gd name="T49" fmla="*/ 747 h 1902"/>
                <a:gd name="T50" fmla="*/ 2397 w 5143"/>
                <a:gd name="T51" fmla="*/ 852 h 1902"/>
                <a:gd name="T52" fmla="*/ 2613 w 5143"/>
                <a:gd name="T53" fmla="*/ 960 h 1902"/>
                <a:gd name="T54" fmla="*/ 2832 w 5143"/>
                <a:gd name="T55" fmla="*/ 1095 h 1902"/>
                <a:gd name="T56" fmla="*/ 3012 w 5143"/>
                <a:gd name="T57" fmla="*/ 1212 h 1902"/>
                <a:gd name="T58" fmla="*/ 3186 w 5143"/>
                <a:gd name="T59" fmla="*/ 1347 h 1902"/>
                <a:gd name="T60" fmla="*/ 3351 w 5143"/>
                <a:gd name="T61" fmla="*/ 1497 h 1902"/>
                <a:gd name="T62" fmla="*/ 3480 w 5143"/>
                <a:gd name="T63" fmla="*/ 1629 h 1902"/>
                <a:gd name="T64" fmla="*/ 3612 w 5143"/>
                <a:gd name="T65" fmla="*/ 1785 h 1902"/>
                <a:gd name="T66" fmla="*/ 3699 w 5143"/>
                <a:gd name="T67" fmla="*/ 1901 h 1902"/>
                <a:gd name="T68" fmla="*/ 5142 w 5143"/>
                <a:gd name="T69" fmla="*/ 1901 h 1902"/>
                <a:gd name="T70" fmla="*/ 5076 w 5143"/>
                <a:gd name="T71" fmla="*/ 1827 h 1902"/>
                <a:gd name="T72" fmla="*/ 4968 w 5143"/>
                <a:gd name="T73" fmla="*/ 1707 h 1902"/>
                <a:gd name="T74" fmla="*/ 4797 w 5143"/>
                <a:gd name="T75" fmla="*/ 1539 h 1902"/>
                <a:gd name="T76" fmla="*/ 4617 w 5143"/>
                <a:gd name="T77" fmla="*/ 1383 h 1902"/>
                <a:gd name="T78" fmla="*/ 4410 w 5143"/>
                <a:gd name="T79" fmla="*/ 1221 h 1902"/>
                <a:gd name="T80" fmla="*/ 4185 w 5143"/>
                <a:gd name="T81" fmla="*/ 1071 h 1902"/>
                <a:gd name="T82" fmla="*/ 3960 w 5143"/>
                <a:gd name="T83" fmla="*/ 939 h 1902"/>
                <a:gd name="T84" fmla="*/ 3708 w 5143"/>
                <a:gd name="T85" fmla="*/ 801 h 1902"/>
                <a:gd name="T86" fmla="*/ 3492 w 5143"/>
                <a:gd name="T87" fmla="*/ 702 h 1902"/>
                <a:gd name="T88" fmla="*/ 3231 w 5143"/>
                <a:gd name="T89" fmla="*/ 588 h 1902"/>
                <a:gd name="T90" fmla="*/ 2964 w 5143"/>
                <a:gd name="T91" fmla="*/ 489 h 1902"/>
                <a:gd name="T92" fmla="*/ 2718 w 5143"/>
                <a:gd name="T93" fmla="*/ 405 h 190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5143" h="1902">
                  <a:moveTo>
                    <a:pt x="2718" y="405"/>
                  </a:moveTo>
                  <a:lnTo>
                    <a:pt x="2466" y="333"/>
                  </a:lnTo>
                  <a:lnTo>
                    <a:pt x="2202" y="261"/>
                  </a:lnTo>
                  <a:lnTo>
                    <a:pt x="1929" y="198"/>
                  </a:lnTo>
                  <a:lnTo>
                    <a:pt x="1695" y="153"/>
                  </a:lnTo>
                  <a:lnTo>
                    <a:pt x="1434" y="111"/>
                  </a:lnTo>
                  <a:lnTo>
                    <a:pt x="1188" y="75"/>
                  </a:lnTo>
                  <a:lnTo>
                    <a:pt x="957" y="48"/>
                  </a:lnTo>
                  <a:lnTo>
                    <a:pt x="747" y="30"/>
                  </a:lnTo>
                  <a:lnTo>
                    <a:pt x="501" y="15"/>
                  </a:lnTo>
                  <a:lnTo>
                    <a:pt x="246" y="3"/>
                  </a:lnTo>
                  <a:lnTo>
                    <a:pt x="0" y="0"/>
                  </a:lnTo>
                  <a:lnTo>
                    <a:pt x="0" y="275"/>
                  </a:lnTo>
                  <a:lnTo>
                    <a:pt x="0" y="345"/>
                  </a:lnTo>
                  <a:lnTo>
                    <a:pt x="0" y="275"/>
                  </a:lnTo>
                  <a:lnTo>
                    <a:pt x="0" y="342"/>
                  </a:lnTo>
                  <a:lnTo>
                    <a:pt x="339" y="351"/>
                  </a:lnTo>
                  <a:lnTo>
                    <a:pt x="606" y="372"/>
                  </a:lnTo>
                  <a:lnTo>
                    <a:pt x="852" y="399"/>
                  </a:lnTo>
                  <a:lnTo>
                    <a:pt x="1068" y="435"/>
                  </a:lnTo>
                  <a:lnTo>
                    <a:pt x="1275" y="474"/>
                  </a:lnTo>
                  <a:lnTo>
                    <a:pt x="1545" y="540"/>
                  </a:lnTo>
                  <a:lnTo>
                    <a:pt x="1761" y="603"/>
                  </a:lnTo>
                  <a:lnTo>
                    <a:pt x="1971" y="678"/>
                  </a:lnTo>
                  <a:lnTo>
                    <a:pt x="2166" y="747"/>
                  </a:lnTo>
                  <a:lnTo>
                    <a:pt x="2397" y="852"/>
                  </a:lnTo>
                  <a:lnTo>
                    <a:pt x="2613" y="960"/>
                  </a:lnTo>
                  <a:lnTo>
                    <a:pt x="2832" y="1095"/>
                  </a:lnTo>
                  <a:lnTo>
                    <a:pt x="3012" y="1212"/>
                  </a:lnTo>
                  <a:lnTo>
                    <a:pt x="3186" y="1347"/>
                  </a:lnTo>
                  <a:lnTo>
                    <a:pt x="3351" y="1497"/>
                  </a:lnTo>
                  <a:lnTo>
                    <a:pt x="3480" y="1629"/>
                  </a:lnTo>
                  <a:lnTo>
                    <a:pt x="3612" y="1785"/>
                  </a:lnTo>
                  <a:lnTo>
                    <a:pt x="3699" y="1901"/>
                  </a:lnTo>
                  <a:lnTo>
                    <a:pt x="5142" y="1901"/>
                  </a:lnTo>
                  <a:lnTo>
                    <a:pt x="5076" y="1827"/>
                  </a:lnTo>
                  <a:lnTo>
                    <a:pt x="4968" y="1707"/>
                  </a:lnTo>
                  <a:lnTo>
                    <a:pt x="4797" y="1539"/>
                  </a:lnTo>
                  <a:lnTo>
                    <a:pt x="4617" y="1383"/>
                  </a:lnTo>
                  <a:lnTo>
                    <a:pt x="4410" y="1221"/>
                  </a:lnTo>
                  <a:lnTo>
                    <a:pt x="4185" y="1071"/>
                  </a:lnTo>
                  <a:lnTo>
                    <a:pt x="3960" y="939"/>
                  </a:lnTo>
                  <a:lnTo>
                    <a:pt x="3708" y="801"/>
                  </a:lnTo>
                  <a:lnTo>
                    <a:pt x="3492" y="702"/>
                  </a:lnTo>
                  <a:lnTo>
                    <a:pt x="3231" y="588"/>
                  </a:lnTo>
                  <a:lnTo>
                    <a:pt x="2964" y="489"/>
                  </a:lnTo>
                  <a:lnTo>
                    <a:pt x="2718" y="405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2B04781A-EE5B-1FE8-CD09-16F7220D60CD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1982"/>
              <a:ext cx="5760" cy="2325"/>
            </a:xfrm>
            <a:custGeom>
              <a:avLst/>
              <a:gdLst>
                <a:gd name="T0" fmla="*/ 0 w 5760"/>
                <a:gd name="T1" fmla="*/ 0 h 2325"/>
                <a:gd name="T2" fmla="*/ 0 w 5760"/>
                <a:gd name="T3" fmla="*/ 339 h 2325"/>
                <a:gd name="T4" fmla="*/ 558 w 5760"/>
                <a:gd name="T5" fmla="*/ 357 h 2325"/>
                <a:gd name="T6" fmla="*/ 807 w 5760"/>
                <a:gd name="T7" fmla="*/ 375 h 2325"/>
                <a:gd name="T8" fmla="*/ 1056 w 5760"/>
                <a:gd name="T9" fmla="*/ 399 h 2325"/>
                <a:gd name="T10" fmla="*/ 1272 w 5760"/>
                <a:gd name="T11" fmla="*/ 426 h 2325"/>
                <a:gd name="T12" fmla="*/ 1539 w 5760"/>
                <a:gd name="T13" fmla="*/ 465 h 2325"/>
                <a:gd name="T14" fmla="*/ 1791 w 5760"/>
                <a:gd name="T15" fmla="*/ 510 h 2325"/>
                <a:gd name="T16" fmla="*/ 2076 w 5760"/>
                <a:gd name="T17" fmla="*/ 570 h 2325"/>
                <a:gd name="T18" fmla="*/ 2334 w 5760"/>
                <a:gd name="T19" fmla="*/ 630 h 2325"/>
                <a:gd name="T20" fmla="*/ 2544 w 5760"/>
                <a:gd name="T21" fmla="*/ 687 h 2325"/>
                <a:gd name="T22" fmla="*/ 2775 w 5760"/>
                <a:gd name="T23" fmla="*/ 759 h 2325"/>
                <a:gd name="T24" fmla="*/ 3003 w 5760"/>
                <a:gd name="T25" fmla="*/ 837 h 2325"/>
                <a:gd name="T26" fmla="*/ 3231 w 5760"/>
                <a:gd name="T27" fmla="*/ 924 h 2325"/>
                <a:gd name="T28" fmla="*/ 3438 w 5760"/>
                <a:gd name="T29" fmla="*/ 1005 h 2325"/>
                <a:gd name="T30" fmla="*/ 3663 w 5760"/>
                <a:gd name="T31" fmla="*/ 1110 h 2325"/>
                <a:gd name="T32" fmla="*/ 3903 w 5760"/>
                <a:gd name="T33" fmla="*/ 1233 h 2325"/>
                <a:gd name="T34" fmla="*/ 4149 w 5760"/>
                <a:gd name="T35" fmla="*/ 1374 h 2325"/>
                <a:gd name="T36" fmla="*/ 4353 w 5760"/>
                <a:gd name="T37" fmla="*/ 1506 h 2325"/>
                <a:gd name="T38" fmla="*/ 4491 w 5760"/>
                <a:gd name="T39" fmla="*/ 1602 h 2325"/>
                <a:gd name="T40" fmla="*/ 4668 w 5760"/>
                <a:gd name="T41" fmla="*/ 1740 h 2325"/>
                <a:gd name="T42" fmla="*/ 4824 w 5760"/>
                <a:gd name="T43" fmla="*/ 1875 h 2325"/>
                <a:gd name="T44" fmla="*/ 4968 w 5760"/>
                <a:gd name="T45" fmla="*/ 2016 h 2325"/>
                <a:gd name="T46" fmla="*/ 5100 w 5760"/>
                <a:gd name="T47" fmla="*/ 2154 h 2325"/>
                <a:gd name="T48" fmla="*/ 5238 w 5760"/>
                <a:gd name="T49" fmla="*/ 2324 h 2325"/>
                <a:gd name="T50" fmla="*/ 5759 w 5760"/>
                <a:gd name="T51" fmla="*/ 2324 h 2325"/>
                <a:gd name="T52" fmla="*/ 5759 w 5760"/>
                <a:gd name="T53" fmla="*/ 1245 h 2325"/>
                <a:gd name="T54" fmla="*/ 5580 w 5760"/>
                <a:gd name="T55" fmla="*/ 1119 h 2325"/>
                <a:gd name="T56" fmla="*/ 5400 w 5760"/>
                <a:gd name="T57" fmla="*/ 1020 h 2325"/>
                <a:gd name="T58" fmla="*/ 5205 w 5760"/>
                <a:gd name="T59" fmla="*/ 918 h 2325"/>
                <a:gd name="T60" fmla="*/ 5031 w 5760"/>
                <a:gd name="T61" fmla="*/ 837 h 2325"/>
                <a:gd name="T62" fmla="*/ 4866 w 5760"/>
                <a:gd name="T63" fmla="*/ 771 h 2325"/>
                <a:gd name="T64" fmla="*/ 4710 w 5760"/>
                <a:gd name="T65" fmla="*/ 711 h 2325"/>
                <a:gd name="T66" fmla="*/ 4545 w 5760"/>
                <a:gd name="T67" fmla="*/ 651 h 2325"/>
                <a:gd name="T68" fmla="*/ 4386 w 5760"/>
                <a:gd name="T69" fmla="*/ 600 h 2325"/>
                <a:gd name="T70" fmla="*/ 4248 w 5760"/>
                <a:gd name="T71" fmla="*/ 552 h 2325"/>
                <a:gd name="T72" fmla="*/ 3993 w 5760"/>
                <a:gd name="T73" fmla="*/ 483 h 2325"/>
                <a:gd name="T74" fmla="*/ 3777 w 5760"/>
                <a:gd name="T75" fmla="*/ 423 h 2325"/>
                <a:gd name="T76" fmla="*/ 3564 w 5760"/>
                <a:gd name="T77" fmla="*/ 375 h 2325"/>
                <a:gd name="T78" fmla="*/ 3282 w 5760"/>
                <a:gd name="T79" fmla="*/ 312 h 2325"/>
                <a:gd name="T80" fmla="*/ 3003 w 5760"/>
                <a:gd name="T81" fmla="*/ 261 h 2325"/>
                <a:gd name="T82" fmla="*/ 2733 w 5760"/>
                <a:gd name="T83" fmla="*/ 213 h 2325"/>
                <a:gd name="T84" fmla="*/ 2451 w 5760"/>
                <a:gd name="T85" fmla="*/ 171 h 2325"/>
                <a:gd name="T86" fmla="*/ 2211 w 5760"/>
                <a:gd name="T87" fmla="*/ 138 h 2325"/>
                <a:gd name="T88" fmla="*/ 1974 w 5760"/>
                <a:gd name="T89" fmla="*/ 108 h 2325"/>
                <a:gd name="T90" fmla="*/ 1665 w 5760"/>
                <a:gd name="T91" fmla="*/ 81 h 2325"/>
                <a:gd name="T92" fmla="*/ 1437 w 5760"/>
                <a:gd name="T93" fmla="*/ 60 h 2325"/>
                <a:gd name="T94" fmla="*/ 1125 w 5760"/>
                <a:gd name="T95" fmla="*/ 36 h 2325"/>
                <a:gd name="T96" fmla="*/ 828 w 5760"/>
                <a:gd name="T97" fmla="*/ 21 h 2325"/>
                <a:gd name="T98" fmla="*/ 558 w 5760"/>
                <a:gd name="T99" fmla="*/ 12 h 2325"/>
                <a:gd name="T100" fmla="*/ 282 w 5760"/>
                <a:gd name="T101" fmla="*/ 3 h 2325"/>
                <a:gd name="T102" fmla="*/ 0 w 5760"/>
                <a:gd name="T103" fmla="*/ 0 h 232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5760" h="2325">
                  <a:moveTo>
                    <a:pt x="0" y="0"/>
                  </a:moveTo>
                  <a:lnTo>
                    <a:pt x="0" y="339"/>
                  </a:lnTo>
                  <a:lnTo>
                    <a:pt x="558" y="357"/>
                  </a:lnTo>
                  <a:lnTo>
                    <a:pt x="807" y="375"/>
                  </a:lnTo>
                  <a:lnTo>
                    <a:pt x="1056" y="399"/>
                  </a:lnTo>
                  <a:lnTo>
                    <a:pt x="1272" y="426"/>
                  </a:lnTo>
                  <a:lnTo>
                    <a:pt x="1539" y="465"/>
                  </a:lnTo>
                  <a:lnTo>
                    <a:pt x="1791" y="510"/>
                  </a:lnTo>
                  <a:lnTo>
                    <a:pt x="2076" y="570"/>
                  </a:lnTo>
                  <a:lnTo>
                    <a:pt x="2334" y="630"/>
                  </a:lnTo>
                  <a:lnTo>
                    <a:pt x="2544" y="687"/>
                  </a:lnTo>
                  <a:lnTo>
                    <a:pt x="2775" y="759"/>
                  </a:lnTo>
                  <a:lnTo>
                    <a:pt x="3003" y="837"/>
                  </a:lnTo>
                  <a:lnTo>
                    <a:pt x="3231" y="924"/>
                  </a:lnTo>
                  <a:lnTo>
                    <a:pt x="3438" y="1005"/>
                  </a:lnTo>
                  <a:lnTo>
                    <a:pt x="3663" y="1110"/>
                  </a:lnTo>
                  <a:lnTo>
                    <a:pt x="3903" y="1233"/>
                  </a:lnTo>
                  <a:lnTo>
                    <a:pt x="4149" y="1374"/>
                  </a:lnTo>
                  <a:lnTo>
                    <a:pt x="4353" y="1506"/>
                  </a:lnTo>
                  <a:lnTo>
                    <a:pt x="4491" y="1602"/>
                  </a:lnTo>
                  <a:lnTo>
                    <a:pt x="4668" y="1740"/>
                  </a:lnTo>
                  <a:lnTo>
                    <a:pt x="4824" y="1875"/>
                  </a:lnTo>
                  <a:lnTo>
                    <a:pt x="4968" y="2016"/>
                  </a:lnTo>
                  <a:lnTo>
                    <a:pt x="5100" y="2154"/>
                  </a:lnTo>
                  <a:lnTo>
                    <a:pt x="5238" y="2324"/>
                  </a:lnTo>
                  <a:lnTo>
                    <a:pt x="5759" y="2324"/>
                  </a:lnTo>
                  <a:lnTo>
                    <a:pt x="5759" y="1245"/>
                  </a:lnTo>
                  <a:lnTo>
                    <a:pt x="5580" y="1119"/>
                  </a:lnTo>
                  <a:lnTo>
                    <a:pt x="5400" y="1020"/>
                  </a:lnTo>
                  <a:lnTo>
                    <a:pt x="5205" y="918"/>
                  </a:lnTo>
                  <a:lnTo>
                    <a:pt x="5031" y="837"/>
                  </a:lnTo>
                  <a:lnTo>
                    <a:pt x="4866" y="771"/>
                  </a:lnTo>
                  <a:lnTo>
                    <a:pt x="4710" y="711"/>
                  </a:lnTo>
                  <a:lnTo>
                    <a:pt x="4545" y="651"/>
                  </a:lnTo>
                  <a:lnTo>
                    <a:pt x="4386" y="600"/>
                  </a:lnTo>
                  <a:lnTo>
                    <a:pt x="4248" y="552"/>
                  </a:lnTo>
                  <a:lnTo>
                    <a:pt x="3993" y="483"/>
                  </a:lnTo>
                  <a:lnTo>
                    <a:pt x="3777" y="423"/>
                  </a:lnTo>
                  <a:lnTo>
                    <a:pt x="3564" y="375"/>
                  </a:lnTo>
                  <a:lnTo>
                    <a:pt x="3282" y="312"/>
                  </a:lnTo>
                  <a:lnTo>
                    <a:pt x="3003" y="261"/>
                  </a:lnTo>
                  <a:lnTo>
                    <a:pt x="2733" y="213"/>
                  </a:lnTo>
                  <a:lnTo>
                    <a:pt x="2451" y="171"/>
                  </a:lnTo>
                  <a:lnTo>
                    <a:pt x="2211" y="138"/>
                  </a:lnTo>
                  <a:lnTo>
                    <a:pt x="1974" y="108"/>
                  </a:lnTo>
                  <a:lnTo>
                    <a:pt x="1665" y="81"/>
                  </a:lnTo>
                  <a:lnTo>
                    <a:pt x="1437" y="60"/>
                  </a:lnTo>
                  <a:lnTo>
                    <a:pt x="1125" y="36"/>
                  </a:lnTo>
                  <a:lnTo>
                    <a:pt x="828" y="21"/>
                  </a:lnTo>
                  <a:lnTo>
                    <a:pt x="558" y="12"/>
                  </a:lnTo>
                  <a:lnTo>
                    <a:pt x="282" y="3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70A24B55-7DC9-63B3-7317-0D2B3A3C208E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1550"/>
              <a:ext cx="5760" cy="1573"/>
            </a:xfrm>
            <a:custGeom>
              <a:avLst/>
              <a:gdLst>
                <a:gd name="T0" fmla="*/ 0 w 5760"/>
                <a:gd name="T1" fmla="*/ 0 h 1573"/>
                <a:gd name="T2" fmla="*/ 0 w 5760"/>
                <a:gd name="T3" fmla="*/ 351 h 1573"/>
                <a:gd name="T4" fmla="*/ 282 w 5760"/>
                <a:gd name="T5" fmla="*/ 357 h 1573"/>
                <a:gd name="T6" fmla="*/ 627 w 5760"/>
                <a:gd name="T7" fmla="*/ 363 h 1573"/>
                <a:gd name="T8" fmla="*/ 960 w 5760"/>
                <a:gd name="T9" fmla="*/ 375 h 1573"/>
                <a:gd name="T10" fmla="*/ 1218 w 5760"/>
                <a:gd name="T11" fmla="*/ 393 h 1573"/>
                <a:gd name="T12" fmla="*/ 1470 w 5760"/>
                <a:gd name="T13" fmla="*/ 411 h 1573"/>
                <a:gd name="T14" fmla="*/ 1746 w 5760"/>
                <a:gd name="T15" fmla="*/ 435 h 1573"/>
                <a:gd name="T16" fmla="*/ 2022 w 5760"/>
                <a:gd name="T17" fmla="*/ 462 h 1573"/>
                <a:gd name="T18" fmla="*/ 2340 w 5760"/>
                <a:gd name="T19" fmla="*/ 504 h 1573"/>
                <a:gd name="T20" fmla="*/ 2664 w 5760"/>
                <a:gd name="T21" fmla="*/ 549 h 1573"/>
                <a:gd name="T22" fmla="*/ 2952 w 5760"/>
                <a:gd name="T23" fmla="*/ 597 h 1573"/>
                <a:gd name="T24" fmla="*/ 3225 w 5760"/>
                <a:gd name="T25" fmla="*/ 648 h 1573"/>
                <a:gd name="T26" fmla="*/ 3513 w 5760"/>
                <a:gd name="T27" fmla="*/ 708 h 1573"/>
                <a:gd name="T28" fmla="*/ 3693 w 5760"/>
                <a:gd name="T29" fmla="*/ 750 h 1573"/>
                <a:gd name="T30" fmla="*/ 3936 w 5760"/>
                <a:gd name="T31" fmla="*/ 810 h 1573"/>
                <a:gd name="T32" fmla="*/ 4095 w 5760"/>
                <a:gd name="T33" fmla="*/ 855 h 1573"/>
                <a:gd name="T34" fmla="*/ 4281 w 5760"/>
                <a:gd name="T35" fmla="*/ 909 h 1573"/>
                <a:gd name="T36" fmla="*/ 4503 w 5760"/>
                <a:gd name="T37" fmla="*/ 981 h 1573"/>
                <a:gd name="T38" fmla="*/ 4704 w 5760"/>
                <a:gd name="T39" fmla="*/ 1053 h 1573"/>
                <a:gd name="T40" fmla="*/ 4911 w 5760"/>
                <a:gd name="T41" fmla="*/ 1131 h 1573"/>
                <a:gd name="T42" fmla="*/ 5073 w 5760"/>
                <a:gd name="T43" fmla="*/ 1197 h 1573"/>
                <a:gd name="T44" fmla="*/ 5256 w 5760"/>
                <a:gd name="T45" fmla="*/ 1281 h 1573"/>
                <a:gd name="T46" fmla="*/ 5475 w 5760"/>
                <a:gd name="T47" fmla="*/ 1401 h 1573"/>
                <a:gd name="T48" fmla="*/ 5628 w 5760"/>
                <a:gd name="T49" fmla="*/ 1482 h 1573"/>
                <a:gd name="T50" fmla="*/ 5759 w 5760"/>
                <a:gd name="T51" fmla="*/ 1572 h 1573"/>
                <a:gd name="T52" fmla="*/ 5759 w 5760"/>
                <a:gd name="T53" fmla="*/ 633 h 1573"/>
                <a:gd name="T54" fmla="*/ 5493 w 5760"/>
                <a:gd name="T55" fmla="*/ 570 h 1573"/>
                <a:gd name="T56" fmla="*/ 5214 w 5760"/>
                <a:gd name="T57" fmla="*/ 501 h 1573"/>
                <a:gd name="T58" fmla="*/ 4950 w 5760"/>
                <a:gd name="T59" fmla="*/ 444 h 1573"/>
                <a:gd name="T60" fmla="*/ 4701 w 5760"/>
                <a:gd name="T61" fmla="*/ 396 h 1573"/>
                <a:gd name="T62" fmla="*/ 4425 w 5760"/>
                <a:gd name="T63" fmla="*/ 348 h 1573"/>
                <a:gd name="T64" fmla="*/ 4110 w 5760"/>
                <a:gd name="T65" fmla="*/ 294 h 1573"/>
                <a:gd name="T66" fmla="*/ 3813 w 5760"/>
                <a:gd name="T67" fmla="*/ 252 h 1573"/>
                <a:gd name="T68" fmla="*/ 3549 w 5760"/>
                <a:gd name="T69" fmla="*/ 213 h 1573"/>
                <a:gd name="T70" fmla="*/ 3261 w 5760"/>
                <a:gd name="T71" fmla="*/ 183 h 1573"/>
                <a:gd name="T72" fmla="*/ 3015 w 5760"/>
                <a:gd name="T73" fmla="*/ 153 h 1573"/>
                <a:gd name="T74" fmla="*/ 2757 w 5760"/>
                <a:gd name="T75" fmla="*/ 129 h 1573"/>
                <a:gd name="T76" fmla="*/ 2520 w 5760"/>
                <a:gd name="T77" fmla="*/ 105 h 1573"/>
                <a:gd name="T78" fmla="*/ 2301 w 5760"/>
                <a:gd name="T79" fmla="*/ 87 h 1573"/>
                <a:gd name="T80" fmla="*/ 2013 w 5760"/>
                <a:gd name="T81" fmla="*/ 66 h 1573"/>
                <a:gd name="T82" fmla="*/ 1731 w 5760"/>
                <a:gd name="T83" fmla="*/ 48 h 1573"/>
                <a:gd name="T84" fmla="*/ 1524 w 5760"/>
                <a:gd name="T85" fmla="*/ 39 h 1573"/>
                <a:gd name="T86" fmla="*/ 1260 w 5760"/>
                <a:gd name="T87" fmla="*/ 27 h 1573"/>
                <a:gd name="T88" fmla="*/ 966 w 5760"/>
                <a:gd name="T89" fmla="*/ 15 h 1573"/>
                <a:gd name="T90" fmla="*/ 714 w 5760"/>
                <a:gd name="T91" fmla="*/ 12 h 1573"/>
                <a:gd name="T92" fmla="*/ 510 w 5760"/>
                <a:gd name="T93" fmla="*/ 6 h 1573"/>
                <a:gd name="T94" fmla="*/ 243 w 5760"/>
                <a:gd name="T95" fmla="*/ 0 h 1573"/>
                <a:gd name="T96" fmla="*/ 0 w 5760"/>
                <a:gd name="T97" fmla="*/ 0 h 157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5760" h="1573">
                  <a:moveTo>
                    <a:pt x="0" y="0"/>
                  </a:moveTo>
                  <a:lnTo>
                    <a:pt x="0" y="351"/>
                  </a:lnTo>
                  <a:lnTo>
                    <a:pt x="282" y="357"/>
                  </a:lnTo>
                  <a:lnTo>
                    <a:pt x="627" y="363"/>
                  </a:lnTo>
                  <a:lnTo>
                    <a:pt x="960" y="375"/>
                  </a:lnTo>
                  <a:lnTo>
                    <a:pt x="1218" y="393"/>
                  </a:lnTo>
                  <a:lnTo>
                    <a:pt x="1470" y="411"/>
                  </a:lnTo>
                  <a:lnTo>
                    <a:pt x="1746" y="435"/>
                  </a:lnTo>
                  <a:lnTo>
                    <a:pt x="2022" y="462"/>
                  </a:lnTo>
                  <a:lnTo>
                    <a:pt x="2340" y="504"/>
                  </a:lnTo>
                  <a:lnTo>
                    <a:pt x="2664" y="549"/>
                  </a:lnTo>
                  <a:lnTo>
                    <a:pt x="2952" y="597"/>
                  </a:lnTo>
                  <a:lnTo>
                    <a:pt x="3225" y="648"/>
                  </a:lnTo>
                  <a:lnTo>
                    <a:pt x="3513" y="708"/>
                  </a:lnTo>
                  <a:lnTo>
                    <a:pt x="3693" y="750"/>
                  </a:lnTo>
                  <a:lnTo>
                    <a:pt x="3936" y="810"/>
                  </a:lnTo>
                  <a:lnTo>
                    <a:pt x="4095" y="855"/>
                  </a:lnTo>
                  <a:lnTo>
                    <a:pt x="4281" y="909"/>
                  </a:lnTo>
                  <a:lnTo>
                    <a:pt x="4503" y="981"/>
                  </a:lnTo>
                  <a:lnTo>
                    <a:pt x="4704" y="1053"/>
                  </a:lnTo>
                  <a:lnTo>
                    <a:pt x="4911" y="1131"/>
                  </a:lnTo>
                  <a:lnTo>
                    <a:pt x="5073" y="1197"/>
                  </a:lnTo>
                  <a:lnTo>
                    <a:pt x="5256" y="1281"/>
                  </a:lnTo>
                  <a:lnTo>
                    <a:pt x="5475" y="1401"/>
                  </a:lnTo>
                  <a:lnTo>
                    <a:pt x="5628" y="1482"/>
                  </a:lnTo>
                  <a:lnTo>
                    <a:pt x="5759" y="1572"/>
                  </a:lnTo>
                  <a:lnTo>
                    <a:pt x="5759" y="633"/>
                  </a:lnTo>
                  <a:lnTo>
                    <a:pt x="5493" y="570"/>
                  </a:lnTo>
                  <a:lnTo>
                    <a:pt x="5214" y="501"/>
                  </a:lnTo>
                  <a:lnTo>
                    <a:pt x="4950" y="444"/>
                  </a:lnTo>
                  <a:lnTo>
                    <a:pt x="4701" y="396"/>
                  </a:lnTo>
                  <a:lnTo>
                    <a:pt x="4425" y="348"/>
                  </a:lnTo>
                  <a:lnTo>
                    <a:pt x="4110" y="294"/>
                  </a:lnTo>
                  <a:lnTo>
                    <a:pt x="3813" y="252"/>
                  </a:lnTo>
                  <a:lnTo>
                    <a:pt x="3549" y="213"/>
                  </a:lnTo>
                  <a:lnTo>
                    <a:pt x="3261" y="183"/>
                  </a:lnTo>
                  <a:lnTo>
                    <a:pt x="3015" y="153"/>
                  </a:lnTo>
                  <a:lnTo>
                    <a:pt x="2757" y="129"/>
                  </a:lnTo>
                  <a:lnTo>
                    <a:pt x="2520" y="105"/>
                  </a:lnTo>
                  <a:lnTo>
                    <a:pt x="2301" y="87"/>
                  </a:lnTo>
                  <a:lnTo>
                    <a:pt x="2013" y="66"/>
                  </a:lnTo>
                  <a:lnTo>
                    <a:pt x="1731" y="48"/>
                  </a:lnTo>
                  <a:lnTo>
                    <a:pt x="1524" y="39"/>
                  </a:lnTo>
                  <a:lnTo>
                    <a:pt x="1260" y="27"/>
                  </a:lnTo>
                  <a:lnTo>
                    <a:pt x="966" y="15"/>
                  </a:lnTo>
                  <a:lnTo>
                    <a:pt x="714" y="12"/>
                  </a:lnTo>
                  <a:lnTo>
                    <a:pt x="510" y="6"/>
                  </a:lnTo>
                  <a:lnTo>
                    <a:pt x="243" y="0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D05773A3-9EA7-C72C-2CF8-4F7E953878BB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1130"/>
              <a:ext cx="5760" cy="970"/>
            </a:xfrm>
            <a:custGeom>
              <a:avLst/>
              <a:gdLst>
                <a:gd name="T0" fmla="*/ 0 w 5760"/>
                <a:gd name="T1" fmla="*/ 0 h 970"/>
                <a:gd name="T2" fmla="*/ 0 w 5760"/>
                <a:gd name="T3" fmla="*/ 339 h 970"/>
                <a:gd name="T4" fmla="*/ 318 w 5760"/>
                <a:gd name="T5" fmla="*/ 342 h 970"/>
                <a:gd name="T6" fmla="*/ 591 w 5760"/>
                <a:gd name="T7" fmla="*/ 348 h 970"/>
                <a:gd name="T8" fmla="*/ 846 w 5760"/>
                <a:gd name="T9" fmla="*/ 354 h 970"/>
                <a:gd name="T10" fmla="*/ 1074 w 5760"/>
                <a:gd name="T11" fmla="*/ 360 h 970"/>
                <a:gd name="T12" fmla="*/ 1314 w 5760"/>
                <a:gd name="T13" fmla="*/ 366 h 970"/>
                <a:gd name="T14" fmla="*/ 1599 w 5760"/>
                <a:gd name="T15" fmla="*/ 381 h 970"/>
                <a:gd name="T16" fmla="*/ 1911 w 5760"/>
                <a:gd name="T17" fmla="*/ 399 h 970"/>
                <a:gd name="T18" fmla="*/ 2241 w 5760"/>
                <a:gd name="T19" fmla="*/ 420 h 970"/>
                <a:gd name="T20" fmla="*/ 2619 w 5760"/>
                <a:gd name="T21" fmla="*/ 453 h 970"/>
                <a:gd name="T22" fmla="*/ 2889 w 5760"/>
                <a:gd name="T23" fmla="*/ 477 h 970"/>
                <a:gd name="T24" fmla="*/ 3177 w 5760"/>
                <a:gd name="T25" fmla="*/ 507 h 970"/>
                <a:gd name="T26" fmla="*/ 3498 w 5760"/>
                <a:gd name="T27" fmla="*/ 543 h 970"/>
                <a:gd name="T28" fmla="*/ 3813 w 5760"/>
                <a:gd name="T29" fmla="*/ 585 h 970"/>
                <a:gd name="T30" fmla="*/ 4044 w 5760"/>
                <a:gd name="T31" fmla="*/ 618 h 970"/>
                <a:gd name="T32" fmla="*/ 4365 w 5760"/>
                <a:gd name="T33" fmla="*/ 669 h 970"/>
                <a:gd name="T34" fmla="*/ 4683 w 5760"/>
                <a:gd name="T35" fmla="*/ 726 h 970"/>
                <a:gd name="T36" fmla="*/ 4980 w 5760"/>
                <a:gd name="T37" fmla="*/ 786 h 970"/>
                <a:gd name="T38" fmla="*/ 5268 w 5760"/>
                <a:gd name="T39" fmla="*/ 846 h 970"/>
                <a:gd name="T40" fmla="*/ 5646 w 5760"/>
                <a:gd name="T41" fmla="*/ 942 h 970"/>
                <a:gd name="T42" fmla="*/ 5759 w 5760"/>
                <a:gd name="T43" fmla="*/ 969 h 970"/>
                <a:gd name="T44" fmla="*/ 5759 w 5760"/>
                <a:gd name="T45" fmla="*/ 0 h 970"/>
                <a:gd name="T46" fmla="*/ 0 w 5760"/>
                <a:gd name="T47" fmla="*/ 0 h 97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5760" h="970">
                  <a:moveTo>
                    <a:pt x="0" y="0"/>
                  </a:moveTo>
                  <a:lnTo>
                    <a:pt x="0" y="339"/>
                  </a:lnTo>
                  <a:lnTo>
                    <a:pt x="318" y="342"/>
                  </a:lnTo>
                  <a:lnTo>
                    <a:pt x="591" y="348"/>
                  </a:lnTo>
                  <a:lnTo>
                    <a:pt x="846" y="354"/>
                  </a:lnTo>
                  <a:lnTo>
                    <a:pt x="1074" y="360"/>
                  </a:lnTo>
                  <a:lnTo>
                    <a:pt x="1314" y="366"/>
                  </a:lnTo>
                  <a:lnTo>
                    <a:pt x="1599" y="381"/>
                  </a:lnTo>
                  <a:lnTo>
                    <a:pt x="1911" y="399"/>
                  </a:lnTo>
                  <a:lnTo>
                    <a:pt x="2241" y="420"/>
                  </a:lnTo>
                  <a:lnTo>
                    <a:pt x="2619" y="453"/>
                  </a:lnTo>
                  <a:lnTo>
                    <a:pt x="2889" y="477"/>
                  </a:lnTo>
                  <a:lnTo>
                    <a:pt x="3177" y="507"/>
                  </a:lnTo>
                  <a:lnTo>
                    <a:pt x="3498" y="543"/>
                  </a:lnTo>
                  <a:lnTo>
                    <a:pt x="3813" y="585"/>
                  </a:lnTo>
                  <a:lnTo>
                    <a:pt x="4044" y="618"/>
                  </a:lnTo>
                  <a:lnTo>
                    <a:pt x="4365" y="669"/>
                  </a:lnTo>
                  <a:lnTo>
                    <a:pt x="4683" y="726"/>
                  </a:lnTo>
                  <a:lnTo>
                    <a:pt x="4980" y="786"/>
                  </a:lnTo>
                  <a:lnTo>
                    <a:pt x="5268" y="846"/>
                  </a:lnTo>
                  <a:lnTo>
                    <a:pt x="5646" y="942"/>
                  </a:lnTo>
                  <a:lnTo>
                    <a:pt x="5759" y="969"/>
                  </a:lnTo>
                  <a:lnTo>
                    <a:pt x="5759" y="0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022E88E3-359B-072A-8AE8-3DC6B1399BD1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-13"/>
              <a:ext cx="5760" cy="1060"/>
            </a:xfrm>
            <a:custGeom>
              <a:avLst/>
              <a:gdLst>
                <a:gd name="T0" fmla="*/ 0 w 5760"/>
                <a:gd name="T1" fmla="*/ 753 h 1060"/>
                <a:gd name="T2" fmla="*/ 0 w 5760"/>
                <a:gd name="T3" fmla="*/ 1059 h 1060"/>
                <a:gd name="T4" fmla="*/ 5759 w 5760"/>
                <a:gd name="T5" fmla="*/ 1059 h 1060"/>
                <a:gd name="T6" fmla="*/ 5759 w 5760"/>
                <a:gd name="T7" fmla="*/ 0 h 1060"/>
                <a:gd name="T8" fmla="*/ 5430 w 5760"/>
                <a:gd name="T9" fmla="*/ 0 h 1060"/>
                <a:gd name="T10" fmla="*/ 5298 w 5760"/>
                <a:gd name="T11" fmla="*/ 84 h 1060"/>
                <a:gd name="T12" fmla="*/ 5136 w 5760"/>
                <a:gd name="T13" fmla="*/ 159 h 1060"/>
                <a:gd name="T14" fmla="*/ 4968 w 5760"/>
                <a:gd name="T15" fmla="*/ 222 h 1060"/>
                <a:gd name="T16" fmla="*/ 4812 w 5760"/>
                <a:gd name="T17" fmla="*/ 267 h 1060"/>
                <a:gd name="T18" fmla="*/ 4626 w 5760"/>
                <a:gd name="T19" fmla="*/ 324 h 1060"/>
                <a:gd name="T20" fmla="*/ 4440 w 5760"/>
                <a:gd name="T21" fmla="*/ 366 h 1060"/>
                <a:gd name="T22" fmla="*/ 4230 w 5760"/>
                <a:gd name="T23" fmla="*/ 414 h 1060"/>
                <a:gd name="T24" fmla="*/ 3939 w 5760"/>
                <a:gd name="T25" fmla="*/ 468 h 1060"/>
                <a:gd name="T26" fmla="*/ 3711 w 5760"/>
                <a:gd name="T27" fmla="*/ 504 h 1060"/>
                <a:gd name="T28" fmla="*/ 3441 w 5760"/>
                <a:gd name="T29" fmla="*/ 543 h 1060"/>
                <a:gd name="T30" fmla="*/ 3189 w 5760"/>
                <a:gd name="T31" fmla="*/ 579 h 1060"/>
                <a:gd name="T32" fmla="*/ 2925 w 5760"/>
                <a:gd name="T33" fmla="*/ 606 h 1060"/>
                <a:gd name="T34" fmla="*/ 2679 w 5760"/>
                <a:gd name="T35" fmla="*/ 633 h 1060"/>
                <a:gd name="T36" fmla="*/ 2418 w 5760"/>
                <a:gd name="T37" fmla="*/ 654 h 1060"/>
                <a:gd name="T38" fmla="*/ 2142 w 5760"/>
                <a:gd name="T39" fmla="*/ 675 h 1060"/>
                <a:gd name="T40" fmla="*/ 1896 w 5760"/>
                <a:gd name="T41" fmla="*/ 693 h 1060"/>
                <a:gd name="T42" fmla="*/ 1647 w 5760"/>
                <a:gd name="T43" fmla="*/ 708 h 1060"/>
                <a:gd name="T44" fmla="*/ 1404 w 5760"/>
                <a:gd name="T45" fmla="*/ 720 h 1060"/>
                <a:gd name="T46" fmla="*/ 1170 w 5760"/>
                <a:gd name="T47" fmla="*/ 732 h 1060"/>
                <a:gd name="T48" fmla="*/ 906 w 5760"/>
                <a:gd name="T49" fmla="*/ 738 h 1060"/>
                <a:gd name="T50" fmla="*/ 534 w 5760"/>
                <a:gd name="T51" fmla="*/ 747 h 1060"/>
                <a:gd name="T52" fmla="*/ 201 w 5760"/>
                <a:gd name="T53" fmla="*/ 753 h 1060"/>
                <a:gd name="T54" fmla="*/ 0 w 5760"/>
                <a:gd name="T55" fmla="*/ 753 h 106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5760" h="1060">
                  <a:moveTo>
                    <a:pt x="0" y="753"/>
                  </a:moveTo>
                  <a:lnTo>
                    <a:pt x="0" y="1059"/>
                  </a:lnTo>
                  <a:lnTo>
                    <a:pt x="5759" y="1059"/>
                  </a:lnTo>
                  <a:lnTo>
                    <a:pt x="5759" y="0"/>
                  </a:lnTo>
                  <a:lnTo>
                    <a:pt x="5430" y="0"/>
                  </a:lnTo>
                  <a:lnTo>
                    <a:pt x="5298" y="84"/>
                  </a:lnTo>
                  <a:lnTo>
                    <a:pt x="5136" y="159"/>
                  </a:lnTo>
                  <a:lnTo>
                    <a:pt x="4968" y="222"/>
                  </a:lnTo>
                  <a:lnTo>
                    <a:pt x="4812" y="267"/>
                  </a:lnTo>
                  <a:lnTo>
                    <a:pt x="4626" y="324"/>
                  </a:lnTo>
                  <a:lnTo>
                    <a:pt x="4440" y="366"/>
                  </a:lnTo>
                  <a:lnTo>
                    <a:pt x="4230" y="414"/>
                  </a:lnTo>
                  <a:lnTo>
                    <a:pt x="3939" y="468"/>
                  </a:lnTo>
                  <a:lnTo>
                    <a:pt x="3711" y="504"/>
                  </a:lnTo>
                  <a:lnTo>
                    <a:pt x="3441" y="543"/>
                  </a:lnTo>
                  <a:lnTo>
                    <a:pt x="3189" y="579"/>
                  </a:lnTo>
                  <a:lnTo>
                    <a:pt x="2925" y="606"/>
                  </a:lnTo>
                  <a:lnTo>
                    <a:pt x="2679" y="633"/>
                  </a:lnTo>
                  <a:lnTo>
                    <a:pt x="2418" y="654"/>
                  </a:lnTo>
                  <a:lnTo>
                    <a:pt x="2142" y="675"/>
                  </a:lnTo>
                  <a:lnTo>
                    <a:pt x="1896" y="693"/>
                  </a:lnTo>
                  <a:lnTo>
                    <a:pt x="1647" y="708"/>
                  </a:lnTo>
                  <a:lnTo>
                    <a:pt x="1404" y="720"/>
                  </a:lnTo>
                  <a:lnTo>
                    <a:pt x="1170" y="732"/>
                  </a:lnTo>
                  <a:lnTo>
                    <a:pt x="906" y="738"/>
                  </a:lnTo>
                  <a:lnTo>
                    <a:pt x="534" y="747"/>
                  </a:lnTo>
                  <a:lnTo>
                    <a:pt x="201" y="753"/>
                  </a:lnTo>
                  <a:lnTo>
                    <a:pt x="0" y="753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820BA3FC-0C2A-844C-23D0-631F609C828F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-13"/>
              <a:ext cx="5284" cy="673"/>
            </a:xfrm>
            <a:custGeom>
              <a:avLst/>
              <a:gdLst>
                <a:gd name="T0" fmla="*/ 0 w 5284"/>
                <a:gd name="T1" fmla="*/ 366 h 673"/>
                <a:gd name="T2" fmla="*/ 0 w 5284"/>
                <a:gd name="T3" fmla="*/ 672 h 673"/>
                <a:gd name="T4" fmla="*/ 303 w 5284"/>
                <a:gd name="T5" fmla="*/ 672 h 673"/>
                <a:gd name="T6" fmla="*/ 723 w 5284"/>
                <a:gd name="T7" fmla="*/ 663 h 673"/>
                <a:gd name="T8" fmla="*/ 1020 w 5284"/>
                <a:gd name="T9" fmla="*/ 654 h 673"/>
                <a:gd name="T10" fmla="*/ 1302 w 5284"/>
                <a:gd name="T11" fmla="*/ 642 h 673"/>
                <a:gd name="T12" fmla="*/ 1554 w 5284"/>
                <a:gd name="T13" fmla="*/ 630 h 673"/>
                <a:gd name="T14" fmla="*/ 1779 w 5284"/>
                <a:gd name="T15" fmla="*/ 615 h 673"/>
                <a:gd name="T16" fmla="*/ 1962 w 5284"/>
                <a:gd name="T17" fmla="*/ 606 h 673"/>
                <a:gd name="T18" fmla="*/ 2193 w 5284"/>
                <a:gd name="T19" fmla="*/ 588 h 673"/>
                <a:gd name="T20" fmla="*/ 2448 w 5284"/>
                <a:gd name="T21" fmla="*/ 570 h 673"/>
                <a:gd name="T22" fmla="*/ 2700 w 5284"/>
                <a:gd name="T23" fmla="*/ 546 h 673"/>
                <a:gd name="T24" fmla="*/ 2904 w 5284"/>
                <a:gd name="T25" fmla="*/ 528 h 673"/>
                <a:gd name="T26" fmla="*/ 3138 w 5284"/>
                <a:gd name="T27" fmla="*/ 498 h 673"/>
                <a:gd name="T28" fmla="*/ 3324 w 5284"/>
                <a:gd name="T29" fmla="*/ 474 h 673"/>
                <a:gd name="T30" fmla="*/ 3534 w 5284"/>
                <a:gd name="T31" fmla="*/ 447 h 673"/>
                <a:gd name="T32" fmla="*/ 3735 w 5284"/>
                <a:gd name="T33" fmla="*/ 420 h 673"/>
                <a:gd name="T34" fmla="*/ 3933 w 5284"/>
                <a:gd name="T35" fmla="*/ 384 h 673"/>
                <a:gd name="T36" fmla="*/ 4116 w 5284"/>
                <a:gd name="T37" fmla="*/ 351 h 673"/>
                <a:gd name="T38" fmla="*/ 4266 w 5284"/>
                <a:gd name="T39" fmla="*/ 318 h 673"/>
                <a:gd name="T40" fmla="*/ 4446 w 5284"/>
                <a:gd name="T41" fmla="*/ 279 h 673"/>
                <a:gd name="T42" fmla="*/ 4620 w 5284"/>
                <a:gd name="T43" fmla="*/ 237 h 673"/>
                <a:gd name="T44" fmla="*/ 4779 w 5284"/>
                <a:gd name="T45" fmla="*/ 192 h 673"/>
                <a:gd name="T46" fmla="*/ 4920 w 5284"/>
                <a:gd name="T47" fmla="*/ 147 h 673"/>
                <a:gd name="T48" fmla="*/ 5085 w 5284"/>
                <a:gd name="T49" fmla="*/ 90 h 673"/>
                <a:gd name="T50" fmla="*/ 5193 w 5284"/>
                <a:gd name="T51" fmla="*/ 42 h 673"/>
                <a:gd name="T52" fmla="*/ 5283 w 5284"/>
                <a:gd name="T53" fmla="*/ 0 h 673"/>
                <a:gd name="T54" fmla="*/ 3201 w 5284"/>
                <a:gd name="T55" fmla="*/ 0 h 673"/>
                <a:gd name="T56" fmla="*/ 2982 w 5284"/>
                <a:gd name="T57" fmla="*/ 57 h 673"/>
                <a:gd name="T58" fmla="*/ 2775 w 5284"/>
                <a:gd name="T59" fmla="*/ 108 h 673"/>
                <a:gd name="T60" fmla="*/ 2562 w 5284"/>
                <a:gd name="T61" fmla="*/ 150 h 673"/>
                <a:gd name="T62" fmla="*/ 2397 w 5284"/>
                <a:gd name="T63" fmla="*/ 183 h 673"/>
                <a:gd name="T64" fmla="*/ 2205 w 5284"/>
                <a:gd name="T65" fmla="*/ 213 h 673"/>
                <a:gd name="T66" fmla="*/ 2001 w 5284"/>
                <a:gd name="T67" fmla="*/ 243 h 673"/>
                <a:gd name="T68" fmla="*/ 1776 w 5284"/>
                <a:gd name="T69" fmla="*/ 273 h 673"/>
                <a:gd name="T70" fmla="*/ 1536 w 5284"/>
                <a:gd name="T71" fmla="*/ 297 h 673"/>
                <a:gd name="T72" fmla="*/ 1344 w 5284"/>
                <a:gd name="T73" fmla="*/ 312 h 673"/>
                <a:gd name="T74" fmla="*/ 1134 w 5284"/>
                <a:gd name="T75" fmla="*/ 330 h 673"/>
                <a:gd name="T76" fmla="*/ 921 w 5284"/>
                <a:gd name="T77" fmla="*/ 342 h 673"/>
                <a:gd name="T78" fmla="*/ 696 w 5284"/>
                <a:gd name="T79" fmla="*/ 354 h 673"/>
                <a:gd name="T80" fmla="*/ 501 w 5284"/>
                <a:gd name="T81" fmla="*/ 360 h 673"/>
                <a:gd name="T82" fmla="*/ 279 w 5284"/>
                <a:gd name="T83" fmla="*/ 366 h 673"/>
                <a:gd name="T84" fmla="*/ 99 w 5284"/>
                <a:gd name="T85" fmla="*/ 369 h 673"/>
                <a:gd name="T86" fmla="*/ 0 w 5284"/>
                <a:gd name="T87" fmla="*/ 366 h 67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5284" h="673">
                  <a:moveTo>
                    <a:pt x="0" y="366"/>
                  </a:moveTo>
                  <a:lnTo>
                    <a:pt x="0" y="672"/>
                  </a:lnTo>
                  <a:lnTo>
                    <a:pt x="303" y="672"/>
                  </a:lnTo>
                  <a:lnTo>
                    <a:pt x="723" y="663"/>
                  </a:lnTo>
                  <a:lnTo>
                    <a:pt x="1020" y="654"/>
                  </a:lnTo>
                  <a:lnTo>
                    <a:pt x="1302" y="642"/>
                  </a:lnTo>
                  <a:lnTo>
                    <a:pt x="1554" y="630"/>
                  </a:lnTo>
                  <a:lnTo>
                    <a:pt x="1779" y="615"/>
                  </a:lnTo>
                  <a:lnTo>
                    <a:pt x="1962" y="606"/>
                  </a:lnTo>
                  <a:lnTo>
                    <a:pt x="2193" y="588"/>
                  </a:lnTo>
                  <a:lnTo>
                    <a:pt x="2448" y="570"/>
                  </a:lnTo>
                  <a:lnTo>
                    <a:pt x="2700" y="546"/>
                  </a:lnTo>
                  <a:lnTo>
                    <a:pt x="2904" y="528"/>
                  </a:lnTo>
                  <a:lnTo>
                    <a:pt x="3138" y="498"/>
                  </a:lnTo>
                  <a:lnTo>
                    <a:pt x="3324" y="474"/>
                  </a:lnTo>
                  <a:lnTo>
                    <a:pt x="3534" y="447"/>
                  </a:lnTo>
                  <a:lnTo>
                    <a:pt x="3735" y="420"/>
                  </a:lnTo>
                  <a:lnTo>
                    <a:pt x="3933" y="384"/>
                  </a:lnTo>
                  <a:lnTo>
                    <a:pt x="4116" y="351"/>
                  </a:lnTo>
                  <a:lnTo>
                    <a:pt x="4266" y="318"/>
                  </a:lnTo>
                  <a:lnTo>
                    <a:pt x="4446" y="279"/>
                  </a:lnTo>
                  <a:lnTo>
                    <a:pt x="4620" y="237"/>
                  </a:lnTo>
                  <a:lnTo>
                    <a:pt x="4779" y="192"/>
                  </a:lnTo>
                  <a:lnTo>
                    <a:pt x="4920" y="147"/>
                  </a:lnTo>
                  <a:lnTo>
                    <a:pt x="5085" y="90"/>
                  </a:lnTo>
                  <a:lnTo>
                    <a:pt x="5193" y="42"/>
                  </a:lnTo>
                  <a:lnTo>
                    <a:pt x="5283" y="0"/>
                  </a:lnTo>
                  <a:lnTo>
                    <a:pt x="3201" y="0"/>
                  </a:lnTo>
                  <a:lnTo>
                    <a:pt x="2982" y="57"/>
                  </a:lnTo>
                  <a:lnTo>
                    <a:pt x="2775" y="108"/>
                  </a:lnTo>
                  <a:lnTo>
                    <a:pt x="2562" y="150"/>
                  </a:lnTo>
                  <a:lnTo>
                    <a:pt x="2397" y="183"/>
                  </a:lnTo>
                  <a:lnTo>
                    <a:pt x="2205" y="213"/>
                  </a:lnTo>
                  <a:lnTo>
                    <a:pt x="2001" y="243"/>
                  </a:lnTo>
                  <a:lnTo>
                    <a:pt x="1776" y="273"/>
                  </a:lnTo>
                  <a:lnTo>
                    <a:pt x="1536" y="297"/>
                  </a:lnTo>
                  <a:lnTo>
                    <a:pt x="1344" y="312"/>
                  </a:lnTo>
                  <a:lnTo>
                    <a:pt x="1134" y="330"/>
                  </a:lnTo>
                  <a:lnTo>
                    <a:pt x="921" y="342"/>
                  </a:lnTo>
                  <a:lnTo>
                    <a:pt x="696" y="354"/>
                  </a:lnTo>
                  <a:lnTo>
                    <a:pt x="501" y="360"/>
                  </a:lnTo>
                  <a:lnTo>
                    <a:pt x="279" y="366"/>
                  </a:lnTo>
                  <a:lnTo>
                    <a:pt x="99" y="369"/>
                  </a:lnTo>
                  <a:lnTo>
                    <a:pt x="0" y="366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713624F9-435D-0650-66C0-33777C4CDA8B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-13"/>
              <a:ext cx="2884" cy="286"/>
            </a:xfrm>
            <a:custGeom>
              <a:avLst/>
              <a:gdLst>
                <a:gd name="T0" fmla="*/ 0 w 2884"/>
                <a:gd name="T1" fmla="*/ 0 h 286"/>
                <a:gd name="T2" fmla="*/ 0 w 2884"/>
                <a:gd name="T3" fmla="*/ 285 h 286"/>
                <a:gd name="T4" fmla="*/ 192 w 2884"/>
                <a:gd name="T5" fmla="*/ 285 h 286"/>
                <a:gd name="T6" fmla="*/ 384 w 2884"/>
                <a:gd name="T7" fmla="*/ 282 h 286"/>
                <a:gd name="T8" fmla="*/ 579 w 2884"/>
                <a:gd name="T9" fmla="*/ 276 h 286"/>
                <a:gd name="T10" fmla="*/ 789 w 2884"/>
                <a:gd name="T11" fmla="*/ 267 h 286"/>
                <a:gd name="T12" fmla="*/ 999 w 2884"/>
                <a:gd name="T13" fmla="*/ 258 h 286"/>
                <a:gd name="T14" fmla="*/ 1161 w 2884"/>
                <a:gd name="T15" fmla="*/ 246 h 286"/>
                <a:gd name="T16" fmla="*/ 1302 w 2884"/>
                <a:gd name="T17" fmla="*/ 234 h 286"/>
                <a:gd name="T18" fmla="*/ 1458 w 2884"/>
                <a:gd name="T19" fmla="*/ 222 h 286"/>
                <a:gd name="T20" fmla="*/ 1665 w 2884"/>
                <a:gd name="T21" fmla="*/ 201 h 286"/>
                <a:gd name="T22" fmla="*/ 1992 w 2884"/>
                <a:gd name="T23" fmla="*/ 159 h 286"/>
                <a:gd name="T24" fmla="*/ 2301 w 2884"/>
                <a:gd name="T25" fmla="*/ 117 h 286"/>
                <a:gd name="T26" fmla="*/ 2604 w 2884"/>
                <a:gd name="T27" fmla="*/ 60 h 286"/>
                <a:gd name="T28" fmla="*/ 2883 w 2884"/>
                <a:gd name="T29" fmla="*/ 0 h 286"/>
                <a:gd name="T30" fmla="*/ 0 w 2884"/>
                <a:gd name="T31" fmla="*/ 0 h 28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884" h="286">
                  <a:moveTo>
                    <a:pt x="0" y="0"/>
                  </a:moveTo>
                  <a:lnTo>
                    <a:pt x="0" y="285"/>
                  </a:lnTo>
                  <a:lnTo>
                    <a:pt x="192" y="285"/>
                  </a:lnTo>
                  <a:lnTo>
                    <a:pt x="384" y="282"/>
                  </a:lnTo>
                  <a:lnTo>
                    <a:pt x="579" y="276"/>
                  </a:lnTo>
                  <a:lnTo>
                    <a:pt x="789" y="267"/>
                  </a:lnTo>
                  <a:lnTo>
                    <a:pt x="999" y="258"/>
                  </a:lnTo>
                  <a:lnTo>
                    <a:pt x="1161" y="246"/>
                  </a:lnTo>
                  <a:lnTo>
                    <a:pt x="1302" y="234"/>
                  </a:lnTo>
                  <a:lnTo>
                    <a:pt x="1458" y="222"/>
                  </a:lnTo>
                  <a:lnTo>
                    <a:pt x="1665" y="201"/>
                  </a:lnTo>
                  <a:lnTo>
                    <a:pt x="1992" y="159"/>
                  </a:lnTo>
                  <a:lnTo>
                    <a:pt x="2301" y="117"/>
                  </a:lnTo>
                  <a:lnTo>
                    <a:pt x="2604" y="60"/>
                  </a:lnTo>
                  <a:lnTo>
                    <a:pt x="2883" y="0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9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0574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92" name="Rectangle 2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Rectangle 21">
            <a:extLst>
              <a:ext uri="{FF2B5EF4-FFF2-40B4-BE49-F238E27FC236}">
                <a16:creationId xmlns:a16="http://schemas.microsoft.com/office/drawing/2014/main" id="{3BE0883B-D8D8-30AD-0991-A34F8EC67E4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Rectangle 22">
            <a:extLst>
              <a:ext uri="{FF2B5EF4-FFF2-40B4-BE49-F238E27FC236}">
                <a16:creationId xmlns:a16="http://schemas.microsoft.com/office/drawing/2014/main" id="{45E56A8D-69F5-F124-314A-EB09193B3E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23">
            <a:extLst>
              <a:ext uri="{FF2B5EF4-FFF2-40B4-BE49-F238E27FC236}">
                <a16:creationId xmlns:a16="http://schemas.microsoft.com/office/drawing/2014/main" id="{BD1B0EA2-26A0-3898-0ED0-0CD09C7FF14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203E2B-1CB2-4A2E-B500-D1E7EB8C17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9690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1">
            <a:extLst>
              <a:ext uri="{FF2B5EF4-FFF2-40B4-BE49-F238E27FC236}">
                <a16:creationId xmlns:a16="http://schemas.microsoft.com/office/drawing/2014/main" id="{301E2188-AF60-6DEE-8F4B-852027D98C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2">
            <a:extLst>
              <a:ext uri="{FF2B5EF4-FFF2-40B4-BE49-F238E27FC236}">
                <a16:creationId xmlns:a16="http://schemas.microsoft.com/office/drawing/2014/main" id="{5ABD0F9C-A014-8A7A-71A2-C6D9A559AF8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3">
            <a:extLst>
              <a:ext uri="{FF2B5EF4-FFF2-40B4-BE49-F238E27FC236}">
                <a16:creationId xmlns:a16="http://schemas.microsoft.com/office/drawing/2014/main" id="{EE97A115-9AEB-F020-B9EF-680A109877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DBE0BC-5828-4D72-AC11-076BBFD4B52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3309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1">
            <a:extLst>
              <a:ext uri="{FF2B5EF4-FFF2-40B4-BE49-F238E27FC236}">
                <a16:creationId xmlns:a16="http://schemas.microsoft.com/office/drawing/2014/main" id="{AEF91E4E-0AE6-2F54-1483-9477B7A108E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2">
            <a:extLst>
              <a:ext uri="{FF2B5EF4-FFF2-40B4-BE49-F238E27FC236}">
                <a16:creationId xmlns:a16="http://schemas.microsoft.com/office/drawing/2014/main" id="{FE86EA86-77A2-6606-3CC3-2672D23BD37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3">
            <a:extLst>
              <a:ext uri="{FF2B5EF4-FFF2-40B4-BE49-F238E27FC236}">
                <a16:creationId xmlns:a16="http://schemas.microsoft.com/office/drawing/2014/main" id="{31E76BBA-81CE-6648-5914-F4B6E93DA7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781B6A-20D0-4352-BA9A-7E52277A563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6575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21">
            <a:extLst>
              <a:ext uri="{FF2B5EF4-FFF2-40B4-BE49-F238E27FC236}">
                <a16:creationId xmlns:a16="http://schemas.microsoft.com/office/drawing/2014/main" id="{F0C566AB-7A8C-5D20-9A66-B6BADA1B887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2">
            <a:extLst>
              <a:ext uri="{FF2B5EF4-FFF2-40B4-BE49-F238E27FC236}">
                <a16:creationId xmlns:a16="http://schemas.microsoft.com/office/drawing/2014/main" id="{278E7BE6-5031-F1B6-85E0-1C29478D8D2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594FF5FD-F5A6-CF0D-254F-A5DBBAC5F31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CD3B61-0334-4E4A-A82E-50C37FBFD25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357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1">
            <a:extLst>
              <a:ext uri="{FF2B5EF4-FFF2-40B4-BE49-F238E27FC236}">
                <a16:creationId xmlns:a16="http://schemas.microsoft.com/office/drawing/2014/main" id="{621A9DCB-EF00-8431-CD66-39B796AF56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2">
            <a:extLst>
              <a:ext uri="{FF2B5EF4-FFF2-40B4-BE49-F238E27FC236}">
                <a16:creationId xmlns:a16="http://schemas.microsoft.com/office/drawing/2014/main" id="{6690043D-4B80-BAEC-AFBD-3CE20D03CC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3">
            <a:extLst>
              <a:ext uri="{FF2B5EF4-FFF2-40B4-BE49-F238E27FC236}">
                <a16:creationId xmlns:a16="http://schemas.microsoft.com/office/drawing/2014/main" id="{9A1EDF93-B1B6-0172-89CB-571734913B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B618BA-1175-4EC8-8A8F-B4398A99B42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316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1">
            <a:extLst>
              <a:ext uri="{FF2B5EF4-FFF2-40B4-BE49-F238E27FC236}">
                <a16:creationId xmlns:a16="http://schemas.microsoft.com/office/drawing/2014/main" id="{2D947702-5A42-C8DC-7455-FE5101571C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2">
            <a:extLst>
              <a:ext uri="{FF2B5EF4-FFF2-40B4-BE49-F238E27FC236}">
                <a16:creationId xmlns:a16="http://schemas.microsoft.com/office/drawing/2014/main" id="{F5B0C4F9-ED5A-A346-64F7-2797FFD88EE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3">
            <a:extLst>
              <a:ext uri="{FF2B5EF4-FFF2-40B4-BE49-F238E27FC236}">
                <a16:creationId xmlns:a16="http://schemas.microsoft.com/office/drawing/2014/main" id="{1955B055-2C57-06A4-91E7-A27CA5DBE4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874F81-3148-4BAC-9956-FA0A62DE75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1421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1">
            <a:extLst>
              <a:ext uri="{FF2B5EF4-FFF2-40B4-BE49-F238E27FC236}">
                <a16:creationId xmlns:a16="http://schemas.microsoft.com/office/drawing/2014/main" id="{B3AC1A3D-0EF1-CBB7-A160-DDE99D7D6AA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2">
            <a:extLst>
              <a:ext uri="{FF2B5EF4-FFF2-40B4-BE49-F238E27FC236}">
                <a16:creationId xmlns:a16="http://schemas.microsoft.com/office/drawing/2014/main" id="{769C6EAB-58B6-5FDB-C271-87A7B848FA4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6210D691-C2BA-EA37-8151-00DB5ABD28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A25D7D-035D-44DE-98E9-14DDDF71836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357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EC87C120-1E3B-E94D-2AD8-6DE05BBC2D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2">
            <a:extLst>
              <a:ext uri="{FF2B5EF4-FFF2-40B4-BE49-F238E27FC236}">
                <a16:creationId xmlns:a16="http://schemas.microsoft.com/office/drawing/2014/main" id="{D98CBAA6-62AA-A279-F825-3213BCEBBE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A5671F4C-A92B-399F-AA2B-AB0CEEF3C8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7ACF5D-94E6-4794-9ACF-D1EFB7DFE5C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7447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1">
            <a:extLst>
              <a:ext uri="{FF2B5EF4-FFF2-40B4-BE49-F238E27FC236}">
                <a16:creationId xmlns:a16="http://schemas.microsoft.com/office/drawing/2014/main" id="{B4F81170-5270-8A89-7AA1-E6C463B2B36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2">
            <a:extLst>
              <a:ext uri="{FF2B5EF4-FFF2-40B4-BE49-F238E27FC236}">
                <a16:creationId xmlns:a16="http://schemas.microsoft.com/office/drawing/2014/main" id="{0660C9F4-2021-1020-9E01-4552E1D7748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E6E90694-866E-CB9F-1DDB-8F742D698DC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1B8F8E-498C-4400-9AED-71204E71CF6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859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1">
            <a:extLst>
              <a:ext uri="{FF2B5EF4-FFF2-40B4-BE49-F238E27FC236}">
                <a16:creationId xmlns:a16="http://schemas.microsoft.com/office/drawing/2014/main" id="{24FAAD04-AA1F-5664-4A0E-95381D64E4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2">
            <a:extLst>
              <a:ext uri="{FF2B5EF4-FFF2-40B4-BE49-F238E27FC236}">
                <a16:creationId xmlns:a16="http://schemas.microsoft.com/office/drawing/2014/main" id="{1D911A95-6215-BA43-B48A-80CC936976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3">
            <a:extLst>
              <a:ext uri="{FF2B5EF4-FFF2-40B4-BE49-F238E27FC236}">
                <a16:creationId xmlns:a16="http://schemas.microsoft.com/office/drawing/2014/main" id="{323F2E60-F51F-3AC9-9DDF-8E311DD8F76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38563F-1C78-4635-A930-2ED0CE763F7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033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1">
            <a:extLst>
              <a:ext uri="{FF2B5EF4-FFF2-40B4-BE49-F238E27FC236}">
                <a16:creationId xmlns:a16="http://schemas.microsoft.com/office/drawing/2014/main" id="{97AE45C2-618E-972E-406B-789A5B7878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2">
            <a:extLst>
              <a:ext uri="{FF2B5EF4-FFF2-40B4-BE49-F238E27FC236}">
                <a16:creationId xmlns:a16="http://schemas.microsoft.com/office/drawing/2014/main" id="{916A9181-EC88-15A8-6E7C-6E9DF8180B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E3C41790-2F72-2336-3755-B00E2C8C5B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0CC38D-1492-482E-8BBD-8AC9D5D4227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4869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1">
            <a:extLst>
              <a:ext uri="{FF2B5EF4-FFF2-40B4-BE49-F238E27FC236}">
                <a16:creationId xmlns:a16="http://schemas.microsoft.com/office/drawing/2014/main" id="{BFD54D3A-34DB-79BF-FD0A-E19FE3EAAC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2">
            <a:extLst>
              <a:ext uri="{FF2B5EF4-FFF2-40B4-BE49-F238E27FC236}">
                <a16:creationId xmlns:a16="http://schemas.microsoft.com/office/drawing/2014/main" id="{27320C61-9F65-51AB-592D-69D280389CD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EEBDA7C6-5FFD-DE70-A0A7-0FFB6CE6637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BA0DF0-F8B5-4D10-97D9-5C72B728CA5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3445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8">
            <a:extLst>
              <a:ext uri="{FF2B5EF4-FFF2-40B4-BE49-F238E27FC236}">
                <a16:creationId xmlns:a16="http://schemas.microsoft.com/office/drawing/2014/main" id="{6D759676-4524-11BA-A9C4-FA2722D68C09}"/>
              </a:ext>
            </a:extLst>
          </p:cNvPr>
          <p:cNvGrpSpPr>
            <a:grpSpLocks/>
          </p:cNvGrpSpPr>
          <p:nvPr/>
        </p:nvGrpSpPr>
        <p:grpSpPr bwMode="auto">
          <a:xfrm>
            <a:off x="-9525" y="-20638"/>
            <a:ext cx="9153525" cy="6878638"/>
            <a:chOff x="-6" y="-13"/>
            <a:chExt cx="5766" cy="4333"/>
          </a:xfrm>
        </p:grpSpPr>
        <p:sp>
          <p:nvSpPr>
            <p:cNvPr id="2" name="Rectangle 2">
              <a:extLst>
                <a:ext uri="{FF2B5EF4-FFF2-40B4-BE49-F238E27FC236}">
                  <a16:creationId xmlns:a16="http://schemas.microsoft.com/office/drawing/2014/main" id="{3F97D1D2-B112-AD65-DA97-8DC273C1246D}"/>
                </a:ext>
              </a:extLst>
            </p:cNvPr>
            <p:cNvSpPr>
              <a:spLocks noChangeArrowheads="1"/>
            </p:cNvSpPr>
            <p:nvPr/>
          </p:nvSpPr>
          <p:spPr bwMode="invGray">
            <a:xfrm>
              <a:off x="5549" y="0"/>
              <a:ext cx="211" cy="4320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033" name="Freeform 3">
              <a:extLst>
                <a:ext uri="{FF2B5EF4-FFF2-40B4-BE49-F238E27FC236}">
                  <a16:creationId xmlns:a16="http://schemas.microsoft.com/office/drawing/2014/main" id="{894701B1-01E0-0FE9-497B-10ACF4EE6487}"/>
                </a:ext>
              </a:extLst>
            </p:cNvPr>
            <p:cNvSpPr>
              <a:spLocks/>
            </p:cNvSpPr>
            <p:nvPr/>
          </p:nvSpPr>
          <p:spPr bwMode="white">
            <a:xfrm>
              <a:off x="-6" y="2828"/>
              <a:ext cx="3625" cy="1492"/>
            </a:xfrm>
            <a:custGeom>
              <a:avLst/>
              <a:gdLst>
                <a:gd name="T0" fmla="*/ 0 w 3625"/>
                <a:gd name="T1" fmla="*/ 1491 h 1492"/>
                <a:gd name="T2" fmla="*/ 0 w 3625"/>
                <a:gd name="T3" fmla="*/ 0 h 1492"/>
                <a:gd name="T4" fmla="*/ 171 w 3625"/>
                <a:gd name="T5" fmla="*/ 3 h 1492"/>
                <a:gd name="T6" fmla="*/ 355 w 3625"/>
                <a:gd name="T7" fmla="*/ 9 h 1492"/>
                <a:gd name="T8" fmla="*/ 499 w 3625"/>
                <a:gd name="T9" fmla="*/ 21 h 1492"/>
                <a:gd name="T10" fmla="*/ 650 w 3625"/>
                <a:gd name="T11" fmla="*/ 36 h 1492"/>
                <a:gd name="T12" fmla="*/ 809 w 3625"/>
                <a:gd name="T13" fmla="*/ 54 h 1492"/>
                <a:gd name="T14" fmla="*/ 957 w 3625"/>
                <a:gd name="T15" fmla="*/ 78 h 1492"/>
                <a:gd name="T16" fmla="*/ 1119 w 3625"/>
                <a:gd name="T17" fmla="*/ 105 h 1492"/>
                <a:gd name="T18" fmla="*/ 1261 w 3625"/>
                <a:gd name="T19" fmla="*/ 133 h 1492"/>
                <a:gd name="T20" fmla="*/ 1441 w 3625"/>
                <a:gd name="T21" fmla="*/ 175 h 1492"/>
                <a:gd name="T22" fmla="*/ 1598 w 3625"/>
                <a:gd name="T23" fmla="*/ 217 h 1492"/>
                <a:gd name="T24" fmla="*/ 1763 w 3625"/>
                <a:gd name="T25" fmla="*/ 269 h 1492"/>
                <a:gd name="T26" fmla="*/ 1887 w 3625"/>
                <a:gd name="T27" fmla="*/ 308 h 1492"/>
                <a:gd name="T28" fmla="*/ 2085 w 3625"/>
                <a:gd name="T29" fmla="*/ 384 h 1492"/>
                <a:gd name="T30" fmla="*/ 2230 w 3625"/>
                <a:gd name="T31" fmla="*/ 444 h 1492"/>
                <a:gd name="T32" fmla="*/ 2456 w 3625"/>
                <a:gd name="T33" fmla="*/ 547 h 1492"/>
                <a:gd name="T34" fmla="*/ 2666 w 3625"/>
                <a:gd name="T35" fmla="*/ 662 h 1492"/>
                <a:gd name="T36" fmla="*/ 2859 w 3625"/>
                <a:gd name="T37" fmla="*/ 786 h 1492"/>
                <a:gd name="T38" fmla="*/ 3046 w 3625"/>
                <a:gd name="T39" fmla="*/ 920 h 1492"/>
                <a:gd name="T40" fmla="*/ 3193 w 3625"/>
                <a:gd name="T41" fmla="*/ 1038 h 1492"/>
                <a:gd name="T42" fmla="*/ 3332 w 3625"/>
                <a:gd name="T43" fmla="*/ 1168 h 1492"/>
                <a:gd name="T44" fmla="*/ 3440 w 3625"/>
                <a:gd name="T45" fmla="*/ 1280 h 1492"/>
                <a:gd name="T46" fmla="*/ 3524 w 3625"/>
                <a:gd name="T47" fmla="*/ 1380 h 1492"/>
                <a:gd name="T48" fmla="*/ 3624 w 3625"/>
                <a:gd name="T49" fmla="*/ 1491 h 1492"/>
                <a:gd name="T50" fmla="*/ 3608 w 3625"/>
                <a:gd name="T51" fmla="*/ 1491 h 1492"/>
                <a:gd name="T52" fmla="*/ 0 w 3625"/>
                <a:gd name="T53" fmla="*/ 1491 h 149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625" h="1492">
                  <a:moveTo>
                    <a:pt x="0" y="1491"/>
                  </a:moveTo>
                  <a:lnTo>
                    <a:pt x="0" y="0"/>
                  </a:lnTo>
                  <a:lnTo>
                    <a:pt x="171" y="3"/>
                  </a:lnTo>
                  <a:lnTo>
                    <a:pt x="355" y="9"/>
                  </a:lnTo>
                  <a:lnTo>
                    <a:pt x="499" y="21"/>
                  </a:lnTo>
                  <a:lnTo>
                    <a:pt x="650" y="36"/>
                  </a:lnTo>
                  <a:lnTo>
                    <a:pt x="809" y="54"/>
                  </a:lnTo>
                  <a:lnTo>
                    <a:pt x="957" y="78"/>
                  </a:lnTo>
                  <a:lnTo>
                    <a:pt x="1119" y="105"/>
                  </a:lnTo>
                  <a:lnTo>
                    <a:pt x="1261" y="133"/>
                  </a:lnTo>
                  <a:lnTo>
                    <a:pt x="1441" y="175"/>
                  </a:lnTo>
                  <a:lnTo>
                    <a:pt x="1598" y="217"/>
                  </a:lnTo>
                  <a:lnTo>
                    <a:pt x="1763" y="269"/>
                  </a:lnTo>
                  <a:lnTo>
                    <a:pt x="1887" y="308"/>
                  </a:lnTo>
                  <a:lnTo>
                    <a:pt x="2085" y="384"/>
                  </a:lnTo>
                  <a:lnTo>
                    <a:pt x="2230" y="444"/>
                  </a:lnTo>
                  <a:lnTo>
                    <a:pt x="2456" y="547"/>
                  </a:lnTo>
                  <a:lnTo>
                    <a:pt x="2666" y="662"/>
                  </a:lnTo>
                  <a:lnTo>
                    <a:pt x="2859" y="786"/>
                  </a:lnTo>
                  <a:lnTo>
                    <a:pt x="3046" y="920"/>
                  </a:lnTo>
                  <a:lnTo>
                    <a:pt x="3193" y="1038"/>
                  </a:lnTo>
                  <a:lnTo>
                    <a:pt x="3332" y="1168"/>
                  </a:lnTo>
                  <a:lnTo>
                    <a:pt x="3440" y="1280"/>
                  </a:lnTo>
                  <a:lnTo>
                    <a:pt x="3524" y="1380"/>
                  </a:lnTo>
                  <a:lnTo>
                    <a:pt x="3624" y="1491"/>
                  </a:lnTo>
                  <a:lnTo>
                    <a:pt x="3608" y="1491"/>
                  </a:lnTo>
                  <a:lnTo>
                    <a:pt x="0" y="1491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" name="Freeform 4">
              <a:extLst>
                <a:ext uri="{FF2B5EF4-FFF2-40B4-BE49-F238E27FC236}">
                  <a16:creationId xmlns:a16="http://schemas.microsoft.com/office/drawing/2014/main" id="{E5428546-3B71-9563-0011-0A2B370ED6D8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2405"/>
              <a:ext cx="5143" cy="1902"/>
            </a:xfrm>
            <a:custGeom>
              <a:avLst/>
              <a:gdLst>
                <a:gd name="T0" fmla="*/ 2718 w 5143"/>
                <a:gd name="T1" fmla="*/ 405 h 1902"/>
                <a:gd name="T2" fmla="*/ 2466 w 5143"/>
                <a:gd name="T3" fmla="*/ 333 h 1902"/>
                <a:gd name="T4" fmla="*/ 2202 w 5143"/>
                <a:gd name="T5" fmla="*/ 261 h 1902"/>
                <a:gd name="T6" fmla="*/ 1929 w 5143"/>
                <a:gd name="T7" fmla="*/ 198 h 1902"/>
                <a:gd name="T8" fmla="*/ 1695 w 5143"/>
                <a:gd name="T9" fmla="*/ 153 h 1902"/>
                <a:gd name="T10" fmla="*/ 1434 w 5143"/>
                <a:gd name="T11" fmla="*/ 111 h 1902"/>
                <a:gd name="T12" fmla="*/ 1188 w 5143"/>
                <a:gd name="T13" fmla="*/ 75 h 1902"/>
                <a:gd name="T14" fmla="*/ 957 w 5143"/>
                <a:gd name="T15" fmla="*/ 48 h 1902"/>
                <a:gd name="T16" fmla="*/ 747 w 5143"/>
                <a:gd name="T17" fmla="*/ 30 h 1902"/>
                <a:gd name="T18" fmla="*/ 501 w 5143"/>
                <a:gd name="T19" fmla="*/ 15 h 1902"/>
                <a:gd name="T20" fmla="*/ 246 w 5143"/>
                <a:gd name="T21" fmla="*/ 3 h 1902"/>
                <a:gd name="T22" fmla="*/ 0 w 5143"/>
                <a:gd name="T23" fmla="*/ 0 h 1902"/>
                <a:gd name="T24" fmla="*/ 0 w 5143"/>
                <a:gd name="T25" fmla="*/ 275 h 1902"/>
                <a:gd name="T26" fmla="*/ 0 w 5143"/>
                <a:gd name="T27" fmla="*/ 345 h 1902"/>
                <a:gd name="T28" fmla="*/ 0 w 5143"/>
                <a:gd name="T29" fmla="*/ 275 h 1902"/>
                <a:gd name="T30" fmla="*/ 0 w 5143"/>
                <a:gd name="T31" fmla="*/ 342 h 1902"/>
                <a:gd name="T32" fmla="*/ 339 w 5143"/>
                <a:gd name="T33" fmla="*/ 351 h 1902"/>
                <a:gd name="T34" fmla="*/ 606 w 5143"/>
                <a:gd name="T35" fmla="*/ 372 h 1902"/>
                <a:gd name="T36" fmla="*/ 852 w 5143"/>
                <a:gd name="T37" fmla="*/ 399 h 1902"/>
                <a:gd name="T38" fmla="*/ 1068 w 5143"/>
                <a:gd name="T39" fmla="*/ 435 h 1902"/>
                <a:gd name="T40" fmla="*/ 1275 w 5143"/>
                <a:gd name="T41" fmla="*/ 474 h 1902"/>
                <a:gd name="T42" fmla="*/ 1545 w 5143"/>
                <a:gd name="T43" fmla="*/ 540 h 1902"/>
                <a:gd name="T44" fmla="*/ 1761 w 5143"/>
                <a:gd name="T45" fmla="*/ 603 h 1902"/>
                <a:gd name="T46" fmla="*/ 1971 w 5143"/>
                <a:gd name="T47" fmla="*/ 678 h 1902"/>
                <a:gd name="T48" fmla="*/ 2166 w 5143"/>
                <a:gd name="T49" fmla="*/ 747 h 1902"/>
                <a:gd name="T50" fmla="*/ 2397 w 5143"/>
                <a:gd name="T51" fmla="*/ 852 h 1902"/>
                <a:gd name="T52" fmla="*/ 2613 w 5143"/>
                <a:gd name="T53" fmla="*/ 960 h 1902"/>
                <a:gd name="T54" fmla="*/ 2832 w 5143"/>
                <a:gd name="T55" fmla="*/ 1095 h 1902"/>
                <a:gd name="T56" fmla="*/ 3012 w 5143"/>
                <a:gd name="T57" fmla="*/ 1212 h 1902"/>
                <a:gd name="T58" fmla="*/ 3186 w 5143"/>
                <a:gd name="T59" fmla="*/ 1347 h 1902"/>
                <a:gd name="T60" fmla="*/ 3351 w 5143"/>
                <a:gd name="T61" fmla="*/ 1497 h 1902"/>
                <a:gd name="T62" fmla="*/ 3480 w 5143"/>
                <a:gd name="T63" fmla="*/ 1629 h 1902"/>
                <a:gd name="T64" fmla="*/ 3612 w 5143"/>
                <a:gd name="T65" fmla="*/ 1785 h 1902"/>
                <a:gd name="T66" fmla="*/ 3699 w 5143"/>
                <a:gd name="T67" fmla="*/ 1901 h 1902"/>
                <a:gd name="T68" fmla="*/ 5142 w 5143"/>
                <a:gd name="T69" fmla="*/ 1901 h 1902"/>
                <a:gd name="T70" fmla="*/ 5076 w 5143"/>
                <a:gd name="T71" fmla="*/ 1827 h 1902"/>
                <a:gd name="T72" fmla="*/ 4968 w 5143"/>
                <a:gd name="T73" fmla="*/ 1707 h 1902"/>
                <a:gd name="T74" fmla="*/ 4797 w 5143"/>
                <a:gd name="T75" fmla="*/ 1539 h 1902"/>
                <a:gd name="T76" fmla="*/ 4617 w 5143"/>
                <a:gd name="T77" fmla="*/ 1383 h 1902"/>
                <a:gd name="T78" fmla="*/ 4410 w 5143"/>
                <a:gd name="T79" fmla="*/ 1221 h 1902"/>
                <a:gd name="T80" fmla="*/ 4185 w 5143"/>
                <a:gd name="T81" fmla="*/ 1071 h 1902"/>
                <a:gd name="T82" fmla="*/ 3960 w 5143"/>
                <a:gd name="T83" fmla="*/ 939 h 1902"/>
                <a:gd name="T84" fmla="*/ 3708 w 5143"/>
                <a:gd name="T85" fmla="*/ 801 h 1902"/>
                <a:gd name="T86" fmla="*/ 3492 w 5143"/>
                <a:gd name="T87" fmla="*/ 702 h 1902"/>
                <a:gd name="T88" fmla="*/ 3231 w 5143"/>
                <a:gd name="T89" fmla="*/ 588 h 1902"/>
                <a:gd name="T90" fmla="*/ 2964 w 5143"/>
                <a:gd name="T91" fmla="*/ 489 h 1902"/>
                <a:gd name="T92" fmla="*/ 2718 w 5143"/>
                <a:gd name="T93" fmla="*/ 405 h 190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5143" h="1902">
                  <a:moveTo>
                    <a:pt x="2718" y="405"/>
                  </a:moveTo>
                  <a:lnTo>
                    <a:pt x="2466" y="333"/>
                  </a:lnTo>
                  <a:lnTo>
                    <a:pt x="2202" y="261"/>
                  </a:lnTo>
                  <a:lnTo>
                    <a:pt x="1929" y="198"/>
                  </a:lnTo>
                  <a:lnTo>
                    <a:pt x="1695" y="153"/>
                  </a:lnTo>
                  <a:lnTo>
                    <a:pt x="1434" y="111"/>
                  </a:lnTo>
                  <a:lnTo>
                    <a:pt x="1188" y="75"/>
                  </a:lnTo>
                  <a:lnTo>
                    <a:pt x="957" y="48"/>
                  </a:lnTo>
                  <a:lnTo>
                    <a:pt x="747" y="30"/>
                  </a:lnTo>
                  <a:lnTo>
                    <a:pt x="501" y="15"/>
                  </a:lnTo>
                  <a:lnTo>
                    <a:pt x="246" y="3"/>
                  </a:lnTo>
                  <a:lnTo>
                    <a:pt x="0" y="0"/>
                  </a:lnTo>
                  <a:lnTo>
                    <a:pt x="0" y="275"/>
                  </a:lnTo>
                  <a:lnTo>
                    <a:pt x="0" y="345"/>
                  </a:lnTo>
                  <a:lnTo>
                    <a:pt x="0" y="275"/>
                  </a:lnTo>
                  <a:lnTo>
                    <a:pt x="0" y="342"/>
                  </a:lnTo>
                  <a:lnTo>
                    <a:pt x="339" y="351"/>
                  </a:lnTo>
                  <a:lnTo>
                    <a:pt x="606" y="372"/>
                  </a:lnTo>
                  <a:lnTo>
                    <a:pt x="852" y="399"/>
                  </a:lnTo>
                  <a:lnTo>
                    <a:pt x="1068" y="435"/>
                  </a:lnTo>
                  <a:lnTo>
                    <a:pt x="1275" y="474"/>
                  </a:lnTo>
                  <a:lnTo>
                    <a:pt x="1545" y="540"/>
                  </a:lnTo>
                  <a:lnTo>
                    <a:pt x="1761" y="603"/>
                  </a:lnTo>
                  <a:lnTo>
                    <a:pt x="1971" y="678"/>
                  </a:lnTo>
                  <a:lnTo>
                    <a:pt x="2166" y="747"/>
                  </a:lnTo>
                  <a:lnTo>
                    <a:pt x="2397" y="852"/>
                  </a:lnTo>
                  <a:lnTo>
                    <a:pt x="2613" y="960"/>
                  </a:lnTo>
                  <a:lnTo>
                    <a:pt x="2832" y="1095"/>
                  </a:lnTo>
                  <a:lnTo>
                    <a:pt x="3012" y="1212"/>
                  </a:lnTo>
                  <a:lnTo>
                    <a:pt x="3186" y="1347"/>
                  </a:lnTo>
                  <a:lnTo>
                    <a:pt x="3351" y="1497"/>
                  </a:lnTo>
                  <a:lnTo>
                    <a:pt x="3480" y="1629"/>
                  </a:lnTo>
                  <a:lnTo>
                    <a:pt x="3612" y="1785"/>
                  </a:lnTo>
                  <a:lnTo>
                    <a:pt x="3699" y="1901"/>
                  </a:lnTo>
                  <a:lnTo>
                    <a:pt x="5142" y="1901"/>
                  </a:lnTo>
                  <a:lnTo>
                    <a:pt x="5076" y="1827"/>
                  </a:lnTo>
                  <a:lnTo>
                    <a:pt x="4968" y="1707"/>
                  </a:lnTo>
                  <a:lnTo>
                    <a:pt x="4797" y="1539"/>
                  </a:lnTo>
                  <a:lnTo>
                    <a:pt x="4617" y="1383"/>
                  </a:lnTo>
                  <a:lnTo>
                    <a:pt x="4410" y="1221"/>
                  </a:lnTo>
                  <a:lnTo>
                    <a:pt x="4185" y="1071"/>
                  </a:lnTo>
                  <a:lnTo>
                    <a:pt x="3960" y="939"/>
                  </a:lnTo>
                  <a:lnTo>
                    <a:pt x="3708" y="801"/>
                  </a:lnTo>
                  <a:lnTo>
                    <a:pt x="3492" y="702"/>
                  </a:lnTo>
                  <a:lnTo>
                    <a:pt x="3231" y="588"/>
                  </a:lnTo>
                  <a:lnTo>
                    <a:pt x="2964" y="489"/>
                  </a:lnTo>
                  <a:lnTo>
                    <a:pt x="2718" y="405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" name="Freeform 5">
              <a:extLst>
                <a:ext uri="{FF2B5EF4-FFF2-40B4-BE49-F238E27FC236}">
                  <a16:creationId xmlns:a16="http://schemas.microsoft.com/office/drawing/2014/main" id="{1DD446A0-FA74-EE8B-5CD5-048B4E6730AF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1982"/>
              <a:ext cx="5760" cy="2325"/>
            </a:xfrm>
            <a:custGeom>
              <a:avLst/>
              <a:gdLst>
                <a:gd name="T0" fmla="*/ 0 w 5760"/>
                <a:gd name="T1" fmla="*/ 0 h 2325"/>
                <a:gd name="T2" fmla="*/ 0 w 5760"/>
                <a:gd name="T3" fmla="*/ 339 h 2325"/>
                <a:gd name="T4" fmla="*/ 558 w 5760"/>
                <a:gd name="T5" fmla="*/ 357 h 2325"/>
                <a:gd name="T6" fmla="*/ 807 w 5760"/>
                <a:gd name="T7" fmla="*/ 375 h 2325"/>
                <a:gd name="T8" fmla="*/ 1056 w 5760"/>
                <a:gd name="T9" fmla="*/ 399 h 2325"/>
                <a:gd name="T10" fmla="*/ 1272 w 5760"/>
                <a:gd name="T11" fmla="*/ 426 h 2325"/>
                <a:gd name="T12" fmla="*/ 1539 w 5760"/>
                <a:gd name="T13" fmla="*/ 465 h 2325"/>
                <a:gd name="T14" fmla="*/ 1791 w 5760"/>
                <a:gd name="T15" fmla="*/ 510 h 2325"/>
                <a:gd name="T16" fmla="*/ 2076 w 5760"/>
                <a:gd name="T17" fmla="*/ 570 h 2325"/>
                <a:gd name="T18" fmla="*/ 2334 w 5760"/>
                <a:gd name="T19" fmla="*/ 630 h 2325"/>
                <a:gd name="T20" fmla="*/ 2544 w 5760"/>
                <a:gd name="T21" fmla="*/ 687 h 2325"/>
                <a:gd name="T22" fmla="*/ 2775 w 5760"/>
                <a:gd name="T23" fmla="*/ 759 h 2325"/>
                <a:gd name="T24" fmla="*/ 3003 w 5760"/>
                <a:gd name="T25" fmla="*/ 837 h 2325"/>
                <a:gd name="T26" fmla="*/ 3231 w 5760"/>
                <a:gd name="T27" fmla="*/ 924 h 2325"/>
                <a:gd name="T28" fmla="*/ 3438 w 5760"/>
                <a:gd name="T29" fmla="*/ 1005 h 2325"/>
                <a:gd name="T30" fmla="*/ 3663 w 5760"/>
                <a:gd name="T31" fmla="*/ 1110 h 2325"/>
                <a:gd name="T32" fmla="*/ 3903 w 5760"/>
                <a:gd name="T33" fmla="*/ 1233 h 2325"/>
                <a:gd name="T34" fmla="*/ 4149 w 5760"/>
                <a:gd name="T35" fmla="*/ 1374 h 2325"/>
                <a:gd name="T36" fmla="*/ 4353 w 5760"/>
                <a:gd name="T37" fmla="*/ 1506 h 2325"/>
                <a:gd name="T38" fmla="*/ 4491 w 5760"/>
                <a:gd name="T39" fmla="*/ 1602 h 2325"/>
                <a:gd name="T40" fmla="*/ 4668 w 5760"/>
                <a:gd name="T41" fmla="*/ 1740 h 2325"/>
                <a:gd name="T42" fmla="*/ 4824 w 5760"/>
                <a:gd name="T43" fmla="*/ 1875 h 2325"/>
                <a:gd name="T44" fmla="*/ 4968 w 5760"/>
                <a:gd name="T45" fmla="*/ 2016 h 2325"/>
                <a:gd name="T46" fmla="*/ 5100 w 5760"/>
                <a:gd name="T47" fmla="*/ 2154 h 2325"/>
                <a:gd name="T48" fmla="*/ 5238 w 5760"/>
                <a:gd name="T49" fmla="*/ 2324 h 2325"/>
                <a:gd name="T50" fmla="*/ 5759 w 5760"/>
                <a:gd name="T51" fmla="*/ 2324 h 2325"/>
                <a:gd name="T52" fmla="*/ 5759 w 5760"/>
                <a:gd name="T53" fmla="*/ 1245 h 2325"/>
                <a:gd name="T54" fmla="*/ 5580 w 5760"/>
                <a:gd name="T55" fmla="*/ 1119 h 2325"/>
                <a:gd name="T56" fmla="*/ 5400 w 5760"/>
                <a:gd name="T57" fmla="*/ 1020 h 2325"/>
                <a:gd name="T58" fmla="*/ 5205 w 5760"/>
                <a:gd name="T59" fmla="*/ 918 h 2325"/>
                <a:gd name="T60" fmla="*/ 5031 w 5760"/>
                <a:gd name="T61" fmla="*/ 837 h 2325"/>
                <a:gd name="T62" fmla="*/ 4866 w 5760"/>
                <a:gd name="T63" fmla="*/ 771 h 2325"/>
                <a:gd name="T64" fmla="*/ 4710 w 5760"/>
                <a:gd name="T65" fmla="*/ 711 h 2325"/>
                <a:gd name="T66" fmla="*/ 4545 w 5760"/>
                <a:gd name="T67" fmla="*/ 651 h 2325"/>
                <a:gd name="T68" fmla="*/ 4386 w 5760"/>
                <a:gd name="T69" fmla="*/ 600 h 2325"/>
                <a:gd name="T70" fmla="*/ 4248 w 5760"/>
                <a:gd name="T71" fmla="*/ 552 h 2325"/>
                <a:gd name="T72" fmla="*/ 3993 w 5760"/>
                <a:gd name="T73" fmla="*/ 483 h 2325"/>
                <a:gd name="T74" fmla="*/ 3777 w 5760"/>
                <a:gd name="T75" fmla="*/ 423 h 2325"/>
                <a:gd name="T76" fmla="*/ 3564 w 5760"/>
                <a:gd name="T77" fmla="*/ 375 h 2325"/>
                <a:gd name="T78" fmla="*/ 3282 w 5760"/>
                <a:gd name="T79" fmla="*/ 312 h 2325"/>
                <a:gd name="T80" fmla="*/ 3003 w 5760"/>
                <a:gd name="T81" fmla="*/ 261 h 2325"/>
                <a:gd name="T82" fmla="*/ 2733 w 5760"/>
                <a:gd name="T83" fmla="*/ 213 h 2325"/>
                <a:gd name="T84" fmla="*/ 2451 w 5760"/>
                <a:gd name="T85" fmla="*/ 171 h 2325"/>
                <a:gd name="T86" fmla="*/ 2211 w 5760"/>
                <a:gd name="T87" fmla="*/ 138 h 2325"/>
                <a:gd name="T88" fmla="*/ 1974 w 5760"/>
                <a:gd name="T89" fmla="*/ 108 h 2325"/>
                <a:gd name="T90" fmla="*/ 1665 w 5760"/>
                <a:gd name="T91" fmla="*/ 81 h 2325"/>
                <a:gd name="T92" fmla="*/ 1437 w 5760"/>
                <a:gd name="T93" fmla="*/ 60 h 2325"/>
                <a:gd name="T94" fmla="*/ 1125 w 5760"/>
                <a:gd name="T95" fmla="*/ 36 h 2325"/>
                <a:gd name="T96" fmla="*/ 828 w 5760"/>
                <a:gd name="T97" fmla="*/ 21 h 2325"/>
                <a:gd name="T98" fmla="*/ 558 w 5760"/>
                <a:gd name="T99" fmla="*/ 12 h 2325"/>
                <a:gd name="T100" fmla="*/ 282 w 5760"/>
                <a:gd name="T101" fmla="*/ 3 h 2325"/>
                <a:gd name="T102" fmla="*/ 0 w 5760"/>
                <a:gd name="T103" fmla="*/ 0 h 232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5760" h="2325">
                  <a:moveTo>
                    <a:pt x="0" y="0"/>
                  </a:moveTo>
                  <a:lnTo>
                    <a:pt x="0" y="339"/>
                  </a:lnTo>
                  <a:lnTo>
                    <a:pt x="558" y="357"/>
                  </a:lnTo>
                  <a:lnTo>
                    <a:pt x="807" y="375"/>
                  </a:lnTo>
                  <a:lnTo>
                    <a:pt x="1056" y="399"/>
                  </a:lnTo>
                  <a:lnTo>
                    <a:pt x="1272" y="426"/>
                  </a:lnTo>
                  <a:lnTo>
                    <a:pt x="1539" y="465"/>
                  </a:lnTo>
                  <a:lnTo>
                    <a:pt x="1791" y="510"/>
                  </a:lnTo>
                  <a:lnTo>
                    <a:pt x="2076" y="570"/>
                  </a:lnTo>
                  <a:lnTo>
                    <a:pt x="2334" y="630"/>
                  </a:lnTo>
                  <a:lnTo>
                    <a:pt x="2544" y="687"/>
                  </a:lnTo>
                  <a:lnTo>
                    <a:pt x="2775" y="759"/>
                  </a:lnTo>
                  <a:lnTo>
                    <a:pt x="3003" y="837"/>
                  </a:lnTo>
                  <a:lnTo>
                    <a:pt x="3231" y="924"/>
                  </a:lnTo>
                  <a:lnTo>
                    <a:pt x="3438" y="1005"/>
                  </a:lnTo>
                  <a:lnTo>
                    <a:pt x="3663" y="1110"/>
                  </a:lnTo>
                  <a:lnTo>
                    <a:pt x="3903" y="1233"/>
                  </a:lnTo>
                  <a:lnTo>
                    <a:pt x="4149" y="1374"/>
                  </a:lnTo>
                  <a:lnTo>
                    <a:pt x="4353" y="1506"/>
                  </a:lnTo>
                  <a:lnTo>
                    <a:pt x="4491" y="1602"/>
                  </a:lnTo>
                  <a:lnTo>
                    <a:pt x="4668" y="1740"/>
                  </a:lnTo>
                  <a:lnTo>
                    <a:pt x="4824" y="1875"/>
                  </a:lnTo>
                  <a:lnTo>
                    <a:pt x="4968" y="2016"/>
                  </a:lnTo>
                  <a:lnTo>
                    <a:pt x="5100" y="2154"/>
                  </a:lnTo>
                  <a:lnTo>
                    <a:pt x="5238" y="2324"/>
                  </a:lnTo>
                  <a:lnTo>
                    <a:pt x="5759" y="2324"/>
                  </a:lnTo>
                  <a:lnTo>
                    <a:pt x="5759" y="1245"/>
                  </a:lnTo>
                  <a:lnTo>
                    <a:pt x="5580" y="1119"/>
                  </a:lnTo>
                  <a:lnTo>
                    <a:pt x="5400" y="1020"/>
                  </a:lnTo>
                  <a:lnTo>
                    <a:pt x="5205" y="918"/>
                  </a:lnTo>
                  <a:lnTo>
                    <a:pt x="5031" y="837"/>
                  </a:lnTo>
                  <a:lnTo>
                    <a:pt x="4866" y="771"/>
                  </a:lnTo>
                  <a:lnTo>
                    <a:pt x="4710" y="711"/>
                  </a:lnTo>
                  <a:lnTo>
                    <a:pt x="4545" y="651"/>
                  </a:lnTo>
                  <a:lnTo>
                    <a:pt x="4386" y="600"/>
                  </a:lnTo>
                  <a:lnTo>
                    <a:pt x="4248" y="552"/>
                  </a:lnTo>
                  <a:lnTo>
                    <a:pt x="3993" y="483"/>
                  </a:lnTo>
                  <a:lnTo>
                    <a:pt x="3777" y="423"/>
                  </a:lnTo>
                  <a:lnTo>
                    <a:pt x="3564" y="375"/>
                  </a:lnTo>
                  <a:lnTo>
                    <a:pt x="3282" y="312"/>
                  </a:lnTo>
                  <a:lnTo>
                    <a:pt x="3003" y="261"/>
                  </a:lnTo>
                  <a:lnTo>
                    <a:pt x="2733" y="213"/>
                  </a:lnTo>
                  <a:lnTo>
                    <a:pt x="2451" y="171"/>
                  </a:lnTo>
                  <a:lnTo>
                    <a:pt x="2211" y="138"/>
                  </a:lnTo>
                  <a:lnTo>
                    <a:pt x="1974" y="108"/>
                  </a:lnTo>
                  <a:lnTo>
                    <a:pt x="1665" y="81"/>
                  </a:lnTo>
                  <a:lnTo>
                    <a:pt x="1437" y="60"/>
                  </a:lnTo>
                  <a:lnTo>
                    <a:pt x="1125" y="36"/>
                  </a:lnTo>
                  <a:lnTo>
                    <a:pt x="828" y="21"/>
                  </a:lnTo>
                  <a:lnTo>
                    <a:pt x="558" y="12"/>
                  </a:lnTo>
                  <a:lnTo>
                    <a:pt x="282" y="3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6" name="Freeform 6">
              <a:extLst>
                <a:ext uri="{FF2B5EF4-FFF2-40B4-BE49-F238E27FC236}">
                  <a16:creationId xmlns:a16="http://schemas.microsoft.com/office/drawing/2014/main" id="{A4BE504A-F6BC-BECF-16A3-3008AEF0448F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1550"/>
              <a:ext cx="5760" cy="1573"/>
            </a:xfrm>
            <a:custGeom>
              <a:avLst/>
              <a:gdLst>
                <a:gd name="T0" fmla="*/ 0 w 5760"/>
                <a:gd name="T1" fmla="*/ 0 h 1573"/>
                <a:gd name="T2" fmla="*/ 0 w 5760"/>
                <a:gd name="T3" fmla="*/ 351 h 1573"/>
                <a:gd name="T4" fmla="*/ 282 w 5760"/>
                <a:gd name="T5" fmla="*/ 357 h 1573"/>
                <a:gd name="T6" fmla="*/ 627 w 5760"/>
                <a:gd name="T7" fmla="*/ 363 h 1573"/>
                <a:gd name="T8" fmla="*/ 960 w 5760"/>
                <a:gd name="T9" fmla="*/ 375 h 1573"/>
                <a:gd name="T10" fmla="*/ 1218 w 5760"/>
                <a:gd name="T11" fmla="*/ 393 h 1573"/>
                <a:gd name="T12" fmla="*/ 1470 w 5760"/>
                <a:gd name="T13" fmla="*/ 411 h 1573"/>
                <a:gd name="T14" fmla="*/ 1746 w 5760"/>
                <a:gd name="T15" fmla="*/ 435 h 1573"/>
                <a:gd name="T16" fmla="*/ 2022 w 5760"/>
                <a:gd name="T17" fmla="*/ 462 h 1573"/>
                <a:gd name="T18" fmla="*/ 2340 w 5760"/>
                <a:gd name="T19" fmla="*/ 504 h 1573"/>
                <a:gd name="T20" fmla="*/ 2664 w 5760"/>
                <a:gd name="T21" fmla="*/ 549 h 1573"/>
                <a:gd name="T22" fmla="*/ 2952 w 5760"/>
                <a:gd name="T23" fmla="*/ 597 h 1573"/>
                <a:gd name="T24" fmla="*/ 3225 w 5760"/>
                <a:gd name="T25" fmla="*/ 648 h 1573"/>
                <a:gd name="T26" fmla="*/ 3513 w 5760"/>
                <a:gd name="T27" fmla="*/ 708 h 1573"/>
                <a:gd name="T28" fmla="*/ 3693 w 5760"/>
                <a:gd name="T29" fmla="*/ 750 h 1573"/>
                <a:gd name="T30" fmla="*/ 3936 w 5760"/>
                <a:gd name="T31" fmla="*/ 810 h 1573"/>
                <a:gd name="T32" fmla="*/ 4095 w 5760"/>
                <a:gd name="T33" fmla="*/ 855 h 1573"/>
                <a:gd name="T34" fmla="*/ 4281 w 5760"/>
                <a:gd name="T35" fmla="*/ 909 h 1573"/>
                <a:gd name="T36" fmla="*/ 4503 w 5760"/>
                <a:gd name="T37" fmla="*/ 981 h 1573"/>
                <a:gd name="T38" fmla="*/ 4704 w 5760"/>
                <a:gd name="T39" fmla="*/ 1053 h 1573"/>
                <a:gd name="T40" fmla="*/ 4911 w 5760"/>
                <a:gd name="T41" fmla="*/ 1131 h 1573"/>
                <a:gd name="T42" fmla="*/ 5073 w 5760"/>
                <a:gd name="T43" fmla="*/ 1197 h 1573"/>
                <a:gd name="T44" fmla="*/ 5256 w 5760"/>
                <a:gd name="T45" fmla="*/ 1281 h 1573"/>
                <a:gd name="T46" fmla="*/ 5475 w 5760"/>
                <a:gd name="T47" fmla="*/ 1401 h 1573"/>
                <a:gd name="T48" fmla="*/ 5628 w 5760"/>
                <a:gd name="T49" fmla="*/ 1482 h 1573"/>
                <a:gd name="T50" fmla="*/ 5759 w 5760"/>
                <a:gd name="T51" fmla="*/ 1572 h 1573"/>
                <a:gd name="T52" fmla="*/ 5759 w 5760"/>
                <a:gd name="T53" fmla="*/ 633 h 1573"/>
                <a:gd name="T54" fmla="*/ 5493 w 5760"/>
                <a:gd name="T55" fmla="*/ 570 h 1573"/>
                <a:gd name="T56" fmla="*/ 5214 w 5760"/>
                <a:gd name="T57" fmla="*/ 501 h 1573"/>
                <a:gd name="T58" fmla="*/ 4950 w 5760"/>
                <a:gd name="T59" fmla="*/ 444 h 1573"/>
                <a:gd name="T60" fmla="*/ 4701 w 5760"/>
                <a:gd name="T61" fmla="*/ 396 h 1573"/>
                <a:gd name="T62" fmla="*/ 4425 w 5760"/>
                <a:gd name="T63" fmla="*/ 348 h 1573"/>
                <a:gd name="T64" fmla="*/ 4110 w 5760"/>
                <a:gd name="T65" fmla="*/ 294 h 1573"/>
                <a:gd name="T66" fmla="*/ 3813 w 5760"/>
                <a:gd name="T67" fmla="*/ 252 h 1573"/>
                <a:gd name="T68" fmla="*/ 3549 w 5760"/>
                <a:gd name="T69" fmla="*/ 213 h 1573"/>
                <a:gd name="T70" fmla="*/ 3261 w 5760"/>
                <a:gd name="T71" fmla="*/ 183 h 1573"/>
                <a:gd name="T72" fmla="*/ 3015 w 5760"/>
                <a:gd name="T73" fmla="*/ 153 h 1573"/>
                <a:gd name="T74" fmla="*/ 2757 w 5760"/>
                <a:gd name="T75" fmla="*/ 129 h 1573"/>
                <a:gd name="T76" fmla="*/ 2520 w 5760"/>
                <a:gd name="T77" fmla="*/ 105 h 1573"/>
                <a:gd name="T78" fmla="*/ 2301 w 5760"/>
                <a:gd name="T79" fmla="*/ 87 h 1573"/>
                <a:gd name="T80" fmla="*/ 2013 w 5760"/>
                <a:gd name="T81" fmla="*/ 66 h 1573"/>
                <a:gd name="T82" fmla="*/ 1731 w 5760"/>
                <a:gd name="T83" fmla="*/ 48 h 1573"/>
                <a:gd name="T84" fmla="*/ 1524 w 5760"/>
                <a:gd name="T85" fmla="*/ 39 h 1573"/>
                <a:gd name="T86" fmla="*/ 1260 w 5760"/>
                <a:gd name="T87" fmla="*/ 27 h 1573"/>
                <a:gd name="T88" fmla="*/ 966 w 5760"/>
                <a:gd name="T89" fmla="*/ 15 h 1573"/>
                <a:gd name="T90" fmla="*/ 714 w 5760"/>
                <a:gd name="T91" fmla="*/ 12 h 1573"/>
                <a:gd name="T92" fmla="*/ 510 w 5760"/>
                <a:gd name="T93" fmla="*/ 6 h 1573"/>
                <a:gd name="T94" fmla="*/ 243 w 5760"/>
                <a:gd name="T95" fmla="*/ 0 h 1573"/>
                <a:gd name="T96" fmla="*/ 0 w 5760"/>
                <a:gd name="T97" fmla="*/ 0 h 157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5760" h="1573">
                  <a:moveTo>
                    <a:pt x="0" y="0"/>
                  </a:moveTo>
                  <a:lnTo>
                    <a:pt x="0" y="351"/>
                  </a:lnTo>
                  <a:lnTo>
                    <a:pt x="282" y="357"/>
                  </a:lnTo>
                  <a:lnTo>
                    <a:pt x="627" y="363"/>
                  </a:lnTo>
                  <a:lnTo>
                    <a:pt x="960" y="375"/>
                  </a:lnTo>
                  <a:lnTo>
                    <a:pt x="1218" y="393"/>
                  </a:lnTo>
                  <a:lnTo>
                    <a:pt x="1470" y="411"/>
                  </a:lnTo>
                  <a:lnTo>
                    <a:pt x="1746" y="435"/>
                  </a:lnTo>
                  <a:lnTo>
                    <a:pt x="2022" y="462"/>
                  </a:lnTo>
                  <a:lnTo>
                    <a:pt x="2340" y="504"/>
                  </a:lnTo>
                  <a:lnTo>
                    <a:pt x="2664" y="549"/>
                  </a:lnTo>
                  <a:lnTo>
                    <a:pt x="2952" y="597"/>
                  </a:lnTo>
                  <a:lnTo>
                    <a:pt x="3225" y="648"/>
                  </a:lnTo>
                  <a:lnTo>
                    <a:pt x="3513" y="708"/>
                  </a:lnTo>
                  <a:lnTo>
                    <a:pt x="3693" y="750"/>
                  </a:lnTo>
                  <a:lnTo>
                    <a:pt x="3936" y="810"/>
                  </a:lnTo>
                  <a:lnTo>
                    <a:pt x="4095" y="855"/>
                  </a:lnTo>
                  <a:lnTo>
                    <a:pt x="4281" y="909"/>
                  </a:lnTo>
                  <a:lnTo>
                    <a:pt x="4503" y="981"/>
                  </a:lnTo>
                  <a:lnTo>
                    <a:pt x="4704" y="1053"/>
                  </a:lnTo>
                  <a:lnTo>
                    <a:pt x="4911" y="1131"/>
                  </a:lnTo>
                  <a:lnTo>
                    <a:pt x="5073" y="1197"/>
                  </a:lnTo>
                  <a:lnTo>
                    <a:pt x="5256" y="1281"/>
                  </a:lnTo>
                  <a:lnTo>
                    <a:pt x="5475" y="1401"/>
                  </a:lnTo>
                  <a:lnTo>
                    <a:pt x="5628" y="1482"/>
                  </a:lnTo>
                  <a:lnTo>
                    <a:pt x="5759" y="1572"/>
                  </a:lnTo>
                  <a:lnTo>
                    <a:pt x="5759" y="633"/>
                  </a:lnTo>
                  <a:lnTo>
                    <a:pt x="5493" y="570"/>
                  </a:lnTo>
                  <a:lnTo>
                    <a:pt x="5214" y="501"/>
                  </a:lnTo>
                  <a:lnTo>
                    <a:pt x="4950" y="444"/>
                  </a:lnTo>
                  <a:lnTo>
                    <a:pt x="4701" y="396"/>
                  </a:lnTo>
                  <a:lnTo>
                    <a:pt x="4425" y="348"/>
                  </a:lnTo>
                  <a:lnTo>
                    <a:pt x="4110" y="294"/>
                  </a:lnTo>
                  <a:lnTo>
                    <a:pt x="3813" y="252"/>
                  </a:lnTo>
                  <a:lnTo>
                    <a:pt x="3549" y="213"/>
                  </a:lnTo>
                  <a:lnTo>
                    <a:pt x="3261" y="183"/>
                  </a:lnTo>
                  <a:lnTo>
                    <a:pt x="3015" y="153"/>
                  </a:lnTo>
                  <a:lnTo>
                    <a:pt x="2757" y="129"/>
                  </a:lnTo>
                  <a:lnTo>
                    <a:pt x="2520" y="105"/>
                  </a:lnTo>
                  <a:lnTo>
                    <a:pt x="2301" y="87"/>
                  </a:lnTo>
                  <a:lnTo>
                    <a:pt x="2013" y="66"/>
                  </a:lnTo>
                  <a:lnTo>
                    <a:pt x="1731" y="48"/>
                  </a:lnTo>
                  <a:lnTo>
                    <a:pt x="1524" y="39"/>
                  </a:lnTo>
                  <a:lnTo>
                    <a:pt x="1260" y="27"/>
                  </a:lnTo>
                  <a:lnTo>
                    <a:pt x="966" y="15"/>
                  </a:lnTo>
                  <a:lnTo>
                    <a:pt x="714" y="12"/>
                  </a:lnTo>
                  <a:lnTo>
                    <a:pt x="510" y="6"/>
                  </a:lnTo>
                  <a:lnTo>
                    <a:pt x="243" y="0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7" name="Freeform 7">
              <a:extLst>
                <a:ext uri="{FF2B5EF4-FFF2-40B4-BE49-F238E27FC236}">
                  <a16:creationId xmlns:a16="http://schemas.microsoft.com/office/drawing/2014/main" id="{D803E817-E130-9177-AA93-F9FFF3C11A2D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1130"/>
              <a:ext cx="5760" cy="970"/>
            </a:xfrm>
            <a:custGeom>
              <a:avLst/>
              <a:gdLst>
                <a:gd name="T0" fmla="*/ 0 w 5760"/>
                <a:gd name="T1" fmla="*/ 0 h 970"/>
                <a:gd name="T2" fmla="*/ 0 w 5760"/>
                <a:gd name="T3" fmla="*/ 339 h 970"/>
                <a:gd name="T4" fmla="*/ 318 w 5760"/>
                <a:gd name="T5" fmla="*/ 342 h 970"/>
                <a:gd name="T6" fmla="*/ 591 w 5760"/>
                <a:gd name="T7" fmla="*/ 348 h 970"/>
                <a:gd name="T8" fmla="*/ 846 w 5760"/>
                <a:gd name="T9" fmla="*/ 354 h 970"/>
                <a:gd name="T10" fmla="*/ 1074 w 5760"/>
                <a:gd name="T11" fmla="*/ 360 h 970"/>
                <a:gd name="T12" fmla="*/ 1314 w 5760"/>
                <a:gd name="T13" fmla="*/ 366 h 970"/>
                <a:gd name="T14" fmla="*/ 1599 w 5760"/>
                <a:gd name="T15" fmla="*/ 381 h 970"/>
                <a:gd name="T16" fmla="*/ 1911 w 5760"/>
                <a:gd name="T17" fmla="*/ 399 h 970"/>
                <a:gd name="T18" fmla="*/ 2241 w 5760"/>
                <a:gd name="T19" fmla="*/ 420 h 970"/>
                <a:gd name="T20" fmla="*/ 2619 w 5760"/>
                <a:gd name="T21" fmla="*/ 453 h 970"/>
                <a:gd name="T22" fmla="*/ 2889 w 5760"/>
                <a:gd name="T23" fmla="*/ 477 h 970"/>
                <a:gd name="T24" fmla="*/ 3177 w 5760"/>
                <a:gd name="T25" fmla="*/ 507 h 970"/>
                <a:gd name="T26" fmla="*/ 3498 w 5760"/>
                <a:gd name="T27" fmla="*/ 543 h 970"/>
                <a:gd name="T28" fmla="*/ 3813 w 5760"/>
                <a:gd name="T29" fmla="*/ 585 h 970"/>
                <a:gd name="T30" fmla="*/ 4044 w 5760"/>
                <a:gd name="T31" fmla="*/ 618 h 970"/>
                <a:gd name="T32" fmla="*/ 4365 w 5760"/>
                <a:gd name="T33" fmla="*/ 669 h 970"/>
                <a:gd name="T34" fmla="*/ 4683 w 5760"/>
                <a:gd name="T35" fmla="*/ 726 h 970"/>
                <a:gd name="T36" fmla="*/ 4980 w 5760"/>
                <a:gd name="T37" fmla="*/ 786 h 970"/>
                <a:gd name="T38" fmla="*/ 5268 w 5760"/>
                <a:gd name="T39" fmla="*/ 846 h 970"/>
                <a:gd name="T40" fmla="*/ 5646 w 5760"/>
                <a:gd name="T41" fmla="*/ 942 h 970"/>
                <a:gd name="T42" fmla="*/ 5759 w 5760"/>
                <a:gd name="T43" fmla="*/ 969 h 970"/>
                <a:gd name="T44" fmla="*/ 5759 w 5760"/>
                <a:gd name="T45" fmla="*/ 0 h 970"/>
                <a:gd name="T46" fmla="*/ 0 w 5760"/>
                <a:gd name="T47" fmla="*/ 0 h 97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5760" h="970">
                  <a:moveTo>
                    <a:pt x="0" y="0"/>
                  </a:moveTo>
                  <a:lnTo>
                    <a:pt x="0" y="339"/>
                  </a:lnTo>
                  <a:lnTo>
                    <a:pt x="318" y="342"/>
                  </a:lnTo>
                  <a:lnTo>
                    <a:pt x="591" y="348"/>
                  </a:lnTo>
                  <a:lnTo>
                    <a:pt x="846" y="354"/>
                  </a:lnTo>
                  <a:lnTo>
                    <a:pt x="1074" y="360"/>
                  </a:lnTo>
                  <a:lnTo>
                    <a:pt x="1314" y="366"/>
                  </a:lnTo>
                  <a:lnTo>
                    <a:pt x="1599" y="381"/>
                  </a:lnTo>
                  <a:lnTo>
                    <a:pt x="1911" y="399"/>
                  </a:lnTo>
                  <a:lnTo>
                    <a:pt x="2241" y="420"/>
                  </a:lnTo>
                  <a:lnTo>
                    <a:pt x="2619" y="453"/>
                  </a:lnTo>
                  <a:lnTo>
                    <a:pt x="2889" y="477"/>
                  </a:lnTo>
                  <a:lnTo>
                    <a:pt x="3177" y="507"/>
                  </a:lnTo>
                  <a:lnTo>
                    <a:pt x="3498" y="543"/>
                  </a:lnTo>
                  <a:lnTo>
                    <a:pt x="3813" y="585"/>
                  </a:lnTo>
                  <a:lnTo>
                    <a:pt x="4044" y="618"/>
                  </a:lnTo>
                  <a:lnTo>
                    <a:pt x="4365" y="669"/>
                  </a:lnTo>
                  <a:lnTo>
                    <a:pt x="4683" y="726"/>
                  </a:lnTo>
                  <a:lnTo>
                    <a:pt x="4980" y="786"/>
                  </a:lnTo>
                  <a:lnTo>
                    <a:pt x="5268" y="846"/>
                  </a:lnTo>
                  <a:lnTo>
                    <a:pt x="5646" y="942"/>
                  </a:lnTo>
                  <a:lnTo>
                    <a:pt x="5759" y="969"/>
                  </a:lnTo>
                  <a:lnTo>
                    <a:pt x="5759" y="0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" name="Freeform 8">
              <a:extLst>
                <a:ext uri="{FF2B5EF4-FFF2-40B4-BE49-F238E27FC236}">
                  <a16:creationId xmlns:a16="http://schemas.microsoft.com/office/drawing/2014/main" id="{47F0D4B6-800E-AB25-AE96-74BB7483F6F6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-13"/>
              <a:ext cx="5760" cy="1060"/>
            </a:xfrm>
            <a:custGeom>
              <a:avLst/>
              <a:gdLst>
                <a:gd name="T0" fmla="*/ 0 w 5760"/>
                <a:gd name="T1" fmla="*/ 753 h 1060"/>
                <a:gd name="T2" fmla="*/ 0 w 5760"/>
                <a:gd name="T3" fmla="*/ 1059 h 1060"/>
                <a:gd name="T4" fmla="*/ 5759 w 5760"/>
                <a:gd name="T5" fmla="*/ 1059 h 1060"/>
                <a:gd name="T6" fmla="*/ 5759 w 5760"/>
                <a:gd name="T7" fmla="*/ 0 h 1060"/>
                <a:gd name="T8" fmla="*/ 5430 w 5760"/>
                <a:gd name="T9" fmla="*/ 0 h 1060"/>
                <a:gd name="T10" fmla="*/ 5298 w 5760"/>
                <a:gd name="T11" fmla="*/ 84 h 1060"/>
                <a:gd name="T12" fmla="*/ 5136 w 5760"/>
                <a:gd name="T13" fmla="*/ 159 h 1060"/>
                <a:gd name="T14" fmla="*/ 4968 w 5760"/>
                <a:gd name="T15" fmla="*/ 222 h 1060"/>
                <a:gd name="T16" fmla="*/ 4812 w 5760"/>
                <a:gd name="T17" fmla="*/ 267 h 1060"/>
                <a:gd name="T18" fmla="*/ 4626 w 5760"/>
                <a:gd name="T19" fmla="*/ 324 h 1060"/>
                <a:gd name="T20" fmla="*/ 4440 w 5760"/>
                <a:gd name="T21" fmla="*/ 366 h 1060"/>
                <a:gd name="T22" fmla="*/ 4230 w 5760"/>
                <a:gd name="T23" fmla="*/ 414 h 1060"/>
                <a:gd name="T24" fmla="*/ 3939 w 5760"/>
                <a:gd name="T25" fmla="*/ 468 h 1060"/>
                <a:gd name="T26" fmla="*/ 3711 w 5760"/>
                <a:gd name="T27" fmla="*/ 504 h 1060"/>
                <a:gd name="T28" fmla="*/ 3441 w 5760"/>
                <a:gd name="T29" fmla="*/ 543 h 1060"/>
                <a:gd name="T30" fmla="*/ 3189 w 5760"/>
                <a:gd name="T31" fmla="*/ 579 h 1060"/>
                <a:gd name="T32" fmla="*/ 2925 w 5760"/>
                <a:gd name="T33" fmla="*/ 606 h 1060"/>
                <a:gd name="T34" fmla="*/ 2679 w 5760"/>
                <a:gd name="T35" fmla="*/ 633 h 1060"/>
                <a:gd name="T36" fmla="*/ 2418 w 5760"/>
                <a:gd name="T37" fmla="*/ 654 h 1060"/>
                <a:gd name="T38" fmla="*/ 2142 w 5760"/>
                <a:gd name="T39" fmla="*/ 675 h 1060"/>
                <a:gd name="T40" fmla="*/ 1896 w 5760"/>
                <a:gd name="T41" fmla="*/ 693 h 1060"/>
                <a:gd name="T42" fmla="*/ 1647 w 5760"/>
                <a:gd name="T43" fmla="*/ 708 h 1060"/>
                <a:gd name="T44" fmla="*/ 1404 w 5760"/>
                <a:gd name="T45" fmla="*/ 720 h 1060"/>
                <a:gd name="T46" fmla="*/ 1170 w 5760"/>
                <a:gd name="T47" fmla="*/ 732 h 1060"/>
                <a:gd name="T48" fmla="*/ 906 w 5760"/>
                <a:gd name="T49" fmla="*/ 738 h 1060"/>
                <a:gd name="T50" fmla="*/ 534 w 5760"/>
                <a:gd name="T51" fmla="*/ 747 h 1060"/>
                <a:gd name="T52" fmla="*/ 201 w 5760"/>
                <a:gd name="T53" fmla="*/ 753 h 1060"/>
                <a:gd name="T54" fmla="*/ 0 w 5760"/>
                <a:gd name="T55" fmla="*/ 753 h 106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5760" h="1060">
                  <a:moveTo>
                    <a:pt x="0" y="753"/>
                  </a:moveTo>
                  <a:lnTo>
                    <a:pt x="0" y="1059"/>
                  </a:lnTo>
                  <a:lnTo>
                    <a:pt x="5759" y="1059"/>
                  </a:lnTo>
                  <a:lnTo>
                    <a:pt x="5759" y="0"/>
                  </a:lnTo>
                  <a:lnTo>
                    <a:pt x="5430" y="0"/>
                  </a:lnTo>
                  <a:lnTo>
                    <a:pt x="5298" y="84"/>
                  </a:lnTo>
                  <a:lnTo>
                    <a:pt x="5136" y="159"/>
                  </a:lnTo>
                  <a:lnTo>
                    <a:pt x="4968" y="222"/>
                  </a:lnTo>
                  <a:lnTo>
                    <a:pt x="4812" y="267"/>
                  </a:lnTo>
                  <a:lnTo>
                    <a:pt x="4626" y="324"/>
                  </a:lnTo>
                  <a:lnTo>
                    <a:pt x="4440" y="366"/>
                  </a:lnTo>
                  <a:lnTo>
                    <a:pt x="4230" y="414"/>
                  </a:lnTo>
                  <a:lnTo>
                    <a:pt x="3939" y="468"/>
                  </a:lnTo>
                  <a:lnTo>
                    <a:pt x="3711" y="504"/>
                  </a:lnTo>
                  <a:lnTo>
                    <a:pt x="3441" y="543"/>
                  </a:lnTo>
                  <a:lnTo>
                    <a:pt x="3189" y="579"/>
                  </a:lnTo>
                  <a:lnTo>
                    <a:pt x="2925" y="606"/>
                  </a:lnTo>
                  <a:lnTo>
                    <a:pt x="2679" y="633"/>
                  </a:lnTo>
                  <a:lnTo>
                    <a:pt x="2418" y="654"/>
                  </a:lnTo>
                  <a:lnTo>
                    <a:pt x="2142" y="675"/>
                  </a:lnTo>
                  <a:lnTo>
                    <a:pt x="1896" y="693"/>
                  </a:lnTo>
                  <a:lnTo>
                    <a:pt x="1647" y="708"/>
                  </a:lnTo>
                  <a:lnTo>
                    <a:pt x="1404" y="720"/>
                  </a:lnTo>
                  <a:lnTo>
                    <a:pt x="1170" y="732"/>
                  </a:lnTo>
                  <a:lnTo>
                    <a:pt x="906" y="738"/>
                  </a:lnTo>
                  <a:lnTo>
                    <a:pt x="534" y="747"/>
                  </a:lnTo>
                  <a:lnTo>
                    <a:pt x="201" y="753"/>
                  </a:lnTo>
                  <a:lnTo>
                    <a:pt x="0" y="753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9" name="Freeform 9">
              <a:extLst>
                <a:ext uri="{FF2B5EF4-FFF2-40B4-BE49-F238E27FC236}">
                  <a16:creationId xmlns:a16="http://schemas.microsoft.com/office/drawing/2014/main" id="{0247030E-726E-8276-6DA9-A1E354D43ABD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-13"/>
              <a:ext cx="5284" cy="673"/>
            </a:xfrm>
            <a:custGeom>
              <a:avLst/>
              <a:gdLst>
                <a:gd name="T0" fmla="*/ 0 w 5284"/>
                <a:gd name="T1" fmla="*/ 366 h 673"/>
                <a:gd name="T2" fmla="*/ 0 w 5284"/>
                <a:gd name="T3" fmla="*/ 672 h 673"/>
                <a:gd name="T4" fmla="*/ 303 w 5284"/>
                <a:gd name="T5" fmla="*/ 672 h 673"/>
                <a:gd name="T6" fmla="*/ 723 w 5284"/>
                <a:gd name="T7" fmla="*/ 663 h 673"/>
                <a:gd name="T8" fmla="*/ 1020 w 5284"/>
                <a:gd name="T9" fmla="*/ 654 h 673"/>
                <a:gd name="T10" fmla="*/ 1302 w 5284"/>
                <a:gd name="T11" fmla="*/ 642 h 673"/>
                <a:gd name="T12" fmla="*/ 1554 w 5284"/>
                <a:gd name="T13" fmla="*/ 630 h 673"/>
                <a:gd name="T14" fmla="*/ 1779 w 5284"/>
                <a:gd name="T15" fmla="*/ 615 h 673"/>
                <a:gd name="T16" fmla="*/ 1962 w 5284"/>
                <a:gd name="T17" fmla="*/ 606 h 673"/>
                <a:gd name="T18" fmla="*/ 2193 w 5284"/>
                <a:gd name="T19" fmla="*/ 588 h 673"/>
                <a:gd name="T20" fmla="*/ 2448 w 5284"/>
                <a:gd name="T21" fmla="*/ 570 h 673"/>
                <a:gd name="T22" fmla="*/ 2700 w 5284"/>
                <a:gd name="T23" fmla="*/ 546 h 673"/>
                <a:gd name="T24" fmla="*/ 2904 w 5284"/>
                <a:gd name="T25" fmla="*/ 528 h 673"/>
                <a:gd name="T26" fmla="*/ 3138 w 5284"/>
                <a:gd name="T27" fmla="*/ 498 h 673"/>
                <a:gd name="T28" fmla="*/ 3324 w 5284"/>
                <a:gd name="T29" fmla="*/ 474 h 673"/>
                <a:gd name="T30" fmla="*/ 3534 w 5284"/>
                <a:gd name="T31" fmla="*/ 447 h 673"/>
                <a:gd name="T32" fmla="*/ 3735 w 5284"/>
                <a:gd name="T33" fmla="*/ 420 h 673"/>
                <a:gd name="T34" fmla="*/ 3933 w 5284"/>
                <a:gd name="T35" fmla="*/ 384 h 673"/>
                <a:gd name="T36" fmla="*/ 4116 w 5284"/>
                <a:gd name="T37" fmla="*/ 351 h 673"/>
                <a:gd name="T38" fmla="*/ 4266 w 5284"/>
                <a:gd name="T39" fmla="*/ 318 h 673"/>
                <a:gd name="T40" fmla="*/ 4446 w 5284"/>
                <a:gd name="T41" fmla="*/ 279 h 673"/>
                <a:gd name="T42" fmla="*/ 4620 w 5284"/>
                <a:gd name="T43" fmla="*/ 237 h 673"/>
                <a:gd name="T44" fmla="*/ 4779 w 5284"/>
                <a:gd name="T45" fmla="*/ 192 h 673"/>
                <a:gd name="T46" fmla="*/ 4920 w 5284"/>
                <a:gd name="T47" fmla="*/ 147 h 673"/>
                <a:gd name="T48" fmla="*/ 5085 w 5284"/>
                <a:gd name="T49" fmla="*/ 90 h 673"/>
                <a:gd name="T50" fmla="*/ 5193 w 5284"/>
                <a:gd name="T51" fmla="*/ 42 h 673"/>
                <a:gd name="T52" fmla="*/ 5283 w 5284"/>
                <a:gd name="T53" fmla="*/ 0 h 673"/>
                <a:gd name="T54" fmla="*/ 3201 w 5284"/>
                <a:gd name="T55" fmla="*/ 0 h 673"/>
                <a:gd name="T56" fmla="*/ 2982 w 5284"/>
                <a:gd name="T57" fmla="*/ 57 h 673"/>
                <a:gd name="T58" fmla="*/ 2775 w 5284"/>
                <a:gd name="T59" fmla="*/ 108 h 673"/>
                <a:gd name="T60" fmla="*/ 2562 w 5284"/>
                <a:gd name="T61" fmla="*/ 150 h 673"/>
                <a:gd name="T62" fmla="*/ 2397 w 5284"/>
                <a:gd name="T63" fmla="*/ 183 h 673"/>
                <a:gd name="T64" fmla="*/ 2205 w 5284"/>
                <a:gd name="T65" fmla="*/ 213 h 673"/>
                <a:gd name="T66" fmla="*/ 2001 w 5284"/>
                <a:gd name="T67" fmla="*/ 243 h 673"/>
                <a:gd name="T68" fmla="*/ 1776 w 5284"/>
                <a:gd name="T69" fmla="*/ 273 h 673"/>
                <a:gd name="T70" fmla="*/ 1536 w 5284"/>
                <a:gd name="T71" fmla="*/ 297 h 673"/>
                <a:gd name="T72" fmla="*/ 1344 w 5284"/>
                <a:gd name="T73" fmla="*/ 312 h 673"/>
                <a:gd name="T74" fmla="*/ 1134 w 5284"/>
                <a:gd name="T75" fmla="*/ 330 h 673"/>
                <a:gd name="T76" fmla="*/ 921 w 5284"/>
                <a:gd name="T77" fmla="*/ 342 h 673"/>
                <a:gd name="T78" fmla="*/ 696 w 5284"/>
                <a:gd name="T79" fmla="*/ 354 h 673"/>
                <a:gd name="T80" fmla="*/ 501 w 5284"/>
                <a:gd name="T81" fmla="*/ 360 h 673"/>
                <a:gd name="T82" fmla="*/ 279 w 5284"/>
                <a:gd name="T83" fmla="*/ 366 h 673"/>
                <a:gd name="T84" fmla="*/ 99 w 5284"/>
                <a:gd name="T85" fmla="*/ 369 h 673"/>
                <a:gd name="T86" fmla="*/ 0 w 5284"/>
                <a:gd name="T87" fmla="*/ 366 h 67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5284" h="673">
                  <a:moveTo>
                    <a:pt x="0" y="366"/>
                  </a:moveTo>
                  <a:lnTo>
                    <a:pt x="0" y="672"/>
                  </a:lnTo>
                  <a:lnTo>
                    <a:pt x="303" y="672"/>
                  </a:lnTo>
                  <a:lnTo>
                    <a:pt x="723" y="663"/>
                  </a:lnTo>
                  <a:lnTo>
                    <a:pt x="1020" y="654"/>
                  </a:lnTo>
                  <a:lnTo>
                    <a:pt x="1302" y="642"/>
                  </a:lnTo>
                  <a:lnTo>
                    <a:pt x="1554" y="630"/>
                  </a:lnTo>
                  <a:lnTo>
                    <a:pt x="1779" y="615"/>
                  </a:lnTo>
                  <a:lnTo>
                    <a:pt x="1962" y="606"/>
                  </a:lnTo>
                  <a:lnTo>
                    <a:pt x="2193" y="588"/>
                  </a:lnTo>
                  <a:lnTo>
                    <a:pt x="2448" y="570"/>
                  </a:lnTo>
                  <a:lnTo>
                    <a:pt x="2700" y="546"/>
                  </a:lnTo>
                  <a:lnTo>
                    <a:pt x="2904" y="528"/>
                  </a:lnTo>
                  <a:lnTo>
                    <a:pt x="3138" y="498"/>
                  </a:lnTo>
                  <a:lnTo>
                    <a:pt x="3324" y="474"/>
                  </a:lnTo>
                  <a:lnTo>
                    <a:pt x="3534" y="447"/>
                  </a:lnTo>
                  <a:lnTo>
                    <a:pt x="3735" y="420"/>
                  </a:lnTo>
                  <a:lnTo>
                    <a:pt x="3933" y="384"/>
                  </a:lnTo>
                  <a:lnTo>
                    <a:pt x="4116" y="351"/>
                  </a:lnTo>
                  <a:lnTo>
                    <a:pt x="4266" y="318"/>
                  </a:lnTo>
                  <a:lnTo>
                    <a:pt x="4446" y="279"/>
                  </a:lnTo>
                  <a:lnTo>
                    <a:pt x="4620" y="237"/>
                  </a:lnTo>
                  <a:lnTo>
                    <a:pt x="4779" y="192"/>
                  </a:lnTo>
                  <a:lnTo>
                    <a:pt x="4920" y="147"/>
                  </a:lnTo>
                  <a:lnTo>
                    <a:pt x="5085" y="90"/>
                  </a:lnTo>
                  <a:lnTo>
                    <a:pt x="5193" y="42"/>
                  </a:lnTo>
                  <a:lnTo>
                    <a:pt x="5283" y="0"/>
                  </a:lnTo>
                  <a:lnTo>
                    <a:pt x="3201" y="0"/>
                  </a:lnTo>
                  <a:lnTo>
                    <a:pt x="2982" y="57"/>
                  </a:lnTo>
                  <a:lnTo>
                    <a:pt x="2775" y="108"/>
                  </a:lnTo>
                  <a:lnTo>
                    <a:pt x="2562" y="150"/>
                  </a:lnTo>
                  <a:lnTo>
                    <a:pt x="2397" y="183"/>
                  </a:lnTo>
                  <a:lnTo>
                    <a:pt x="2205" y="213"/>
                  </a:lnTo>
                  <a:lnTo>
                    <a:pt x="2001" y="243"/>
                  </a:lnTo>
                  <a:lnTo>
                    <a:pt x="1776" y="273"/>
                  </a:lnTo>
                  <a:lnTo>
                    <a:pt x="1536" y="297"/>
                  </a:lnTo>
                  <a:lnTo>
                    <a:pt x="1344" y="312"/>
                  </a:lnTo>
                  <a:lnTo>
                    <a:pt x="1134" y="330"/>
                  </a:lnTo>
                  <a:lnTo>
                    <a:pt x="921" y="342"/>
                  </a:lnTo>
                  <a:lnTo>
                    <a:pt x="696" y="354"/>
                  </a:lnTo>
                  <a:lnTo>
                    <a:pt x="501" y="360"/>
                  </a:lnTo>
                  <a:lnTo>
                    <a:pt x="279" y="366"/>
                  </a:lnTo>
                  <a:lnTo>
                    <a:pt x="99" y="369"/>
                  </a:lnTo>
                  <a:lnTo>
                    <a:pt x="0" y="366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" name="Freeform 10">
              <a:extLst>
                <a:ext uri="{FF2B5EF4-FFF2-40B4-BE49-F238E27FC236}">
                  <a16:creationId xmlns:a16="http://schemas.microsoft.com/office/drawing/2014/main" id="{33FAC5AF-22BD-53A4-46F9-8CE13DF3BDC1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-13"/>
              <a:ext cx="2884" cy="286"/>
            </a:xfrm>
            <a:custGeom>
              <a:avLst/>
              <a:gdLst>
                <a:gd name="T0" fmla="*/ 0 w 2884"/>
                <a:gd name="T1" fmla="*/ 0 h 286"/>
                <a:gd name="T2" fmla="*/ 0 w 2884"/>
                <a:gd name="T3" fmla="*/ 285 h 286"/>
                <a:gd name="T4" fmla="*/ 192 w 2884"/>
                <a:gd name="T5" fmla="*/ 285 h 286"/>
                <a:gd name="T6" fmla="*/ 384 w 2884"/>
                <a:gd name="T7" fmla="*/ 282 h 286"/>
                <a:gd name="T8" fmla="*/ 579 w 2884"/>
                <a:gd name="T9" fmla="*/ 276 h 286"/>
                <a:gd name="T10" fmla="*/ 789 w 2884"/>
                <a:gd name="T11" fmla="*/ 267 h 286"/>
                <a:gd name="T12" fmla="*/ 999 w 2884"/>
                <a:gd name="T13" fmla="*/ 258 h 286"/>
                <a:gd name="T14" fmla="*/ 1161 w 2884"/>
                <a:gd name="T15" fmla="*/ 246 h 286"/>
                <a:gd name="T16" fmla="*/ 1302 w 2884"/>
                <a:gd name="T17" fmla="*/ 234 h 286"/>
                <a:gd name="T18" fmla="*/ 1458 w 2884"/>
                <a:gd name="T19" fmla="*/ 222 h 286"/>
                <a:gd name="T20" fmla="*/ 1665 w 2884"/>
                <a:gd name="T21" fmla="*/ 201 h 286"/>
                <a:gd name="T22" fmla="*/ 1992 w 2884"/>
                <a:gd name="T23" fmla="*/ 159 h 286"/>
                <a:gd name="T24" fmla="*/ 2301 w 2884"/>
                <a:gd name="T25" fmla="*/ 117 h 286"/>
                <a:gd name="T26" fmla="*/ 2604 w 2884"/>
                <a:gd name="T27" fmla="*/ 60 h 286"/>
                <a:gd name="T28" fmla="*/ 2883 w 2884"/>
                <a:gd name="T29" fmla="*/ 0 h 286"/>
                <a:gd name="T30" fmla="*/ 0 w 2884"/>
                <a:gd name="T31" fmla="*/ 0 h 28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884" h="286">
                  <a:moveTo>
                    <a:pt x="0" y="0"/>
                  </a:moveTo>
                  <a:lnTo>
                    <a:pt x="0" y="285"/>
                  </a:lnTo>
                  <a:lnTo>
                    <a:pt x="192" y="285"/>
                  </a:lnTo>
                  <a:lnTo>
                    <a:pt x="384" y="282"/>
                  </a:lnTo>
                  <a:lnTo>
                    <a:pt x="579" y="276"/>
                  </a:lnTo>
                  <a:lnTo>
                    <a:pt x="789" y="267"/>
                  </a:lnTo>
                  <a:lnTo>
                    <a:pt x="999" y="258"/>
                  </a:lnTo>
                  <a:lnTo>
                    <a:pt x="1161" y="246"/>
                  </a:lnTo>
                  <a:lnTo>
                    <a:pt x="1302" y="234"/>
                  </a:lnTo>
                  <a:lnTo>
                    <a:pt x="1458" y="222"/>
                  </a:lnTo>
                  <a:lnTo>
                    <a:pt x="1665" y="201"/>
                  </a:lnTo>
                  <a:lnTo>
                    <a:pt x="1992" y="159"/>
                  </a:lnTo>
                  <a:lnTo>
                    <a:pt x="2301" y="117"/>
                  </a:lnTo>
                  <a:lnTo>
                    <a:pt x="2604" y="60"/>
                  </a:lnTo>
                  <a:lnTo>
                    <a:pt x="2883" y="0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27" name="Rectangle 19">
            <a:extLst>
              <a:ext uri="{FF2B5EF4-FFF2-40B4-BE49-F238E27FC236}">
                <a16:creationId xmlns:a16="http://schemas.microsoft.com/office/drawing/2014/main" id="{B9DAA818-659C-D60A-DCA8-9ABE438A12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20">
            <a:extLst>
              <a:ext uri="{FF2B5EF4-FFF2-40B4-BE49-F238E27FC236}">
                <a16:creationId xmlns:a16="http://schemas.microsoft.com/office/drawing/2014/main" id="{2E922641-3DA9-05CF-5762-CD291FE20B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69" name="Rectangle 21">
            <a:extLst>
              <a:ext uri="{FF2B5EF4-FFF2-40B4-BE49-F238E27FC236}">
                <a16:creationId xmlns:a16="http://schemas.microsoft.com/office/drawing/2014/main" id="{8B5BC688-A8D3-BD98-0184-068C1C77041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70" name="Rectangle 22">
            <a:extLst>
              <a:ext uri="{FF2B5EF4-FFF2-40B4-BE49-F238E27FC236}">
                <a16:creationId xmlns:a16="http://schemas.microsoft.com/office/drawing/2014/main" id="{115456CB-72F2-7363-024E-6D24FEA0BD0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71" name="Rectangle 23">
            <a:extLst>
              <a:ext uri="{FF2B5EF4-FFF2-40B4-BE49-F238E27FC236}">
                <a16:creationId xmlns:a16="http://schemas.microsoft.com/office/drawing/2014/main" id="{D4B1DB3F-44D7-B791-33DB-EDEB16D18CA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4ECA8E2B-6AF3-485A-BF6D-B3FE4535873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3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1E8F85B3-C739-B9D7-3425-503BC4F85B1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Creating a Scientific Abstract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11BD2CDF-AADD-1437-4BE9-FCC13E20387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781050" y="2514600"/>
            <a:ext cx="7848600" cy="3352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Gail P. Taylor, Ph.D. </a:t>
            </a:r>
            <a:br>
              <a:rPr lang="en-US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</a:br>
            <a:r>
              <a:rPr lang="en-US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University of Texas at San Antonio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360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  <a:p>
            <a:pPr algn="l" eaLnBrk="1" hangingPunct="1">
              <a:lnSpc>
                <a:spcPct val="90000"/>
              </a:lnSpc>
              <a:defRPr/>
            </a:pPr>
            <a:r>
              <a:rPr lang="en-US" sz="1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Additional References:</a:t>
            </a:r>
          </a:p>
          <a:p>
            <a:pPr algn="l" eaLnBrk="1" hangingPunct="1">
              <a:lnSpc>
                <a:spcPct val="90000"/>
              </a:lnSpc>
              <a:defRPr/>
            </a:pPr>
            <a:r>
              <a:rPr lang="en-US" sz="1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http://www.bio.davidson.edu/Courses/Bio111/Bio111LabMan/Preface%20B%7F.html</a:t>
            </a:r>
            <a:br>
              <a:rPr lang="en-US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</a:br>
            <a:r>
              <a:rPr lang="en-US" sz="1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http://www.uaf.edu/csem/ashsss/abstract_writing.html</a:t>
            </a:r>
            <a:br>
              <a:rPr lang="en-US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</a:br>
            <a:r>
              <a:rPr lang="en-US" altLang="en-US" sz="1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http://www.vimeo.com/3968357</a:t>
            </a:r>
            <a:endParaRPr lang="en-US" sz="1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>
              <a:lnSpc>
                <a:spcPct val="90000"/>
              </a:lnSpc>
              <a:defRPr/>
            </a:pPr>
            <a:endParaRPr lang="en-US" sz="1800" b="1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sz="1800" b="1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5124" name="TextBox 2">
            <a:extLst>
              <a:ext uri="{FF2B5EF4-FFF2-40B4-BE49-F238E27FC236}">
                <a16:creationId xmlns:a16="http://schemas.microsoft.com/office/drawing/2014/main" id="{9D9FBA61-4A09-F937-5C06-BAE339C657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9600" y="6553200"/>
            <a:ext cx="8001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800">
                <a:solidFill>
                  <a:srgbClr val="FFFFFF"/>
                </a:solidFill>
                <a:latin typeface="Tahoma" panose="020B0604030504040204" pitchFamily="34" charset="0"/>
              </a:rPr>
              <a:t>07/01/2010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365D901A-A460-FEA9-B380-26426F8AF2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Hypothesis</a:t>
            </a: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06F3F06C-0D4C-1808-D660-B1296558F9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What are the specific questions you are addressing with this project? </a:t>
            </a:r>
          </a:p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Sometimes you need two sentences, but one is better </a:t>
            </a:r>
          </a:p>
          <a:p>
            <a:pPr eaLnBrk="1" hangingPunct="1">
              <a:defRPr/>
            </a:pPr>
            <a:endParaRPr lang="en-US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449451F1-4F09-0E0C-F873-4F97242952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Methods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A76A9F37-25CC-4ADD-7FE2-84CD58A03B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495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How did you do this experiment? </a:t>
            </a:r>
          </a:p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One or two sentences are needed for short abstract (175 words). Three for longer.  </a:t>
            </a:r>
          </a:p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Just to give general idea</a:t>
            </a:r>
          </a:p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No vendor info needed</a:t>
            </a:r>
          </a:p>
          <a:p>
            <a:pPr eaLnBrk="1" hangingPunct="1">
              <a:defRPr/>
            </a:pPr>
            <a:endParaRPr lang="en-US" sz="180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87811DE3-82E7-55EE-22A9-603A9185F5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Results</a:t>
            </a: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2266EC39-EF2D-0277-4BC4-B164649C0D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181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What did you find out? </a:t>
            </a:r>
          </a:p>
          <a:p>
            <a:pPr eaLnBrk="1" hangingPunct="1"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One to two sentences ought to be enough: state only you main point(s). </a:t>
            </a:r>
          </a:p>
          <a:p>
            <a:pPr eaLnBrk="1" hangingPunct="1">
              <a:defRPr/>
            </a:pPr>
            <a:r>
              <a:rPr lang="en-US" sz="2400" u="sng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Include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your most important data that influenced your conclusion</a:t>
            </a:r>
          </a:p>
          <a:p>
            <a:pPr lvl="1" eaLnBrk="1" hangingPunct="1"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mean values, significance, standard deviations, number of samples you studied, etc.)</a:t>
            </a:r>
          </a:p>
          <a:p>
            <a:pPr lvl="1" eaLnBrk="1" hangingPunct="1">
              <a:defRPr/>
            </a:pPr>
            <a:endParaRPr lang="en-US" sz="240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E5007EE0-23F6-0F9C-3D6B-8A71AF6B2D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Conclusion/Discussion</a:t>
            </a: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495F636F-0573-4009-1A9E-B129E46858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How did hypothesis turn out?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What does your work mean?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What is the big point that you want to take home? 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Usually one or two sentences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sz="200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sz="240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5CDC9419-2F0D-6617-CF39-8CFF9CAC33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dirty="0">
                <a:latin typeface="Tahoma" panose="020B0604030504040204" pitchFamily="34" charset="0"/>
              </a:rPr>
              <a:t>Acknowledgements of Funding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E0CF047E-6ABB-0B68-333E-032FA51A66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latin typeface="Tahoma" panose="020B0604030504040204" pitchFamily="34" charset="0"/>
              </a:rPr>
              <a:t>At end, place recognition of funding source:</a:t>
            </a:r>
          </a:p>
          <a:p>
            <a:pPr lvl="1" eaLnBrk="1" hangingPunct="1"/>
            <a:r>
              <a:rPr lang="en-US" altLang="en-US" dirty="0">
                <a:latin typeface="Tahoma" panose="020B0604030504040204" pitchFamily="34" charset="0"/>
              </a:rPr>
              <a:t>This work was supported in part by </a:t>
            </a:r>
          </a:p>
          <a:p>
            <a:pPr lvl="2" eaLnBrk="1" hangingPunct="1"/>
            <a:r>
              <a:rPr lang="en-US" altLang="en-US" dirty="0">
                <a:latin typeface="Tahoma" panose="020B0604030504040204" pitchFamily="34" charset="0"/>
              </a:rPr>
              <a:t>NIGMS RISE GM 60655</a:t>
            </a:r>
          </a:p>
          <a:p>
            <a:pPr lvl="2" eaLnBrk="1" hangingPunct="1"/>
            <a:r>
              <a:rPr lang="en-US" altLang="en-US" dirty="0">
                <a:latin typeface="Tahoma" panose="020B0604030504040204" pitchFamily="34" charset="0"/>
              </a:rPr>
              <a:t>NIGMS MARC-U*STAR GM 07717</a:t>
            </a:r>
          </a:p>
          <a:p>
            <a:pPr lvl="2" eaLnBrk="1" hangingPunct="1"/>
            <a:r>
              <a:rPr lang="en-US" altLang="en-US" dirty="0">
                <a:latin typeface="Tahoma" panose="020B0604030504040204" pitchFamily="34" charset="0"/>
              </a:rPr>
              <a:t>Work Study Research Training Program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>
            <a:extLst>
              <a:ext uri="{FF2B5EF4-FFF2-40B4-BE49-F238E27FC236}">
                <a16:creationId xmlns:a16="http://schemas.microsoft.com/office/drawing/2014/main" id="{B6863FA9-1602-F387-20AA-855F3D440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SACNAS Abstract Link</a:t>
            </a:r>
          </a:p>
        </p:txBody>
      </p:sp>
      <p:sp>
        <p:nvSpPr>
          <p:cNvPr id="35843" name="Content Placeholder 2">
            <a:extLst>
              <a:ext uri="{FF2B5EF4-FFF2-40B4-BE49-F238E27FC236}">
                <a16:creationId xmlns:a16="http://schemas.microsoft.com/office/drawing/2014/main" id="{6903B96E-E2A0-D610-F337-D806D232DD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>
                <a:solidFill>
                  <a:srgbClr val="00B0F0"/>
                </a:solidFill>
              </a:rPr>
              <a:t>http://www.sacnas.org/confNew/confClient/ </a:t>
            </a:r>
          </a:p>
          <a:p>
            <a:endParaRPr lang="en-US" altLang="en-US" dirty="0">
              <a:solidFill>
                <a:srgbClr val="00B0F0"/>
              </a:solidFill>
            </a:endParaRPr>
          </a:p>
          <a:p>
            <a:r>
              <a:rPr lang="en-US" altLang="en-US" dirty="0">
                <a:solidFill>
                  <a:srgbClr val="00B0F0"/>
                </a:solidFill>
              </a:rPr>
              <a:t>http://www.sacnas.org/confNew/confClient/current/register/attendee/abstract_summer.asp#guidelines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>
            <a:extLst>
              <a:ext uri="{FF2B5EF4-FFF2-40B4-BE49-F238E27FC236}">
                <a16:creationId xmlns:a16="http://schemas.microsoft.com/office/drawing/2014/main" id="{F554B4FE-A968-E06E-51B7-B33309C33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Writing an Effective Abstract</a:t>
            </a:r>
          </a:p>
        </p:txBody>
      </p:sp>
      <p:sp>
        <p:nvSpPr>
          <p:cNvPr id="37891" name="Content Placeholder 2">
            <a:extLst>
              <a:ext uri="{FF2B5EF4-FFF2-40B4-BE49-F238E27FC236}">
                <a16:creationId xmlns:a16="http://schemas.microsoft.com/office/drawing/2014/main" id="{D6624993-2369-45D3-BB9B-306ADE8E8D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>
                <a:solidFill>
                  <a:srgbClr val="00B0F0"/>
                </a:solidFill>
              </a:rPr>
              <a:t>http://www.vimeo.com/3968357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451512A7-DE4E-C665-5AFF-38A9F10A35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What is a Scientific Abstract?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52CDD65D-B80D-3540-4DF0-3B2D5CD4AE8B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371600"/>
            <a:ext cx="5791200" cy="5181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Summary report of scientific study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Several Types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Begin papers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Used at Conferences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Purpose determines format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Conference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Determines format/style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Published in books or CDs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Represent you and your mentor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Draws people to your work</a:t>
            </a:r>
          </a:p>
        </p:txBody>
      </p:sp>
      <p:graphicFrame>
        <p:nvGraphicFramePr>
          <p:cNvPr id="9220" name="Object 9">
            <a:extLst>
              <a:ext uri="{FF2B5EF4-FFF2-40B4-BE49-F238E27FC236}">
                <a16:creationId xmlns:a16="http://schemas.microsoft.com/office/drawing/2014/main" id="{08148114-539D-97D8-B3D6-145BB63CD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278802"/>
              </p:ext>
            </p:extLst>
          </p:nvPr>
        </p:nvGraphicFramePr>
        <p:xfrm>
          <a:off x="6096000" y="990600"/>
          <a:ext cx="2909888" cy="5741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3258005" imgH="6428571" progId="Paint.Picture">
                  <p:embed/>
                </p:oleObj>
              </mc:Choice>
              <mc:Fallback>
                <p:oleObj name="Bitmap Image" r:id="rId3" imgW="3258005" imgH="6428571" progId="Paint.Picture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990600"/>
                        <a:ext cx="2909888" cy="5741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41671A25-EE24-6B03-0DEB-F2A659D7E3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For Conferences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E1372493-AFFD-2CAE-FFCA-1153FAA2E4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>
                <a:latin typeface="Tahoma" panose="020B0604030504040204" pitchFamily="34" charset="0"/>
              </a:rPr>
              <a:t>Create Abstract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>
                <a:latin typeface="Tahoma" panose="020B0604030504040204" pitchFamily="34" charset="0"/>
              </a:rPr>
              <a:t>Confer with Mentor (your mentor is always right)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>
                <a:latin typeface="Tahoma" panose="020B0604030504040204" pitchFamily="34" charset="0"/>
              </a:rPr>
              <a:t>Receive Approval from RISE/MARC program director (SACNAS and ABRCMS)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>
                <a:latin typeface="Tahoma" panose="020B0604030504040204" pitchFamily="34" charset="0"/>
              </a:rPr>
              <a:t>Submit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>
                <a:latin typeface="Tahoma" panose="020B0604030504040204" pitchFamily="34" charset="0"/>
              </a:rPr>
              <a:t>Choose Oral Presentation or Poster (might not have choice)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>
                <a:latin typeface="Tahoma" panose="020B0604030504040204" pitchFamily="34" charset="0"/>
              </a:rPr>
              <a:t>Conference Responds: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>
                <a:latin typeface="Tahoma" panose="020B0604030504040204" pitchFamily="34" charset="0"/>
              </a:rPr>
              <a:t>Accepted or not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>
                <a:latin typeface="Tahoma" panose="020B0604030504040204" pitchFamily="34" charset="0"/>
              </a:rPr>
              <a:t>Oral or Poster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>
                <a:latin typeface="Tahoma" panose="020B0604030504040204" pitchFamily="34" charset="0"/>
              </a:rPr>
              <a:t>Prepare Oral or Poster presentation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>
                <a:latin typeface="Tahoma" panose="020B0604030504040204" pitchFamily="34" charset="0"/>
              </a:rPr>
              <a:t>Attend Conference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>
                <a:latin typeface="Tahoma" panose="020B0604030504040204" pitchFamily="34" charset="0"/>
              </a:rPr>
              <a:t>Make presentation</a:t>
            </a:r>
          </a:p>
          <a:p>
            <a:pPr eaLnBrk="1" hangingPunct="1">
              <a:lnSpc>
                <a:spcPct val="90000"/>
              </a:lnSpc>
            </a:pPr>
            <a:endParaRPr lang="en-US" altLang="en-US" sz="240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026">
            <a:extLst>
              <a:ext uri="{FF2B5EF4-FFF2-40B4-BE49-F238E27FC236}">
                <a16:creationId xmlns:a16="http://schemas.microsoft.com/office/drawing/2014/main" id="{6D460AFD-0961-2A98-58CB-01D3D17A75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General Abstract Format</a:t>
            </a:r>
          </a:p>
        </p:txBody>
      </p:sp>
      <p:sp>
        <p:nvSpPr>
          <p:cNvPr id="28675" name="Rectangle 1027">
            <a:extLst>
              <a:ext uri="{FF2B5EF4-FFF2-40B4-BE49-F238E27FC236}">
                <a16:creationId xmlns:a16="http://schemas.microsoft.com/office/drawing/2014/main" id="{D6C548F0-0921-DFD7-42E0-61010F209C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51816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Project Title</a:t>
            </a:r>
          </a:p>
          <a:p>
            <a:pPr eaLnBrk="1" hangingPunct="1"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Author, affiliations (university/department) and Address, perhaps email…</a:t>
            </a:r>
          </a:p>
          <a:p>
            <a:pPr eaLnBrk="1" hangingPunct="1"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Introduction – Foundation for research &amp; Purpose of Research (can put “overall goal”)</a:t>
            </a:r>
          </a:p>
          <a:p>
            <a:pPr eaLnBrk="1" hangingPunct="1"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Hypothesis- What you expect</a:t>
            </a:r>
          </a:p>
          <a:p>
            <a:pPr eaLnBrk="1" hangingPunct="1"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Methods - How studied</a:t>
            </a:r>
          </a:p>
          <a:p>
            <a:pPr eaLnBrk="1" hangingPunct="1"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Results - Principal findings</a:t>
            </a:r>
          </a:p>
          <a:p>
            <a:pPr eaLnBrk="1" hangingPunct="1"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Conclusion and Discussion - Success of hypothesis and what findings mean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FB6D67B1-ACA1-0521-A208-83CF852778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Following the Rules…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FA3DC08C-D3D1-29DC-DBAA-214C73D58E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71500" y="1219200"/>
            <a:ext cx="8267700" cy="50292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Concise as possible</a:t>
            </a:r>
          </a:p>
          <a:p>
            <a:pPr lvl="1"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Body length determined</a:t>
            </a:r>
          </a:p>
          <a:p>
            <a:pPr lvl="2"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~300 Words</a:t>
            </a:r>
          </a:p>
          <a:p>
            <a:pPr lvl="2"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~2500 Characters</a:t>
            </a:r>
          </a:p>
          <a:p>
            <a:pPr lvl="1"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Title length may be determined</a:t>
            </a:r>
          </a:p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Formatting specified</a:t>
            </a:r>
          </a:p>
          <a:p>
            <a:pPr lvl="1"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Font used and its size</a:t>
            </a:r>
          </a:p>
          <a:p>
            <a:pPr lvl="1"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Title capitalization</a:t>
            </a:r>
          </a:p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Single spaced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8444BB41-B4A8-F7DE-904C-FFE9D98996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Advice in Writing</a:t>
            </a:r>
            <a:b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</a:br>
            <a:endParaRPr lang="en-US" sz="360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ADB3583C-30A4-FFA9-D988-E77254418A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47700" y="1295400"/>
            <a:ext cx="7810500" cy="51816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Abstracts are short but time-consuming</a:t>
            </a:r>
          </a:p>
          <a:p>
            <a:pPr eaLnBrk="1" hangingPunct="1"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Very information-dense, but simply formatted</a:t>
            </a:r>
          </a:p>
          <a:p>
            <a:pPr eaLnBrk="1" hangingPunct="1"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Write “long” and pare down if needed</a:t>
            </a:r>
          </a:p>
          <a:p>
            <a:pPr eaLnBrk="1" hangingPunct="1"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Analyze one sentence at a time</a:t>
            </a:r>
          </a:p>
          <a:p>
            <a:pPr lvl="1" eaLnBrk="1" hangingPunct="1">
              <a:defRPr/>
            </a:pP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Each sentence has purpose</a:t>
            </a:r>
          </a:p>
          <a:p>
            <a:pPr lvl="1" eaLnBrk="1" hangingPunct="1">
              <a:defRPr/>
            </a:pP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Each sentence logically follows another</a:t>
            </a:r>
          </a:p>
          <a:p>
            <a:pPr eaLnBrk="1" hangingPunct="1"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Use plain English wherever you can</a:t>
            </a:r>
          </a:p>
          <a:p>
            <a:pPr eaLnBrk="1" hangingPunct="1"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Use active voice when you can</a:t>
            </a:r>
          </a:p>
          <a:p>
            <a:pPr eaLnBrk="1" hangingPunct="1"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State only your most important conclusion(s)</a:t>
            </a:r>
          </a:p>
          <a:p>
            <a:pPr eaLnBrk="1" hangingPunct="1">
              <a:defRPr/>
            </a:pPr>
            <a:r>
              <a:rPr lang="en-US" sz="2800" i="1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There is not good writing, only good rewriting</a:t>
            </a:r>
            <a:endParaRPr lang="en-US" sz="240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347B8913-1D1C-2FB9-AF54-DA9181D282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Following Conventions - </a:t>
            </a:r>
            <a:b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</a:b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Tense in Scientific Writing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43F259F6-743E-2731-4113-6443BC16A0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23863" y="1600200"/>
            <a:ext cx="8296275" cy="4364038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Present tense –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1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previously published information accepted as fact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z="1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In Intro and discussion:  Spatial resolution of MR microscopy can reach 3 microns [ref].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1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Refer to other parts of your document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z="14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Figure 4 shows a diffusion-weighted image.</a:t>
            </a:r>
            <a:endParaRPr lang="en-US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1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Past tense - methods and results/actions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1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What we did, saw, and found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1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Rats were anesthetized with </a:t>
            </a:r>
            <a:r>
              <a:rPr lang="en-US" sz="16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isoflurane</a:t>
            </a:r>
            <a:r>
              <a:rPr lang="en-US" sz="1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1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All animals exhibited significantly diminished learning capacity…</a:t>
            </a:r>
          </a:p>
        </p:txBody>
      </p:sp>
      <p:sp>
        <p:nvSpPr>
          <p:cNvPr id="19460" name="Text Box 4">
            <a:extLst>
              <a:ext uri="{FF2B5EF4-FFF2-40B4-BE49-F238E27FC236}">
                <a16:creationId xmlns:a16="http://schemas.microsoft.com/office/drawing/2014/main" id="{B26EDC0B-AF12-51FE-1DDC-C640CD2AB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5943600"/>
            <a:ext cx="791845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600" b="1" dirty="0"/>
              <a:t>Duke University Medical Center</a:t>
            </a:r>
            <a:br>
              <a:rPr lang="en-US" altLang="en-US" sz="1600" b="1" dirty="0"/>
            </a:br>
            <a:r>
              <a:rPr lang="en-US" altLang="en-US" sz="1600" b="1" dirty="0">
                <a:solidFill>
                  <a:srgbClr val="00B0F0"/>
                </a:solidFill>
              </a:rPr>
              <a:t>http://wwwcivm.mc.duke.edu/civmResources/iplHelp/writing.tips/tenses.html</a:t>
            </a:r>
            <a:br>
              <a:rPr lang="en-US" altLang="en-US" sz="1600" b="1" dirty="0"/>
            </a:br>
            <a:endParaRPr lang="en-US" altLang="en-US" sz="16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C890214D-5E3A-C49A-1133-F8A2546AE2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Title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CDD55404-DEA5-4AC2-6DC8-B08AC56E04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8229600" cy="5029200"/>
          </a:xfrm>
        </p:spPr>
        <p:txBody>
          <a:bodyPr/>
          <a:lstStyle/>
          <a:p>
            <a:pPr eaLnBrk="1" hangingPunct="1">
              <a:defRPr/>
            </a:pPr>
            <a:r>
              <a:rPr lang="en-US" sz="22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Length and text style determined by conference</a:t>
            </a:r>
          </a:p>
          <a:p>
            <a:pPr eaLnBrk="1" hangingPunct="1">
              <a:defRPr/>
            </a:pPr>
            <a:r>
              <a:rPr lang="en-US" sz="22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Optimally, identical to “paper” title:</a:t>
            </a:r>
          </a:p>
          <a:p>
            <a:pPr lvl="1" eaLnBrk="1" hangingPunct="1">
              <a:defRPr/>
            </a:pP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Very brief summary of research</a:t>
            </a:r>
          </a:p>
          <a:p>
            <a:pPr lvl="2" eaLnBrk="1" hangingPunct="1">
              <a:defRPr/>
            </a:pP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Omits “A study of,” “Investigations of,” etc</a:t>
            </a:r>
          </a:p>
          <a:p>
            <a:pPr lvl="2" eaLnBrk="1" hangingPunct="1">
              <a:defRPr/>
            </a:pP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Put species studied</a:t>
            </a:r>
          </a:p>
          <a:p>
            <a:pPr lvl="2" eaLnBrk="1" hangingPunct="1">
              <a:defRPr/>
            </a:pP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Put limiting information</a:t>
            </a:r>
          </a:p>
          <a:p>
            <a:pPr lvl="2" eaLnBrk="1" hangingPunct="1">
              <a:defRPr/>
            </a:pP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Avoid “cute” or abbreviations</a:t>
            </a:r>
          </a:p>
          <a:p>
            <a:pPr lvl="1" eaLnBrk="1" hangingPunct="1">
              <a:defRPr/>
            </a:pP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May or may not give results</a:t>
            </a:r>
          </a:p>
          <a:p>
            <a:pPr lvl="2" eaLnBrk="1" hangingPunct="1">
              <a:defRPr/>
            </a:pPr>
            <a:r>
              <a:rPr lang="en-US" sz="2000" i="1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Topic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– Effects of phenobarbital on learning</a:t>
            </a:r>
          </a:p>
          <a:p>
            <a:pPr lvl="2" eaLnBrk="1" hangingPunct="1">
              <a:defRPr/>
            </a:pPr>
            <a:r>
              <a:rPr lang="en-US" sz="2000" i="1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Conclusive – Phenobarbatal diminishes learning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…</a:t>
            </a:r>
          </a:p>
          <a:p>
            <a:pPr eaLnBrk="1" hangingPunct="1">
              <a:defRPr/>
            </a:pPr>
            <a:r>
              <a:rPr lang="en-US" sz="22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Helps people to choose and find article</a:t>
            </a:r>
          </a:p>
          <a:p>
            <a:pPr eaLnBrk="1" hangingPunct="1">
              <a:defRPr/>
            </a:pPr>
            <a:endParaRPr lang="en-US" sz="220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  <a:p>
            <a:pPr eaLnBrk="1" hangingPunct="1">
              <a:defRPr/>
            </a:pPr>
            <a:r>
              <a:rPr lang="en-US" sz="1800">
                <a:latin typeface="Arial" pitchFamily="34" charset="0"/>
              </a:rPr>
              <a:t>Ex:  Effect of Owner Education Level on Number of Cats per Household</a:t>
            </a:r>
          </a:p>
          <a:p>
            <a:pPr eaLnBrk="1" hangingPunct="1">
              <a:defRPr/>
            </a:pPr>
            <a:r>
              <a:rPr lang="en-US" sz="1800">
                <a:latin typeface="Arial" pitchFamily="34" charset="0"/>
              </a:rPr>
              <a:t>Ex:  </a:t>
            </a:r>
            <a:r>
              <a:rPr lang="en-US" sz="1800">
                <a:latin typeface="Arial" pitchFamily="34" charset="0"/>
                <a:cs typeface="Times New Roman" pitchFamily="18" charset="0"/>
              </a:rPr>
              <a:t>FGF-2 Induces Regeneration of the Chick Limb Bud</a:t>
            </a:r>
            <a:r>
              <a:rPr lang="en-US" sz="1800">
                <a:latin typeface="Arial" pitchFamily="34" charset="0"/>
              </a:rPr>
              <a:t> </a:t>
            </a:r>
            <a:endParaRPr lang="en-US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B4460B72-B221-390F-D096-48C88F7AD2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Introduction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63864D92-B80B-C6A6-2F76-71FCCEC963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772400" cy="35052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What is the general topic you were investigating and why is it important?</a:t>
            </a:r>
          </a:p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Provide supporting information for title </a:t>
            </a:r>
          </a:p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Generally max 3 sentences</a:t>
            </a:r>
          </a:p>
          <a:p>
            <a:pPr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General information to specific</a:t>
            </a:r>
          </a:p>
          <a:p>
            <a:pPr eaLnBrk="1" hangingPunct="1">
              <a:defRPr/>
            </a:pPr>
            <a:endParaRPr lang="en-US" sz="200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ulse">
  <a:themeElements>
    <a:clrScheme name="Pulse 2">
      <a:dk1>
        <a:srgbClr val="000000"/>
      </a:dk1>
      <a:lt1>
        <a:srgbClr val="FFFFFF"/>
      </a:lt1>
      <a:dk2>
        <a:srgbClr val="000066"/>
      </a:dk2>
      <a:lt2>
        <a:srgbClr val="FFCC66"/>
      </a:lt2>
      <a:accent1>
        <a:srgbClr val="FF9900"/>
      </a:accent1>
      <a:accent2>
        <a:srgbClr val="000044"/>
      </a:accent2>
      <a:accent3>
        <a:srgbClr val="AAAAB8"/>
      </a:accent3>
      <a:accent4>
        <a:srgbClr val="DADADA"/>
      </a:accent4>
      <a:accent5>
        <a:srgbClr val="FFCAAA"/>
      </a:accent5>
      <a:accent6>
        <a:srgbClr val="00003D"/>
      </a:accent6>
      <a:hlink>
        <a:srgbClr val="3366FF"/>
      </a:hlink>
      <a:folHlink>
        <a:srgbClr val="FFFF00"/>
      </a:folHlink>
    </a:clrScheme>
    <a:fontScheme name="Puls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ulse 1">
        <a:dk1>
          <a:srgbClr val="000000"/>
        </a:dk1>
        <a:lt1>
          <a:srgbClr val="CCECFF"/>
        </a:lt1>
        <a:dk2>
          <a:srgbClr val="000066"/>
        </a:dk2>
        <a:lt2>
          <a:srgbClr val="6699FF"/>
        </a:lt2>
        <a:accent1>
          <a:srgbClr val="33CCCC"/>
        </a:accent1>
        <a:accent2>
          <a:srgbClr val="0099FF"/>
        </a:accent2>
        <a:accent3>
          <a:srgbClr val="E2F4FF"/>
        </a:accent3>
        <a:accent4>
          <a:srgbClr val="000000"/>
        </a:accent4>
        <a:accent5>
          <a:srgbClr val="ADE2E2"/>
        </a:accent5>
        <a:accent6>
          <a:srgbClr val="008AE7"/>
        </a:accent6>
        <a:hlink>
          <a:srgbClr val="FFFFFF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e 2">
        <a:dk1>
          <a:srgbClr val="000000"/>
        </a:dk1>
        <a:lt1>
          <a:srgbClr val="FFFFFF"/>
        </a:lt1>
        <a:dk2>
          <a:srgbClr val="000066"/>
        </a:dk2>
        <a:lt2>
          <a:srgbClr val="FFCC66"/>
        </a:lt2>
        <a:accent1>
          <a:srgbClr val="FF9900"/>
        </a:accent1>
        <a:accent2>
          <a:srgbClr val="000044"/>
        </a:accent2>
        <a:accent3>
          <a:srgbClr val="AAAAB8"/>
        </a:accent3>
        <a:accent4>
          <a:srgbClr val="DADADA"/>
        </a:accent4>
        <a:accent5>
          <a:srgbClr val="FFCAAA"/>
        </a:accent5>
        <a:accent6>
          <a:srgbClr val="00003D"/>
        </a:accent6>
        <a:hlink>
          <a:srgbClr val="3366FF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e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AEAEAE"/>
        </a:accent6>
        <a:hlink>
          <a:srgbClr val="4D4D4D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e 4">
        <a:dk1>
          <a:srgbClr val="000000"/>
        </a:dk1>
        <a:lt1>
          <a:srgbClr val="FFFFFF"/>
        </a:lt1>
        <a:dk2>
          <a:srgbClr val="660033"/>
        </a:dk2>
        <a:lt2>
          <a:srgbClr val="FFCC66"/>
        </a:lt2>
        <a:accent1>
          <a:srgbClr val="FF9900"/>
        </a:accent1>
        <a:accent2>
          <a:srgbClr val="440022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3D001E"/>
        </a:accent6>
        <a:hlink>
          <a:srgbClr val="B20059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e 5">
        <a:dk1>
          <a:srgbClr val="000000"/>
        </a:dk1>
        <a:lt1>
          <a:srgbClr val="FFFFFF"/>
        </a:lt1>
        <a:dk2>
          <a:srgbClr val="663300"/>
        </a:dk2>
        <a:lt2>
          <a:srgbClr val="FFCC66"/>
        </a:lt2>
        <a:accent1>
          <a:srgbClr val="FF9900"/>
        </a:accent1>
        <a:accent2>
          <a:srgbClr val="361B00"/>
        </a:accent2>
        <a:accent3>
          <a:srgbClr val="B8ADAA"/>
        </a:accent3>
        <a:accent4>
          <a:srgbClr val="DADADA"/>
        </a:accent4>
        <a:accent5>
          <a:srgbClr val="FFCAAA"/>
        </a:accent5>
        <a:accent6>
          <a:srgbClr val="301700"/>
        </a:accent6>
        <a:hlink>
          <a:srgbClr val="996633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e 6">
        <a:dk1>
          <a:srgbClr val="000000"/>
        </a:dk1>
        <a:lt1>
          <a:srgbClr val="FFFFFF"/>
        </a:lt1>
        <a:dk2>
          <a:srgbClr val="003300"/>
        </a:dk2>
        <a:lt2>
          <a:srgbClr val="FFCC66"/>
        </a:lt2>
        <a:accent1>
          <a:srgbClr val="CC9900"/>
        </a:accent1>
        <a:accent2>
          <a:srgbClr val="001600"/>
        </a:accent2>
        <a:accent3>
          <a:srgbClr val="AAADAA"/>
        </a:accent3>
        <a:accent4>
          <a:srgbClr val="DADADA"/>
        </a:accent4>
        <a:accent5>
          <a:srgbClr val="E2CAAA"/>
        </a:accent5>
        <a:accent6>
          <a:srgbClr val="001300"/>
        </a:accent6>
        <a:hlink>
          <a:srgbClr val="0066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Designs\Pulse.pot</Template>
  <TotalTime>613</TotalTime>
  <Words>800</Words>
  <Application>Microsoft Office PowerPoint</Application>
  <PresentationFormat>On-screen Show (4:3)</PresentationFormat>
  <Paragraphs>136</Paragraphs>
  <Slides>16</Slides>
  <Notes>16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Tahoma</vt:lpstr>
      <vt:lpstr>Times New Roman</vt:lpstr>
      <vt:lpstr>Verdana</vt:lpstr>
      <vt:lpstr>Pulse</vt:lpstr>
      <vt:lpstr>Bitmap Image</vt:lpstr>
      <vt:lpstr>Creating a Scientific Abstract</vt:lpstr>
      <vt:lpstr>What is a Scientific Abstract?</vt:lpstr>
      <vt:lpstr>For Conferences</vt:lpstr>
      <vt:lpstr>General Abstract Format</vt:lpstr>
      <vt:lpstr>Following the Rules…</vt:lpstr>
      <vt:lpstr>Advice in Writing </vt:lpstr>
      <vt:lpstr>Following Conventions -  Tense in Scientific Writing</vt:lpstr>
      <vt:lpstr>Title</vt:lpstr>
      <vt:lpstr>Introduction</vt:lpstr>
      <vt:lpstr>Hypothesis</vt:lpstr>
      <vt:lpstr>Methods</vt:lpstr>
      <vt:lpstr>Results</vt:lpstr>
      <vt:lpstr>Conclusion/Discussion</vt:lpstr>
      <vt:lpstr>Acknowledgements of Funding</vt:lpstr>
      <vt:lpstr>SACNAS Abstract Link</vt:lpstr>
      <vt:lpstr>Writing an Effective Abstract</vt:lpstr>
    </vt:vector>
  </TitlesOfParts>
  <Company>UTSA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Creating a Scientific Abstract</dc:title>
  <dc:creator>GPTAYLOR</dc:creator>
  <cp:lastModifiedBy>Patty Ramirez</cp:lastModifiedBy>
  <cp:revision>57</cp:revision>
  <cp:lastPrinted>1601-01-01T00:00:00Z</cp:lastPrinted>
  <dcterms:created xsi:type="dcterms:W3CDTF">2003-01-24T17:43:59Z</dcterms:created>
  <dcterms:modified xsi:type="dcterms:W3CDTF">2026-07-29T18:45:08Z</dcterms:modified>
</cp:coreProperties>
</file>