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sd" ContentType="image/unknown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67" r:id="rId6"/>
    <p:sldId id="268" r:id="rId7"/>
    <p:sldId id="257" r:id="rId8"/>
    <p:sldId id="258" r:id="rId9"/>
    <p:sldId id="264" r:id="rId10"/>
    <p:sldId id="270" r:id="rId11"/>
    <p:sldId id="274" r:id="rId12"/>
    <p:sldId id="265" r:id="rId13"/>
    <p:sldId id="269" r:id="rId14"/>
    <p:sldId id="272" r:id="rId15"/>
    <p:sldId id="266" r:id="rId16"/>
    <p:sldId id="259" r:id="rId17"/>
    <p:sldId id="271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A4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86CB7-50D3-4823-AAED-AB1AE77FB75B}" v="167" dt="2023-02-27T15:57:07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9526-08EC-4F75-B6FF-D54F7B7DF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8943-0DC7-4EFF-B13F-804C8E36C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B5AE-0649-4177-BCEC-396F2E54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2D20-C2DD-4DFD-AE38-2E8BEB3F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3A343-5682-4D42-8201-93A41BD5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17C-9B34-4597-AA14-943F4F2E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B8EC6-BEBE-4972-8DDD-DDC5F5DA2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3504C-CDC6-4B5A-B373-8EA3EDD8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9DDF4-FFD3-48D2-BB2A-4612D75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F30A2-7262-47D3-82F7-41A9C21A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64020-16CF-4B45-A274-F90E85CBC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D6981-47CB-4BF4-8C4B-EEB8EF4E4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D6480-5B08-4BE7-9C43-843103A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39EF-562B-4940-85CC-8E06BB40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DC6C-50AB-4FE0-9C91-6B739418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CCB7-F329-468F-9F90-F254A879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E310-F335-4118-B5EC-5FCBDA7C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6ED8-EDA4-45C0-814A-95575118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E7EF-DB5B-49AE-BEC4-FAD20855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E2C6-D86C-44FB-9A87-BE66625E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1747-B04D-4DE1-A437-4B5B96F0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2A07F-E509-4AE3-B67F-3C1594148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1FA7-A6DE-4DB8-8DDC-8EE5F44D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701C-B591-42C0-A2F4-D14F1FF6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D5BAD-1485-4D30-B83F-82D1AFA4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B503-BC1C-4C9D-896C-6B8569CA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63624-8841-49E4-9C7A-A411C40CC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A4CD6-EEED-4732-9548-0BCF0EC5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D1368-D693-4F39-B3B5-11949FC4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4D1E3-4933-47D0-8689-A745D122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18C41-3553-4346-98FB-00D549F4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0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1511-1CF0-4D4A-AC8E-AB8CEA95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72742-C504-456D-91E6-161C37DC5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F7ED-89A1-4964-AE44-04732EB5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36D3E-4AC7-45D9-8120-3CB5E2823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16CFB-5CF6-4EC5-8D84-8B15A6398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5375C-9824-43EA-8B79-5D398B29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14D95-AF7A-47D2-AB4B-D0487160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180EA-DF3E-4FA6-A6D0-0F2D6C14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2B2E-BA7E-49CE-8EC5-C573EA60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97AE7-2750-4076-89BE-97C69B8F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98B71-3C50-40B9-BAAD-81A8D941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10832-3628-46ED-A3A8-64CC80B6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C8977-8B2E-4A3E-8327-C37A427E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0E104-812B-4E18-B601-5050B4A8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C6710-765A-4F6A-B159-A0D79009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DE88-DF75-44A4-841F-F6FFC76C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5B0C5-6055-4BF5-9C05-44BCFF13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966E7-A8F4-48BB-9064-FA9342AE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02121-F194-4681-B0C3-D3882DC5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59B3D-A03A-4ED6-BA12-9B97DBF6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F19A2-87A7-4AB1-9CDE-EA6EDCF3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BAF7-2861-47EA-9FEA-573CF748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69FF7-51B2-4699-945F-22F565A52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8CFE0-6117-4056-B0CA-2308FDA87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59EA7-F85D-4D6A-B0FD-34D62B28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B9CFB-1E67-40B2-ADB4-5C380FF7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03EFB-398F-4B64-BC23-916ACF22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65A49-C48E-42A5-BE85-1F6100E6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611C4-7FD2-4FD9-8624-38C0F392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E528D-7FCC-467B-9AD2-17945BB90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47E8-6A6A-48CC-BE0D-0626FAE1F5A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891C-2C4A-4C90-923F-8472DF4B6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A2C55-A4CB-461C-8FE7-CBF9D08D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7290-E84B-4AA1-B92F-C69BC400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3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ants.nih.gov/grants/guide/notice-files/NOT-OD-20-03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sd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ublic.era.nih.gov/grantfolder/viewCommonsStatus.era?applId=10412755&amp;urlsignature=v1$27958398$1$MIKtDoNJPckDs09Lrc14tvw4zeL9sg8zSvZtNp_2OhaLVnXalADbRVtSNt07WLs1c5eer9nFys8JFWUKAw-uOcW0i0w4as8DAxi-0uqi5jGXTKhqrUzEMpi0Tg_1bnJxFZBb7hqT7bWJ3xpgzOtPdHO3EQpctAQhGGUEJ7kPSBOqsAlOuxIXghAsgmipgnGn4zGLP_vZPQAY8qNjTfdLwSiXPJGq4Sj03DWrOhA9p3ySyUbzU1hBqVsK66wSNTifS0suHvHRcyoBBlX1zVfk7ax4Mq2V2wuyGbJnHkXNn3e2k-euwV9A2VQIYbmt0ldDSM9mF2amvD-4jqdWDTGQVg..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FED1-DA33-B3FA-8BE5-6BFAC183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E995-E142-11DE-8884-EB0A8B80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11" y="4299773"/>
            <a:ext cx="10515600" cy="1961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cs typeface="Calibri"/>
              </a:rPr>
              <a:t>Faculty Mentor Information Meeting</a:t>
            </a:r>
            <a:endParaRPr lang="en-US"/>
          </a:p>
          <a:p>
            <a:pPr marL="0" indent="0" algn="ctr">
              <a:buNone/>
            </a:pPr>
            <a:r>
              <a:rPr lang="en-US" b="1" dirty="0">
                <a:cs typeface="Calibri"/>
              </a:rPr>
              <a:t>2/27/2023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2" descr="marc logo">
            <a:extLst>
              <a:ext uri="{FF2B5EF4-FFF2-40B4-BE49-F238E27FC236}">
                <a16:creationId xmlns:a16="http://schemas.microsoft.com/office/drawing/2014/main" id="{781B5918-CE2E-C3A9-30AA-B83817A0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6" y="599394"/>
            <a:ext cx="4180461" cy="24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SD logo">
            <a:extLst>
              <a:ext uri="{FF2B5EF4-FFF2-40B4-BE49-F238E27FC236}">
                <a16:creationId xmlns:a16="http://schemas.microsoft.com/office/drawing/2014/main" id="{D5EC03E0-E3E6-ABD3-4820-C2FC011E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01" y="875377"/>
            <a:ext cx="6029325" cy="21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9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14A8-2219-4870-910A-21916D44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en-US" b="1" dirty="0"/>
              <a:t>IMSD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778F-AF94-4350-8826-CE33657DC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412"/>
            <a:ext cx="8553994" cy="48445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RISE Ends after 23 Years </a:t>
            </a:r>
          </a:p>
          <a:p>
            <a:r>
              <a:rPr lang="en-US" dirty="0"/>
              <a:t>84.5% retention overall; no attrition on ending grant</a:t>
            </a:r>
          </a:p>
          <a:p>
            <a:r>
              <a:rPr lang="en-US" dirty="0"/>
              <a:t>T32 Awarded 2/6/2023 - 1/31/2028</a:t>
            </a:r>
            <a:endParaRPr lang="en-US" dirty="0">
              <a:cs typeface="Calibri"/>
            </a:endParaRPr>
          </a:p>
          <a:p>
            <a:r>
              <a:rPr lang="en-US" dirty="0"/>
              <a:t>1 T32 </a:t>
            </a:r>
            <a:r>
              <a:rPr lang="en-US" b="1" dirty="0">
                <a:solidFill>
                  <a:srgbClr val="FF0000"/>
                </a:solidFill>
              </a:rPr>
              <a:t>GM148393</a:t>
            </a:r>
            <a:r>
              <a:rPr lang="en-US" dirty="0"/>
              <a:t>-01</a:t>
            </a:r>
          </a:p>
          <a:p>
            <a:r>
              <a:rPr lang="en-US" dirty="0"/>
              <a:t>8 (Year 1), 16 (Year 2), 24 (Year 3-5) – Incoming</a:t>
            </a:r>
          </a:p>
          <a:p>
            <a:r>
              <a:rPr lang="en-US" dirty="0"/>
              <a:t>Up to 3 years</a:t>
            </a:r>
          </a:p>
          <a:p>
            <a:r>
              <a:rPr lang="en-US" dirty="0"/>
              <a:t>85% Retention (+ first-year population)</a:t>
            </a:r>
          </a:p>
          <a:p>
            <a:r>
              <a:rPr lang="en-US" dirty="0"/>
              <a:t>Tuition Amount Pending – Likely 60%</a:t>
            </a:r>
          </a:p>
          <a:p>
            <a:r>
              <a:rPr lang="en-US" dirty="0"/>
              <a:t>Health Insurance Pending – ~$3500</a:t>
            </a:r>
          </a:p>
          <a:p>
            <a:r>
              <a:rPr lang="en-US" dirty="0"/>
              <a:t>$2500 childcare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8FA81-AD40-4371-B8BF-363FF269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6311900"/>
            <a:ext cx="8001000" cy="3515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B1D547-9B8E-4C01-8BFD-8D864465D196}"/>
              </a:ext>
            </a:extLst>
          </p:cNvPr>
          <p:cNvCxnSpPr/>
          <p:nvPr/>
        </p:nvCxnSpPr>
        <p:spPr>
          <a:xfrm>
            <a:off x="838200" y="6070422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6195-D7B6-4465-AA35-C0F6D622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What’s New For Both?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1665-BB0D-4EA2-A3F5-DCEF1E7CA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82177"/>
            <a:ext cx="10515600" cy="45310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Underrepresented in addition to URM</a:t>
            </a:r>
          </a:p>
          <a:p>
            <a:pPr lvl="1"/>
            <a:r>
              <a:rPr lang="en-US" dirty="0">
                <a:hlinkClick r:id="rId2"/>
              </a:rPr>
              <a:t>https://grants.nih.gov/grants/guide/notice-files/NOT-OD-20-031.html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Ethnic/race</a:t>
            </a:r>
          </a:p>
          <a:p>
            <a:pPr lvl="1"/>
            <a:r>
              <a:rPr lang="en-US" dirty="0"/>
              <a:t>Financial Disadvantage</a:t>
            </a:r>
          </a:p>
          <a:p>
            <a:pPr lvl="1"/>
            <a:r>
              <a:rPr lang="en-US" dirty="0"/>
              <a:t>Disability</a:t>
            </a:r>
          </a:p>
          <a:p>
            <a:r>
              <a:rPr lang="en-US" dirty="0"/>
              <a:t>Emphasis on resilience/commitment in interviews and training</a:t>
            </a:r>
          </a:p>
          <a:p>
            <a:r>
              <a:rPr lang="en-US" dirty="0"/>
              <a:t>Focus on Wellness / Psychosocial Wellness</a:t>
            </a:r>
          </a:p>
          <a:p>
            <a:r>
              <a:rPr lang="en-US" dirty="0"/>
              <a:t>Up to 3 Years of Training </a:t>
            </a:r>
          </a:p>
          <a:p>
            <a:r>
              <a:rPr lang="en-US" dirty="0"/>
              <a:t>$1000 for travel annually</a:t>
            </a:r>
          </a:p>
          <a:p>
            <a:r>
              <a:rPr lang="en-US" dirty="0"/>
              <a:t>Strict about approved faculty</a:t>
            </a:r>
          </a:p>
          <a:p>
            <a:r>
              <a:rPr lang="en-US" dirty="0"/>
              <a:t>Programmatic – Most training in inter-semesters; EDR &amp; Computation</a:t>
            </a:r>
          </a:p>
          <a:p>
            <a:r>
              <a:rPr lang="en-US" dirty="0"/>
              <a:t>Lots of formal coaching in presentations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BD1B7-E823-4D44-9AD5-1D2E0C31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6311900"/>
            <a:ext cx="8001000" cy="3515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D242E0-7BB6-4F54-8ED6-A896DB73F473}"/>
              </a:ext>
            </a:extLst>
          </p:cNvPr>
          <p:cNvCxnSpPr/>
          <p:nvPr/>
        </p:nvCxnSpPr>
        <p:spPr>
          <a:xfrm>
            <a:off x="707835" y="5613222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1603259-DB9F-48AC-8E35-A062250FE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5" y="5717889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6195-D7B6-4465-AA35-C0F6D622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What’s New For Both - 2?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1665-BB0D-4EA2-A3F5-DCEF1E7CA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82177"/>
            <a:ext cx="10515600" cy="4531044"/>
          </a:xfrm>
        </p:spPr>
        <p:txBody>
          <a:bodyPr>
            <a:normAutofit/>
          </a:bodyPr>
          <a:lstStyle/>
          <a:p>
            <a:r>
              <a:rPr lang="en-US" dirty="0"/>
              <a:t>NIH Faculty Training requirement</a:t>
            </a:r>
          </a:p>
          <a:p>
            <a:pPr lvl="1"/>
            <a:r>
              <a:rPr lang="en-US" dirty="0"/>
              <a:t>MER – Methods for Enhancing Reproducibility – Dr. Mickey Stevenson</a:t>
            </a:r>
          </a:p>
          <a:p>
            <a:pPr lvl="1"/>
            <a:r>
              <a:rPr lang="en-US" dirty="0"/>
              <a:t>Training in Mentoring (CIMER) – Dr. Johnelle Sparks</a:t>
            </a:r>
          </a:p>
          <a:p>
            <a:pPr lvl="1"/>
            <a:r>
              <a:rPr lang="en-US" dirty="0"/>
              <a:t>Mentoring Compact &amp; IDP – Intro w Dr. Jesus Romo</a:t>
            </a:r>
          </a:p>
          <a:p>
            <a:r>
              <a:rPr lang="en-US" dirty="0"/>
              <a:t>Fundamentals in Programming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Faculty evaluates student, student evaluates faculty</a:t>
            </a:r>
          </a:p>
          <a:p>
            <a:r>
              <a:rPr lang="en-US" dirty="0"/>
              <a:t>Portfolio Creation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BD1B7-E823-4D44-9AD5-1D2E0C31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6311900"/>
            <a:ext cx="8001000" cy="3515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D242E0-7BB6-4F54-8ED6-A896DB73F473}"/>
              </a:ext>
            </a:extLst>
          </p:cNvPr>
          <p:cNvCxnSpPr/>
          <p:nvPr/>
        </p:nvCxnSpPr>
        <p:spPr>
          <a:xfrm>
            <a:off x="707835" y="5613222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1603259-DB9F-48AC-8E35-A062250FE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5" y="5717889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32AB-7845-4613-98CE-F2720790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97780"/>
            <a:ext cx="10642600" cy="910730"/>
          </a:xfrm>
        </p:spPr>
        <p:txBody>
          <a:bodyPr/>
          <a:lstStyle/>
          <a:p>
            <a:r>
              <a:rPr lang="en-US" b="1" dirty="0"/>
              <a:t>NEW for MARC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0341-7E92-4B5E-9B97-ED9CD52C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510"/>
            <a:ext cx="10487297" cy="496878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NIH – Huge focus on publication</a:t>
            </a:r>
          </a:p>
          <a:p>
            <a:r>
              <a:rPr lang="en-US" dirty="0"/>
              <a:t>Friday seminars + training in inter-semesters/occasional weekend</a:t>
            </a:r>
          </a:p>
          <a:p>
            <a:r>
              <a:rPr lang="en-US" dirty="0"/>
              <a:t>MARC Trainee -&gt; MARC Scholar -&gt; MARC Graduate</a:t>
            </a:r>
          </a:p>
          <a:p>
            <a:pPr lvl="1"/>
            <a:r>
              <a:rPr lang="en-US" dirty="0"/>
              <a:t>Proposal &amp; Some Coursework (live &amp; recorded) -&gt; Scholar</a:t>
            </a:r>
          </a:p>
          <a:p>
            <a:r>
              <a:rPr lang="en-US" b="1" dirty="0"/>
              <a:t>MARC Thesis Proposal</a:t>
            </a:r>
          </a:p>
          <a:p>
            <a:pPr lvl="1"/>
            <a:r>
              <a:rPr lang="en-US" dirty="0"/>
              <a:t>Preferably Fall / Spring Junior Year</a:t>
            </a:r>
          </a:p>
          <a:p>
            <a:pPr lvl="1"/>
            <a:r>
              <a:rPr lang="en-US" dirty="0"/>
              <a:t>Two semesters of Research for Credit</a:t>
            </a:r>
          </a:p>
          <a:p>
            <a:pPr lvl="1"/>
            <a:r>
              <a:rPr lang="en-US" dirty="0"/>
              <a:t>Independent project</a:t>
            </a:r>
          </a:p>
          <a:p>
            <a:pPr lvl="1"/>
            <a:r>
              <a:rPr lang="en-US" dirty="0"/>
              <a:t>Defense – 5 – 7 slides only   8 min oral</a:t>
            </a:r>
          </a:p>
          <a:p>
            <a:r>
              <a:rPr lang="en-US" b="1" dirty="0"/>
              <a:t>MARC Thesis or First Author Paper </a:t>
            </a:r>
            <a:r>
              <a:rPr lang="en-US" dirty="0"/>
              <a:t>(largely written by student)</a:t>
            </a:r>
          </a:p>
          <a:p>
            <a:pPr lvl="1"/>
            <a:r>
              <a:rPr lang="en-US" dirty="0"/>
              <a:t>Thesis – You and 2 Readers</a:t>
            </a:r>
          </a:p>
          <a:p>
            <a:pPr lvl="1"/>
            <a:r>
              <a:rPr lang="en-US" dirty="0"/>
              <a:t>Defense – 15 minute Oral  (12 / 3)</a:t>
            </a:r>
          </a:p>
          <a:p>
            <a:r>
              <a:rPr lang="en-US" dirty="0"/>
              <a:t>Honors College Admission w 1 semester to turn it down</a:t>
            </a:r>
          </a:p>
          <a:p>
            <a:r>
              <a:rPr lang="en-US" dirty="0"/>
              <a:t>COS Research Distinction, Engineering Honors(?), Psych Honors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4C31F-D23C-4459-A5D7-258953A6C7B2}"/>
              </a:ext>
            </a:extLst>
          </p:cNvPr>
          <p:cNvCxnSpPr/>
          <p:nvPr/>
        </p:nvCxnSpPr>
        <p:spPr>
          <a:xfrm>
            <a:off x="711200" y="6077300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72123D8-0C8C-42FA-B331-B12A8D5AC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31" y="6204855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14A8-2219-4870-910A-21916D44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en-US" b="1" dirty="0"/>
              <a:t>New for IMSD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778F-AF94-4350-8826-CE33657DC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412"/>
            <a:ext cx="8553994" cy="4844551"/>
          </a:xfrm>
        </p:spPr>
        <p:txBody>
          <a:bodyPr/>
          <a:lstStyle/>
          <a:p>
            <a:r>
              <a:rPr lang="en-US" dirty="0"/>
              <a:t>Training in Mentoring</a:t>
            </a:r>
          </a:p>
          <a:p>
            <a:r>
              <a:rPr lang="en-US" dirty="0"/>
              <a:t>Start Strong bi-weekly meetings in first semester</a:t>
            </a:r>
          </a:p>
          <a:p>
            <a:pPr lvl="1"/>
            <a:r>
              <a:rPr lang="en-US" dirty="0"/>
              <a:t>(All PhD Students Invited)</a:t>
            </a:r>
          </a:p>
          <a:p>
            <a:r>
              <a:rPr lang="en-US" dirty="0"/>
              <a:t>F31 Grants</a:t>
            </a:r>
          </a:p>
          <a:p>
            <a:r>
              <a:rPr lang="en-US" dirty="0"/>
              <a:t>Elective Activities: </a:t>
            </a:r>
          </a:p>
          <a:p>
            <a:pPr lvl="1"/>
            <a:r>
              <a:rPr lang="en-US" dirty="0"/>
              <a:t>Co-Mentoring (</a:t>
            </a:r>
            <a:r>
              <a:rPr lang="en-US" dirty="0" err="1"/>
              <a:t>esp</a:t>
            </a:r>
            <a:r>
              <a:rPr lang="en-US" dirty="0"/>
              <a:t> w F31 grants)</a:t>
            </a:r>
          </a:p>
          <a:p>
            <a:pPr lvl="1"/>
            <a:r>
              <a:rPr lang="en-US" dirty="0"/>
              <a:t>Extramural Internships</a:t>
            </a:r>
          </a:p>
          <a:p>
            <a:pPr lvl="1"/>
            <a:r>
              <a:rPr lang="en-US" dirty="0"/>
              <a:t>Micro-Credentialing or Certificate Programs</a:t>
            </a:r>
          </a:p>
          <a:p>
            <a:pPr lvl="1"/>
            <a:r>
              <a:rPr lang="en-US" dirty="0"/>
              <a:t>Participation in Innovation/Entrepreneurships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8FA81-AD40-4371-B8BF-363FF269B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6311900"/>
            <a:ext cx="8001000" cy="3515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B1D547-9B8E-4C01-8BFD-8D864465D196}"/>
              </a:ext>
            </a:extLst>
          </p:cNvPr>
          <p:cNvCxnSpPr/>
          <p:nvPr/>
        </p:nvCxnSpPr>
        <p:spPr>
          <a:xfrm>
            <a:off x="838200" y="6070422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9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32AB-7845-4613-98CE-F2720790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b="1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0341-7E92-4B5E-9B97-ED9CD52C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274"/>
            <a:ext cx="10515600" cy="4860689"/>
          </a:xfrm>
        </p:spPr>
        <p:txBody>
          <a:bodyPr/>
          <a:lstStyle/>
          <a:p>
            <a:r>
              <a:rPr lang="en-US" dirty="0"/>
              <a:t>Personally, get up and running quickly </a:t>
            </a:r>
          </a:p>
          <a:p>
            <a:pPr lvl="1"/>
            <a:r>
              <a:rPr lang="en-US" dirty="0"/>
              <a:t>Training in Mentoring</a:t>
            </a:r>
          </a:p>
          <a:p>
            <a:pPr lvl="1"/>
            <a:r>
              <a:rPr lang="en-US" dirty="0"/>
              <a:t>Mentoring Compact</a:t>
            </a:r>
          </a:p>
          <a:p>
            <a:pPr lvl="1"/>
            <a:r>
              <a:rPr lang="en-US" dirty="0"/>
              <a:t>Training in Experimental Design</a:t>
            </a:r>
          </a:p>
          <a:p>
            <a:r>
              <a:rPr lang="en-US" dirty="0"/>
              <a:t>Observe trainees for psychosocial concerns</a:t>
            </a:r>
          </a:p>
          <a:p>
            <a:r>
              <a:rPr lang="en-US" dirty="0"/>
              <a:t>Stay on top of trainees with Proposals progression</a:t>
            </a:r>
          </a:p>
          <a:p>
            <a:pPr lvl="1"/>
            <a:r>
              <a:rPr lang="en-US" dirty="0"/>
              <a:t>UG Thesis Proposal</a:t>
            </a:r>
          </a:p>
          <a:p>
            <a:r>
              <a:rPr lang="en-US" dirty="0"/>
              <a:t>Consider Publishable work for MARC trainees, or collaboration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C3380-F90A-417F-96F1-06A9DA25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98" y="6209563"/>
            <a:ext cx="8001000" cy="3515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C17933-3A21-4F29-AD55-2653D8477616}"/>
              </a:ext>
            </a:extLst>
          </p:cNvPr>
          <p:cNvCxnSpPr/>
          <p:nvPr/>
        </p:nvCxnSpPr>
        <p:spPr>
          <a:xfrm>
            <a:off x="720898" y="5574033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8D417-2944-4CE5-AEA6-48103CF25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77" y="5649123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6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32AB-7845-4613-98CE-F2720790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206987"/>
            <a:ext cx="10515600" cy="1325563"/>
          </a:xfrm>
        </p:spPr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0341-7E92-4B5E-9B97-ED9CD52C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46357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73350-DD7C-4383-B3BD-B064F25C1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6311900"/>
            <a:ext cx="8001000" cy="351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B4637D-4FF0-48BE-82B6-266F08F5EE81}"/>
              </a:ext>
            </a:extLst>
          </p:cNvPr>
          <p:cNvCxnSpPr/>
          <p:nvPr/>
        </p:nvCxnSpPr>
        <p:spPr>
          <a:xfrm>
            <a:off x="711200" y="6077300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0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D067-DE8C-430C-8627-2E4F093A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r>
              <a:rPr lang="en-US" b="1" dirty="0"/>
              <a:t>New Office Name / 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66E9-E339-4765-AC70-5D55D8A5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01" y="1726701"/>
            <a:ext cx="7156269" cy="4766174"/>
          </a:xfrm>
        </p:spPr>
        <p:txBody>
          <a:bodyPr/>
          <a:lstStyle/>
          <a:p>
            <a:r>
              <a:rPr lang="en-US" dirty="0"/>
              <a:t>Remain in Center for Research and Training in the Sciences</a:t>
            </a:r>
          </a:p>
          <a:p>
            <a:r>
              <a:rPr lang="en-US" dirty="0"/>
              <a:t>(Before RISE/MARC Office)</a:t>
            </a:r>
          </a:p>
          <a:p>
            <a:r>
              <a:rPr lang="en-US" dirty="0"/>
              <a:t>Now, with RISE ending…</a:t>
            </a:r>
          </a:p>
          <a:p>
            <a:r>
              <a:rPr lang="en-US"/>
              <a:t>RISE Office </a:t>
            </a:r>
            <a:r>
              <a:rPr lang="en-US" dirty="0"/>
              <a:t>- Research Initiative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for Scientific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quity</a:t>
            </a:r>
          </a:p>
          <a:p>
            <a:pPr lvl="1"/>
            <a:r>
              <a:rPr lang="en-US" dirty="0"/>
              <a:t>Old RISE Acronym – Research Initiative for Scientific Enhancement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F352B-8709-4D8F-AED6-2FBD4A6CC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00EDD-B449-496F-8571-A242F962B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70" y="365125"/>
            <a:ext cx="3805628" cy="20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F08F-00AA-4AE9-9F6C-44D567E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b="1" dirty="0"/>
              <a:t>PSA #1 We Need Applicants!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C25E-DCEF-4354-8B43-208DE594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06" y="1394551"/>
            <a:ext cx="10515600" cy="5098324"/>
          </a:xfrm>
        </p:spPr>
        <p:txBody>
          <a:bodyPr>
            <a:normAutofit/>
          </a:bodyPr>
          <a:lstStyle/>
          <a:p>
            <a:r>
              <a:rPr lang="en-US" dirty="0"/>
              <a:t>RISE – Carryover</a:t>
            </a:r>
          </a:p>
          <a:p>
            <a:pPr lvl="1"/>
            <a:r>
              <a:rPr lang="en-US" dirty="0"/>
              <a:t>All students funded through May 2023</a:t>
            </a:r>
          </a:p>
          <a:p>
            <a:pPr lvl="1"/>
            <a:r>
              <a:rPr lang="en-US" dirty="0"/>
              <a:t>Seeking new UGs – June – May 2024</a:t>
            </a:r>
          </a:p>
          <a:p>
            <a:pPr lvl="1"/>
            <a:r>
              <a:rPr lang="en-US" dirty="0"/>
              <a:t>4 UGs continuing</a:t>
            </a:r>
          </a:p>
          <a:p>
            <a:pPr lvl="1"/>
            <a:r>
              <a:rPr lang="en-US" dirty="0"/>
              <a:t>Recruiting 8 Senior UGs who decided late on PhD</a:t>
            </a:r>
          </a:p>
          <a:p>
            <a:pPr lvl="2"/>
            <a:r>
              <a:rPr lang="en-US" dirty="0"/>
              <a:t>Outcomes:  MS (funded program) or PREP (1 year)</a:t>
            </a:r>
          </a:p>
          <a:p>
            <a:pPr lvl="2"/>
            <a:endParaRPr lang="en-US" dirty="0"/>
          </a:p>
          <a:p>
            <a:r>
              <a:rPr lang="en-US" dirty="0"/>
              <a:t>MARC – </a:t>
            </a:r>
          </a:p>
          <a:p>
            <a:pPr lvl="1"/>
            <a:r>
              <a:rPr lang="en-US" dirty="0"/>
              <a:t>4 graduating, 4 added in year 2. </a:t>
            </a:r>
          </a:p>
          <a:p>
            <a:pPr lvl="1"/>
            <a:r>
              <a:rPr lang="en-US" dirty="0"/>
              <a:t>Need 8 UGs</a:t>
            </a:r>
          </a:p>
          <a:p>
            <a:pPr lvl="1"/>
            <a:r>
              <a:rPr lang="en-US" dirty="0" err="1"/>
              <a:t>Soph</a:t>
            </a:r>
            <a:r>
              <a:rPr lang="en-US" dirty="0"/>
              <a:t> – Junior (2 year minimum)</a:t>
            </a:r>
          </a:p>
          <a:p>
            <a:pPr lvl="1"/>
            <a:r>
              <a:rPr lang="en-US" dirty="0"/>
              <a:t>More flexible GPA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0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32AB-7845-4613-98CE-F2720790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en-US" b="1" dirty="0"/>
              <a:t>Program Directors &amp; Staff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73350-DD7C-4383-B3BD-B064F25C1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6311900"/>
            <a:ext cx="8001000" cy="3515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A8DCF5-0C00-45BF-90A9-C57EB55128DD}"/>
              </a:ext>
            </a:extLst>
          </p:cNvPr>
          <p:cNvCxnSpPr/>
          <p:nvPr/>
        </p:nvCxnSpPr>
        <p:spPr>
          <a:xfrm>
            <a:off x="720898" y="5574033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1F5940-CF17-4D62-9D12-C227CB78471E}"/>
              </a:ext>
            </a:extLst>
          </p:cNvPr>
          <p:cNvSpPr txBox="1">
            <a:spLocks/>
          </p:cNvSpPr>
          <p:nvPr/>
        </p:nvSpPr>
        <p:spPr>
          <a:xfrm>
            <a:off x="-16625" y="3823634"/>
            <a:ext cx="3211446" cy="923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Edwin Barea-Rodriguez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Professor of Biology</a:t>
            </a:r>
            <a:br>
              <a:rPr lang="en-US" sz="1600" dirty="0"/>
            </a:br>
            <a:r>
              <a:rPr lang="en-US" sz="1600" dirty="0"/>
              <a:t> Program Director</a:t>
            </a:r>
          </a:p>
        </p:txBody>
      </p:sp>
      <p:pic>
        <p:nvPicPr>
          <p:cNvPr id="21" name="Picture 4" descr="Image result for aaron cassill&quot;">
            <a:extLst>
              <a:ext uri="{FF2B5EF4-FFF2-40B4-BE49-F238E27FC236}">
                <a16:creationId xmlns:a16="http://schemas.microsoft.com/office/drawing/2014/main" id="{2353589C-C547-47CE-8499-23F31D3B1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11720"/>
          <a:stretch/>
        </p:blipFill>
        <p:spPr bwMode="auto">
          <a:xfrm>
            <a:off x="2825031" y="1531656"/>
            <a:ext cx="1703999" cy="21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edwin barea-rodriguez&quot;">
            <a:extLst>
              <a:ext uri="{FF2B5EF4-FFF2-40B4-BE49-F238E27FC236}">
                <a16:creationId xmlns:a16="http://schemas.microsoft.com/office/drawing/2014/main" id="{E03DCA38-B4E4-4964-9BED-359ABB8AE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3676" r="8558" b="11868"/>
          <a:stretch/>
        </p:blipFill>
        <p:spPr bwMode="auto">
          <a:xfrm>
            <a:off x="720898" y="1531656"/>
            <a:ext cx="1722108" cy="21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F4FFD0-ACAD-467C-BAFB-5B1487AEE8D9}"/>
              </a:ext>
            </a:extLst>
          </p:cNvPr>
          <p:cNvSpPr txBox="1">
            <a:spLocks/>
          </p:cNvSpPr>
          <p:nvPr/>
        </p:nvSpPr>
        <p:spPr>
          <a:xfrm>
            <a:off x="2680154" y="3823634"/>
            <a:ext cx="2066680" cy="7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Aaron Cassill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Professor of Biology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Assoc. PD</a:t>
            </a:r>
          </a:p>
        </p:txBody>
      </p:sp>
      <p:pic>
        <p:nvPicPr>
          <p:cNvPr id="24" name="Picture 10" descr="Image result for eric brey utsa&quot;">
            <a:extLst>
              <a:ext uri="{FF2B5EF4-FFF2-40B4-BE49-F238E27FC236}">
                <a16:creationId xmlns:a16="http://schemas.microsoft.com/office/drawing/2014/main" id="{577DA61B-06DB-4BDA-AA54-697BF41A4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829" r="8124" b="18389"/>
          <a:stretch/>
        </p:blipFill>
        <p:spPr bwMode="auto">
          <a:xfrm>
            <a:off x="4911055" y="1531656"/>
            <a:ext cx="1665145" cy="21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A774AE6-8099-48B0-B532-83FA9E87B015}"/>
              </a:ext>
            </a:extLst>
          </p:cNvPr>
          <p:cNvSpPr txBox="1">
            <a:spLocks/>
          </p:cNvSpPr>
          <p:nvPr/>
        </p:nvSpPr>
        <p:spPr>
          <a:xfrm>
            <a:off x="4730919" y="3823634"/>
            <a:ext cx="2119269" cy="155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Eric Brey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Chair, Biomedical Eng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Assoc. PD </a:t>
            </a:r>
            <a:r>
              <a:rPr lang="en-US" sz="1600" b="1" dirty="0"/>
              <a:t>IMSD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FA86A6-3BF7-485A-8F7B-E5ED5DCDB8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 t="17778" r="18803" b="27832"/>
          <a:stretch/>
        </p:blipFill>
        <p:spPr>
          <a:xfrm>
            <a:off x="6958225" y="1531656"/>
            <a:ext cx="1703998" cy="217708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F8CE615-41AE-46F2-971D-621EA3F07155}"/>
              </a:ext>
            </a:extLst>
          </p:cNvPr>
          <p:cNvSpPr txBox="1">
            <a:spLocks/>
          </p:cNvSpPr>
          <p:nvPr/>
        </p:nvSpPr>
        <p:spPr>
          <a:xfrm>
            <a:off x="6651397" y="3823634"/>
            <a:ext cx="2575016" cy="85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Gail P. Taylor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Assoc. Dir. STEM </a:t>
            </a:r>
            <a:r>
              <a:rPr lang="en-US" sz="1600" dirty="0" err="1"/>
              <a:t>Init.</a:t>
            </a:r>
            <a:endParaRPr lang="en-US" sz="16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Training Specialist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21E5235-71F0-40A6-B968-66B678637BCF}"/>
              </a:ext>
            </a:extLst>
          </p:cNvPr>
          <p:cNvSpPr txBox="1">
            <a:spLocks/>
          </p:cNvSpPr>
          <p:nvPr/>
        </p:nvSpPr>
        <p:spPr>
          <a:xfrm>
            <a:off x="8811498" y="3823634"/>
            <a:ext cx="2213334" cy="79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Diane Elizondo, MS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Program Coordinator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F873C8-919C-4DD8-9CC9-4BAEDA346E95}"/>
              </a:ext>
            </a:extLst>
          </p:cNvPr>
          <p:cNvSpPr/>
          <p:nvPr/>
        </p:nvSpPr>
        <p:spPr>
          <a:xfrm>
            <a:off x="9044248" y="1543586"/>
            <a:ext cx="1463754" cy="217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79829B-83DE-41F2-B686-482D0217A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5" y="5717889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32AB-7845-4613-98CE-F2720790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74" y="-32922"/>
            <a:ext cx="10515600" cy="804434"/>
          </a:xfrm>
        </p:spPr>
        <p:txBody>
          <a:bodyPr/>
          <a:lstStyle/>
          <a:p>
            <a:r>
              <a:rPr lang="en-US" dirty="0"/>
              <a:t>NIH &amp; New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0341-7E92-4B5E-9B97-ED9CD52C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8" y="1051936"/>
            <a:ext cx="10733117" cy="2185553"/>
          </a:xfrm>
        </p:spPr>
        <p:txBody>
          <a:bodyPr/>
          <a:lstStyle/>
          <a:p>
            <a:r>
              <a:rPr lang="en-US" sz="2400" dirty="0"/>
              <a:t>National Institute of General Medical Sciences</a:t>
            </a:r>
          </a:p>
          <a:p>
            <a:r>
              <a:rPr lang="en-US" sz="2400" dirty="0"/>
              <a:t>Training and Workforce Division (TWD) – Alison Gammie, PhD Director</a:t>
            </a:r>
          </a:p>
          <a:p>
            <a:r>
              <a:rPr lang="en-US" sz="2400" dirty="0"/>
              <a:t>Branch - Undergraduate and Predoctoral Cross-Disciplinary Training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3A579A-AB38-4F0A-A4E4-0A5834EB7ACC}"/>
              </a:ext>
            </a:extLst>
          </p:cNvPr>
          <p:cNvSpPr/>
          <p:nvPr/>
        </p:nvSpPr>
        <p:spPr>
          <a:xfrm>
            <a:off x="781394" y="3421649"/>
            <a:ext cx="1928553" cy="6459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MARC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CB4D6-769D-4989-8B0F-BCB5005E20B2}"/>
              </a:ext>
            </a:extLst>
          </p:cNvPr>
          <p:cNvSpPr/>
          <p:nvPr/>
        </p:nvSpPr>
        <p:spPr>
          <a:xfrm>
            <a:off x="781395" y="4194139"/>
            <a:ext cx="1928553" cy="425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RISE PhD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01C0D-B69B-49BA-89D5-7A8CB3347F29}"/>
              </a:ext>
            </a:extLst>
          </p:cNvPr>
          <p:cNvSpPr/>
          <p:nvPr/>
        </p:nvSpPr>
        <p:spPr>
          <a:xfrm>
            <a:off x="781395" y="4596147"/>
            <a:ext cx="1928553" cy="425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RISE UG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C0BD7-E22A-496A-B70E-961859F6963D}"/>
              </a:ext>
            </a:extLst>
          </p:cNvPr>
          <p:cNvSpPr/>
          <p:nvPr/>
        </p:nvSpPr>
        <p:spPr>
          <a:xfrm>
            <a:off x="781394" y="5494358"/>
            <a:ext cx="1928553" cy="6402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IMSD PhD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3565BD-2D7E-4D1A-A2A4-420B978F2C29}"/>
              </a:ext>
            </a:extLst>
          </p:cNvPr>
          <p:cNvSpPr/>
          <p:nvPr/>
        </p:nvSpPr>
        <p:spPr>
          <a:xfrm>
            <a:off x="555568" y="3237082"/>
            <a:ext cx="2387138" cy="19342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34B2E9-9920-4F85-BF43-5AA80A3C4BCA}"/>
              </a:ext>
            </a:extLst>
          </p:cNvPr>
          <p:cNvCxnSpPr/>
          <p:nvPr/>
        </p:nvCxnSpPr>
        <p:spPr>
          <a:xfrm>
            <a:off x="2942706" y="3572394"/>
            <a:ext cx="3491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A08B02-DF2E-4EB5-9CAE-576C87935CA0}"/>
              </a:ext>
            </a:extLst>
          </p:cNvPr>
          <p:cNvSpPr txBox="1"/>
          <p:nvPr/>
        </p:nvSpPr>
        <p:spPr>
          <a:xfrm>
            <a:off x="3291840" y="3387728"/>
            <a:ext cx="165032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HSI, HBCU</a:t>
            </a:r>
          </a:p>
          <a:p>
            <a:r>
              <a:rPr lang="en-US" dirty="0">
                <a:cs typeface="Calibri"/>
              </a:rPr>
              <a:t>Many had Both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49272-8E1A-4B2D-99B0-DC807D7D9E63}"/>
              </a:ext>
            </a:extLst>
          </p:cNvPr>
          <p:cNvSpPr txBox="1"/>
          <p:nvPr/>
        </p:nvSpPr>
        <p:spPr>
          <a:xfrm>
            <a:off x="3144487" y="5562646"/>
            <a:ext cx="174759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Majority Schools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580A38-2457-4BD8-9129-CA23EA97E346}"/>
              </a:ext>
            </a:extLst>
          </p:cNvPr>
          <p:cNvCxnSpPr>
            <a:cxnSpLocks/>
          </p:cNvCxnSpPr>
          <p:nvPr/>
        </p:nvCxnSpPr>
        <p:spPr>
          <a:xfrm>
            <a:off x="2709947" y="5706912"/>
            <a:ext cx="4073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BC00457-2BB6-439D-862E-D71173BD8424}"/>
              </a:ext>
            </a:extLst>
          </p:cNvPr>
          <p:cNvSpPr/>
          <p:nvPr/>
        </p:nvSpPr>
        <p:spPr>
          <a:xfrm>
            <a:off x="7352069" y="4792511"/>
            <a:ext cx="1928553" cy="566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MARC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6B1836-4EED-41AD-9A9A-B1A641F6965E}"/>
              </a:ext>
            </a:extLst>
          </p:cNvPr>
          <p:cNvSpPr/>
          <p:nvPr/>
        </p:nvSpPr>
        <p:spPr>
          <a:xfrm>
            <a:off x="7352069" y="2984641"/>
            <a:ext cx="1928553" cy="5913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G-RISE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B42AB7-76DF-4548-B9AE-16606B7BFA64}"/>
              </a:ext>
            </a:extLst>
          </p:cNvPr>
          <p:cNvSpPr/>
          <p:nvPr/>
        </p:nvSpPr>
        <p:spPr>
          <a:xfrm>
            <a:off x="7352069" y="3746284"/>
            <a:ext cx="1928553" cy="591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U-RISE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494AD-6BB0-418E-B806-7AA93B0F56F5}"/>
              </a:ext>
            </a:extLst>
          </p:cNvPr>
          <p:cNvSpPr/>
          <p:nvPr/>
        </p:nvSpPr>
        <p:spPr>
          <a:xfrm>
            <a:off x="7352070" y="5494358"/>
            <a:ext cx="1928553" cy="566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IMSD PhD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2AAF98-9332-407D-BE28-0F60C5149C75}"/>
              </a:ext>
            </a:extLst>
          </p:cNvPr>
          <p:cNvSpPr/>
          <p:nvPr/>
        </p:nvSpPr>
        <p:spPr>
          <a:xfrm>
            <a:off x="7126244" y="2863958"/>
            <a:ext cx="2387138" cy="162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11BD48-D03F-4850-A3E4-C9D56BD140E2}"/>
              </a:ext>
            </a:extLst>
          </p:cNvPr>
          <p:cNvCxnSpPr>
            <a:cxnSpLocks/>
          </p:cNvCxnSpPr>
          <p:nvPr/>
        </p:nvCxnSpPr>
        <p:spPr>
          <a:xfrm>
            <a:off x="9513382" y="3572394"/>
            <a:ext cx="225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75255A7-4A89-48A7-926B-13050688B59F}"/>
              </a:ext>
            </a:extLst>
          </p:cNvPr>
          <p:cNvSpPr txBox="1"/>
          <p:nvPr/>
        </p:nvSpPr>
        <p:spPr>
          <a:xfrm>
            <a:off x="9761296" y="3376952"/>
            <a:ext cx="162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$R Schools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B88D65-EBAA-418B-B812-E92D5D4BB967}"/>
              </a:ext>
            </a:extLst>
          </p:cNvPr>
          <p:cNvSpPr txBox="1"/>
          <p:nvPr/>
        </p:nvSpPr>
        <p:spPr>
          <a:xfrm>
            <a:off x="9687949" y="502048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$R Schools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D45115-8F4D-4676-9F25-95169F46450B}"/>
              </a:ext>
            </a:extLst>
          </p:cNvPr>
          <p:cNvCxnSpPr>
            <a:cxnSpLocks/>
          </p:cNvCxnSpPr>
          <p:nvPr/>
        </p:nvCxnSpPr>
        <p:spPr>
          <a:xfrm>
            <a:off x="9513382" y="5240723"/>
            <a:ext cx="1745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00B448F-5842-4617-8FE9-DFC2F801DBB2}"/>
              </a:ext>
            </a:extLst>
          </p:cNvPr>
          <p:cNvSpPr/>
          <p:nvPr/>
        </p:nvSpPr>
        <p:spPr>
          <a:xfrm rot="20769478">
            <a:off x="4808707" y="3956863"/>
            <a:ext cx="1612562" cy="390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E06043-730B-4A81-A552-FE004C15EDDC}"/>
              </a:ext>
            </a:extLst>
          </p:cNvPr>
          <p:cNvSpPr/>
          <p:nvPr/>
        </p:nvSpPr>
        <p:spPr>
          <a:xfrm>
            <a:off x="7126244" y="4580674"/>
            <a:ext cx="2387138" cy="1626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5646CEB-9873-43DB-9427-FE21999A4C94}"/>
              </a:ext>
            </a:extLst>
          </p:cNvPr>
          <p:cNvSpPr/>
          <p:nvPr/>
        </p:nvSpPr>
        <p:spPr>
          <a:xfrm rot="886960">
            <a:off x="4819133" y="4395480"/>
            <a:ext cx="1540968" cy="389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7F3275-C451-4D4F-9532-4B66F88B783A}"/>
              </a:ext>
            </a:extLst>
          </p:cNvPr>
          <p:cNvSpPr txBox="1"/>
          <p:nvPr/>
        </p:nvSpPr>
        <p:spPr>
          <a:xfrm>
            <a:off x="5381464" y="5039396"/>
            <a:ext cx="130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/>
              <a:t>7.5M NIH</a:t>
            </a:r>
          </a:p>
          <a:p>
            <a:r>
              <a:rPr lang="en-US" b="1" dirty="0"/>
              <a:t>  Res. Funds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35F3B-691F-41A6-9993-05A167BEB695}"/>
              </a:ext>
            </a:extLst>
          </p:cNvPr>
          <p:cNvSpPr txBox="1"/>
          <p:nvPr/>
        </p:nvSpPr>
        <p:spPr>
          <a:xfrm>
            <a:off x="5308075" y="3044218"/>
            <a:ext cx="130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/>
              <a:t>7.5M NIH</a:t>
            </a:r>
          </a:p>
          <a:p>
            <a:r>
              <a:rPr lang="en-US" b="1" dirty="0"/>
              <a:t>  Res. Funds</a:t>
            </a:r>
          </a:p>
        </p:txBody>
      </p:sp>
    </p:spTree>
    <p:extLst>
      <p:ext uri="{BB962C8B-B14F-4D97-AF65-F5344CB8AC3E}">
        <p14:creationId xmlns:p14="http://schemas.microsoft.com/office/powerpoint/2010/main" val="53678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BF2C-F5D6-4F19-8B0A-68D7C1F8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are the MARCs?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D2C0-1C55-4897-9589-2B1779276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3103"/>
            <a:ext cx="5471160" cy="487244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NEW GRANTS</a:t>
            </a:r>
          </a:p>
          <a:p>
            <a:pPr>
              <a:spcBef>
                <a:spcPts val="0"/>
              </a:spcBef>
            </a:pPr>
            <a:r>
              <a:rPr lang="en-US" dirty="0"/>
              <a:t>Univ Iowa</a:t>
            </a:r>
          </a:p>
          <a:p>
            <a:pPr>
              <a:spcBef>
                <a:spcPts val="0"/>
              </a:spcBef>
            </a:pPr>
            <a:r>
              <a:rPr lang="en-US" dirty="0"/>
              <a:t>Wayne State</a:t>
            </a:r>
          </a:p>
          <a:p>
            <a:pPr>
              <a:spcBef>
                <a:spcPts val="0"/>
              </a:spcBef>
            </a:pPr>
            <a:r>
              <a:rPr lang="en-US" dirty="0"/>
              <a:t>UC Denver (old grant)</a:t>
            </a:r>
          </a:p>
          <a:p>
            <a:pPr>
              <a:spcBef>
                <a:spcPts val="0"/>
              </a:spcBef>
            </a:pPr>
            <a:r>
              <a:rPr lang="en-US" dirty="0"/>
              <a:t>UTSA</a:t>
            </a:r>
          </a:p>
          <a:p>
            <a:pPr>
              <a:spcBef>
                <a:spcPts val="0"/>
              </a:spcBef>
            </a:pPr>
            <a:r>
              <a:rPr lang="en-US" strike="sngStrike" dirty="0"/>
              <a:t>UTEP</a:t>
            </a:r>
          </a:p>
          <a:p>
            <a:pPr>
              <a:spcBef>
                <a:spcPts val="0"/>
              </a:spcBef>
            </a:pPr>
            <a:r>
              <a:rPr lang="en-US" strike="sngStrike" dirty="0">
                <a:cs typeface="Calibri"/>
              </a:rPr>
              <a:t>St. Mary's</a:t>
            </a:r>
            <a:endParaRPr lang="en-US" strike="sngStrike" dirty="0"/>
          </a:p>
          <a:p>
            <a:pPr>
              <a:spcBef>
                <a:spcPts val="0"/>
              </a:spcBef>
            </a:pPr>
            <a:r>
              <a:rPr lang="en-US" dirty="0"/>
              <a:t>Univ Kansas</a:t>
            </a:r>
          </a:p>
          <a:p>
            <a:pPr>
              <a:spcBef>
                <a:spcPts val="0"/>
              </a:spcBef>
            </a:pPr>
            <a:r>
              <a:rPr lang="en-US" dirty="0"/>
              <a:t>Colorado State University</a:t>
            </a:r>
          </a:p>
          <a:p>
            <a:pPr>
              <a:spcBef>
                <a:spcPts val="0"/>
              </a:spcBef>
            </a:pPr>
            <a:r>
              <a:rPr lang="en-US" dirty="0"/>
              <a:t>UC Berkeley</a:t>
            </a:r>
          </a:p>
          <a:p>
            <a:pPr>
              <a:spcBef>
                <a:spcPts val="0"/>
              </a:spcBef>
            </a:pPr>
            <a:r>
              <a:rPr lang="en-US" dirty="0"/>
              <a:t>UC Davis</a:t>
            </a:r>
          </a:p>
          <a:p>
            <a:pPr>
              <a:spcBef>
                <a:spcPts val="0"/>
              </a:spcBef>
            </a:pPr>
            <a:r>
              <a:rPr lang="en-US" dirty="0"/>
              <a:t>Univ. Missouri-Columbia</a:t>
            </a:r>
          </a:p>
          <a:p>
            <a:pPr>
              <a:spcBef>
                <a:spcPts val="0"/>
              </a:spcBef>
            </a:pPr>
            <a:r>
              <a:rPr lang="en-US" dirty="0"/>
              <a:t>Univ. Florida</a:t>
            </a:r>
          </a:p>
          <a:p>
            <a:pPr>
              <a:spcBef>
                <a:spcPts val="0"/>
              </a:spcBef>
            </a:pPr>
            <a:r>
              <a:rPr lang="en-US" dirty="0"/>
              <a:t>Univ. Nevada Reno</a:t>
            </a:r>
          </a:p>
          <a:p>
            <a:pPr>
              <a:spcBef>
                <a:spcPts val="0"/>
              </a:spcBef>
            </a:pPr>
            <a:r>
              <a:rPr lang="en-US" dirty="0"/>
              <a:t>Wash State Univ.</a:t>
            </a:r>
          </a:p>
          <a:p>
            <a:pPr>
              <a:spcBef>
                <a:spcPts val="0"/>
              </a:spcBef>
            </a:pPr>
            <a:r>
              <a:rPr lang="en-US" dirty="0"/>
              <a:t>Rutgers</a:t>
            </a:r>
          </a:p>
          <a:p>
            <a:pPr>
              <a:spcBef>
                <a:spcPts val="0"/>
              </a:spcBef>
            </a:pPr>
            <a:r>
              <a:rPr lang="en-US" dirty="0" err="1"/>
              <a:t>Uconn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Temple University</a:t>
            </a:r>
          </a:p>
          <a:p>
            <a:pPr>
              <a:spcBef>
                <a:spcPts val="0"/>
              </a:spcBef>
            </a:pPr>
            <a:r>
              <a:rPr lang="en-US" dirty="0"/>
              <a:t>UCLA (old grant)</a:t>
            </a:r>
          </a:p>
          <a:p>
            <a:pPr>
              <a:spcBef>
                <a:spcPts val="0"/>
              </a:spcBef>
            </a:pPr>
            <a:r>
              <a:rPr lang="en-US" dirty="0"/>
              <a:t>UC Irvine</a:t>
            </a:r>
          </a:p>
          <a:p>
            <a:pPr>
              <a:spcBef>
                <a:spcPts val="0"/>
              </a:spcBef>
            </a:pPr>
            <a:r>
              <a:rPr lang="en-US" dirty="0"/>
              <a:t>Univ. Hawaii at Manoa</a:t>
            </a:r>
          </a:p>
          <a:p>
            <a:pPr>
              <a:spcBef>
                <a:spcPts val="0"/>
              </a:spcBef>
            </a:pPr>
            <a:r>
              <a:rPr lang="en-US" dirty="0"/>
              <a:t>UC Santa Cruz</a:t>
            </a:r>
          </a:p>
          <a:p>
            <a:pPr>
              <a:spcBef>
                <a:spcPts val="0"/>
              </a:spcBef>
            </a:pPr>
            <a:r>
              <a:rPr lang="en-US" dirty="0"/>
              <a:t>Washington University in St. Louis</a:t>
            </a:r>
          </a:p>
          <a:p>
            <a:pPr>
              <a:spcBef>
                <a:spcPts val="0"/>
              </a:spcBef>
            </a:pPr>
            <a:r>
              <a:rPr lang="en-US" dirty="0"/>
              <a:t>LSU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150F6-8D64-472D-BA05-AEADDA919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662" y="1220310"/>
            <a:ext cx="5181600" cy="48724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Mostly Disappearing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San Diego State Univ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Elizabeth City State Univ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Northern Illinois Univ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St. Mary’s University (38 years)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Fisk University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Cal State Fullerton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Brooklyn College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Old Dominion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University of Rhode Island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Georgia State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Savannah State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City College of New York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UC Riverside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FIU Old Grant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Cal State LA</a:t>
            </a:r>
            <a:endParaRPr lang="en-US" sz="2000" dirty="0"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AD477-8E41-472A-9C97-BED6ED7038DB}"/>
              </a:ext>
            </a:extLst>
          </p:cNvPr>
          <p:cNvCxnSpPr/>
          <p:nvPr/>
        </p:nvCxnSpPr>
        <p:spPr>
          <a:xfrm>
            <a:off x="720898" y="6214120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EF67866-A62D-4EEA-B687-E97BD9B8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04" y="6279598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9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E0CC-6D83-415B-9461-757D457E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" y="132399"/>
            <a:ext cx="10515600" cy="862784"/>
          </a:xfrm>
        </p:spPr>
        <p:txBody>
          <a:bodyPr/>
          <a:lstStyle/>
          <a:p>
            <a:r>
              <a:rPr lang="en-US" b="1" dirty="0"/>
              <a:t>PSA #2 -  Undergrads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EE83-8AEF-4B53-85E9-05F6C767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28" y="853578"/>
            <a:ext cx="10330543" cy="5396265"/>
          </a:xfrm>
        </p:spPr>
        <p:txBody>
          <a:bodyPr>
            <a:normAutofit/>
          </a:bodyPr>
          <a:lstStyle/>
          <a:p>
            <a:r>
              <a:rPr lang="en-US" dirty="0"/>
              <a:t>Realize Your Worth, Power &amp; Success w UGs</a:t>
            </a:r>
          </a:p>
          <a:p>
            <a:r>
              <a:rPr lang="en-US" dirty="0"/>
              <a:t>UTSA UGs are developing VERY well as researchers</a:t>
            </a:r>
          </a:p>
          <a:p>
            <a:r>
              <a:rPr lang="en-US" dirty="0"/>
              <a:t>Even two students with ~1 year of research have gotten into top schools for this fall</a:t>
            </a:r>
          </a:p>
          <a:p>
            <a:pPr lvl="1"/>
            <a:r>
              <a:rPr lang="en-US" dirty="0"/>
              <a:t>Repeatedly – Our students “SOUND like researchers”</a:t>
            </a:r>
          </a:p>
          <a:p>
            <a:pPr lvl="1"/>
            <a:r>
              <a:rPr lang="en-US" dirty="0"/>
              <a:t>Most – Which great school will I go to?</a:t>
            </a:r>
          </a:p>
          <a:p>
            <a:pPr lvl="1"/>
            <a:r>
              <a:rPr lang="en-US" dirty="0"/>
              <a:t>Some attributable to RISE/MARC, a whole lot you!!!</a:t>
            </a:r>
          </a:p>
          <a:p>
            <a:r>
              <a:rPr lang="en-US" dirty="0"/>
              <a:t>Please help!</a:t>
            </a:r>
          </a:p>
          <a:p>
            <a:pPr lvl="1"/>
            <a:r>
              <a:rPr lang="en-US" dirty="0"/>
              <a:t>Help them to develop good school/work/life balance (too many hours)</a:t>
            </a:r>
          </a:p>
          <a:p>
            <a:pPr lvl="1"/>
            <a:r>
              <a:rPr lang="en-US" dirty="0"/>
              <a:t>Please be encouraging to your students while they are applying to PhD Programs…your kids are great &amp; will get into great schools, even without pubs.  Let them try “reach” schools…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1090D2-2012-4D62-8381-E77920C92B81}"/>
              </a:ext>
            </a:extLst>
          </p:cNvPr>
          <p:cNvCxnSpPr/>
          <p:nvPr/>
        </p:nvCxnSpPr>
        <p:spPr>
          <a:xfrm>
            <a:off x="711200" y="6077300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D9807B4-BFC9-4B5F-96D5-518030D07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31" y="6204855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6195-D7B6-4465-AA35-C0F6D622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1665-BB0D-4EA2-A3F5-DCEF1E7CA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82177"/>
            <a:ext cx="10515600" cy="4531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MARC – The Basics</a:t>
            </a:r>
          </a:p>
          <a:p>
            <a:r>
              <a:rPr lang="en-US" dirty="0">
                <a:cs typeface="Calibri"/>
              </a:rPr>
              <a:t>IMSD – The Basics</a:t>
            </a:r>
          </a:p>
          <a:p>
            <a:r>
              <a:rPr lang="en-US" dirty="0">
                <a:cs typeface="Calibri"/>
              </a:rPr>
              <a:t>What's new for both??</a:t>
            </a:r>
          </a:p>
          <a:p>
            <a:pPr lvl="1"/>
            <a:r>
              <a:rPr lang="en-US" dirty="0">
                <a:ea typeface="+mn-lt"/>
                <a:cs typeface="+mn-lt"/>
              </a:rPr>
              <a:t>MER – Methods for Enhancing Reproducibility – Dr. Mickey Stevenson</a:t>
            </a:r>
          </a:p>
          <a:p>
            <a:pPr lvl="1"/>
            <a:r>
              <a:rPr lang="en-US" dirty="0">
                <a:ea typeface="+mn-lt"/>
                <a:cs typeface="+mn-lt"/>
              </a:rPr>
              <a:t>Training in Mentoring (CIMER) – Dr. Johnelle Sparks</a:t>
            </a:r>
          </a:p>
          <a:p>
            <a:pPr lvl="1"/>
            <a:r>
              <a:rPr lang="en-US" dirty="0">
                <a:ea typeface="+mn-lt"/>
                <a:cs typeface="+mn-lt"/>
              </a:rPr>
              <a:t>Mentoring Compact &amp; IDP – Intro w Dr. Jesus Romo</a:t>
            </a:r>
          </a:p>
          <a:p>
            <a:r>
              <a:rPr lang="en-US" dirty="0">
                <a:cs typeface="Calibri"/>
              </a:rPr>
              <a:t>MARC – Specific Things</a:t>
            </a:r>
          </a:p>
          <a:p>
            <a:r>
              <a:rPr lang="en-US" dirty="0">
                <a:cs typeface="Calibri"/>
              </a:rPr>
              <a:t>IMSD – Specific Things</a:t>
            </a:r>
          </a:p>
          <a:p>
            <a:r>
              <a:rPr lang="en-US" dirty="0">
                <a:cs typeface="Calibri"/>
              </a:rPr>
              <a:t>What Now?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b="1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BD1B7-E823-4D44-9AD5-1D2E0C31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6311900"/>
            <a:ext cx="8001000" cy="3515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D242E0-7BB6-4F54-8ED6-A896DB73F473}"/>
              </a:ext>
            </a:extLst>
          </p:cNvPr>
          <p:cNvCxnSpPr/>
          <p:nvPr/>
        </p:nvCxnSpPr>
        <p:spPr>
          <a:xfrm>
            <a:off x="707835" y="5613222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1603259-DB9F-48AC-8E35-A062250FE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5" y="5717889"/>
            <a:ext cx="7335042" cy="4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7FA8-D09F-4A60-8F10-477CCD31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54" y="195308"/>
            <a:ext cx="10515600" cy="1325563"/>
          </a:xfrm>
        </p:spPr>
        <p:txBody>
          <a:bodyPr/>
          <a:lstStyle/>
          <a:p>
            <a:r>
              <a:rPr lang="en-US" b="1" dirty="0"/>
              <a:t>MARC –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4679-DB2C-4960-9B82-450E66FDC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882" y="1304501"/>
            <a:ext cx="10967049" cy="470264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Old – Ended after 40 years</a:t>
            </a:r>
          </a:p>
          <a:p>
            <a:r>
              <a:rPr lang="en-US" dirty="0"/>
              <a:t>New - Awarded 6/1/2022 - 5/31/2027</a:t>
            </a:r>
            <a:endParaRPr lang="en-US" dirty="0">
              <a:cs typeface="Calibri"/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T34 </a:t>
            </a:r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GM145507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-01</a:t>
            </a:r>
            <a:endParaRPr lang="en-US" dirty="0">
              <a:cs typeface="Calibri"/>
            </a:endParaRPr>
          </a:p>
          <a:p>
            <a:r>
              <a:rPr lang="en-US" dirty="0"/>
              <a:t>NRSA Service Award – T34 - $1,195 / Month + 60% tuition</a:t>
            </a:r>
          </a:p>
          <a:p>
            <a:r>
              <a:rPr lang="en-US" dirty="0"/>
              <a:t>Funds 12 then 16 (year 2 and beyond) trainees </a:t>
            </a:r>
          </a:p>
          <a:p>
            <a:pPr lvl="1"/>
            <a:r>
              <a:rPr lang="en-US" dirty="0"/>
              <a:t>Net loss 4 positions</a:t>
            </a:r>
          </a:p>
          <a:p>
            <a:r>
              <a:rPr lang="en-US" dirty="0"/>
              <a:t>Old grant:  ~85% pursued a PhD on 70% goal</a:t>
            </a:r>
          </a:p>
          <a:p>
            <a:r>
              <a:rPr lang="en-US" dirty="0"/>
              <a:t>New Goal:  80% within 3 years of graduation</a:t>
            </a:r>
          </a:p>
          <a:p>
            <a:r>
              <a:rPr lang="en-US" dirty="0"/>
              <a:t>2 Years Minimum participation</a:t>
            </a:r>
          </a:p>
          <a:p>
            <a:r>
              <a:rPr lang="en-US" dirty="0"/>
              <a:t>Must stay appointed (and receive stipend) year round - </a:t>
            </a:r>
            <a:r>
              <a:rPr lang="en-US" dirty="0" err="1"/>
              <a:t>Xtrain</a:t>
            </a:r>
            <a:endParaRPr lang="en-US" dirty="0"/>
          </a:p>
          <a:p>
            <a:r>
              <a:rPr lang="en-US" dirty="0"/>
              <a:t>Annual Stipend (through Financial Aid) Knocks out Financial Aid</a:t>
            </a:r>
          </a:p>
          <a:p>
            <a:r>
              <a:rPr lang="en-US" dirty="0"/>
              <a:t>Not allowed to work outside jobs</a:t>
            </a:r>
          </a:p>
          <a:p>
            <a:r>
              <a:rPr lang="en-US" dirty="0"/>
              <a:t>Must go away for one summer at least (stipend continues)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8EC57-37EE-49E6-979D-786BBA61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82" y="6114069"/>
            <a:ext cx="7335042" cy="46542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526A1C-AE6B-4B82-ABBD-686CF408B478}"/>
              </a:ext>
            </a:extLst>
          </p:cNvPr>
          <p:cNvCxnSpPr/>
          <p:nvPr/>
        </p:nvCxnSpPr>
        <p:spPr>
          <a:xfrm>
            <a:off x="723900" y="6007146"/>
            <a:ext cx="10744200" cy="0"/>
          </a:xfrm>
          <a:prstGeom prst="line">
            <a:avLst/>
          </a:prstGeom>
          <a:ln w="53975">
            <a:solidFill>
              <a:srgbClr val="2A4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88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b70c82-85c3-486b-be25-b0a6ae7562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29729FA73064C83B737C73FD4FCB7" ma:contentTypeVersion="15" ma:contentTypeDescription="Create a new document." ma:contentTypeScope="" ma:versionID="be172701494af50d0daca7a96fcf3a70">
  <xsd:schema xmlns:xsd="http://www.w3.org/2001/XMLSchema" xmlns:xs="http://www.w3.org/2001/XMLSchema" xmlns:p="http://schemas.microsoft.com/office/2006/metadata/properties" xmlns:ns3="19b8b0c2-1b6b-49c2-ae7c-e75a73900a2c" xmlns:ns4="a0b70c82-85c3-486b-be25-b0a6ae756261" targetNamespace="http://schemas.microsoft.com/office/2006/metadata/properties" ma:root="true" ma:fieldsID="9fb769058185a22000a605c8f2cf46d7" ns3:_="" ns4:_="">
    <xsd:import namespace="19b8b0c2-1b6b-49c2-ae7c-e75a73900a2c"/>
    <xsd:import namespace="a0b70c82-85c3-486b-be25-b0a6ae7562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8b0c2-1b6b-49c2-ae7c-e75a7390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70c82-85c3-486b-be25-b0a6ae756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307B0-FE42-4447-AED6-B9E7A997CB90}">
  <ds:schemaRefs>
    <ds:schemaRef ds:uri="http://www.w3.org/XML/1998/namespace"/>
    <ds:schemaRef ds:uri="a0b70c82-85c3-486b-be25-b0a6ae756261"/>
    <ds:schemaRef ds:uri="http://purl.org/dc/terms/"/>
    <ds:schemaRef ds:uri="http://schemas.microsoft.com/office/2006/documentManagement/types"/>
    <ds:schemaRef ds:uri="19b8b0c2-1b6b-49c2-ae7c-e75a73900a2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A6B744-51CD-4875-985E-90BDAF070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2E2730-17F1-4E77-89DF-F07002769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b8b0c2-1b6b-49c2-ae7c-e75a73900a2c"/>
    <ds:schemaRef ds:uri="a0b70c82-85c3-486b-be25-b0a6ae756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1073</Words>
  <Application>Microsoft Office PowerPoint</Application>
  <PresentationFormat>Widescreen</PresentationFormat>
  <Paragraphs>206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New Office Name / Logo</vt:lpstr>
      <vt:lpstr>PSA #1 We Need Applicants!</vt:lpstr>
      <vt:lpstr>Program Directors &amp; Staff</vt:lpstr>
      <vt:lpstr>NIH &amp; New Programs</vt:lpstr>
      <vt:lpstr>Where are the MARCs?</vt:lpstr>
      <vt:lpstr>PSA #2 -  Undergrads</vt:lpstr>
      <vt:lpstr>OUTLINE</vt:lpstr>
      <vt:lpstr>MARC – Basics</vt:lpstr>
      <vt:lpstr>IMSD Basics</vt:lpstr>
      <vt:lpstr>What’s New For Both?</vt:lpstr>
      <vt:lpstr>What’s New For Both - 2?</vt:lpstr>
      <vt:lpstr>NEW for MARC Training</vt:lpstr>
      <vt:lpstr>New for IMSD Training</vt:lpstr>
      <vt:lpstr>In Conclusion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Taylor</dc:creator>
  <cp:lastModifiedBy>Gail Taylor</cp:lastModifiedBy>
  <cp:revision>86</cp:revision>
  <dcterms:created xsi:type="dcterms:W3CDTF">2023-02-20T23:44:37Z</dcterms:created>
  <dcterms:modified xsi:type="dcterms:W3CDTF">2023-03-06T16:23:37Z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0x01010004429729FA73064C83B737C73FD4FCB7</vt:lpwstr>
  </property>
  <property fmtid="{D5CDD505-2E9C-101B-9397-08002B2CF9AE}" pid="3" name="MediaServiceImageTags">
    <vt:lpwstr/>
  </property>
</Properties>
</file>