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Roboto" panose="02000000000000000000" pitchFamily="2"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158fc3a60a_0_8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158fc3a60a_0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ec83fe0a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ec83fe0a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ec83fe0a0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ec83fe0a0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ec83fe0a0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ec83fe0a0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ec83fe0a0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ec83fe0a0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edf89be2b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edf89be2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c83fe0a04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c83fe0a0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c83fe0a0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c83fe0a0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hyperlink" Target="mailto:natalie.martinez4@my.utsa.edu" TargetMode="External"/><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hyperlink" Target="mailto:jeffrey.hutchinson@utsa.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8" y="519150"/>
            <a:ext cx="8520600" cy="205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Trees in the Leon Creek Greenway: A Biodiversity Survey</a:t>
            </a:r>
            <a:endParaRPr/>
          </a:p>
        </p:txBody>
      </p:sp>
      <p:sp>
        <p:nvSpPr>
          <p:cNvPr id="65" name="Google Shape;65;p13"/>
          <p:cNvSpPr txBox="1">
            <a:spLocks noGrp="1"/>
          </p:cNvSpPr>
          <p:nvPr>
            <p:ph type="subTitle" idx="1"/>
          </p:nvPr>
        </p:nvSpPr>
        <p:spPr>
          <a:xfrm>
            <a:off x="311700" y="2643250"/>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By: Natalie Martinez and Lily Hernandez</a:t>
            </a:r>
            <a:endParaRPr/>
          </a:p>
        </p:txBody>
      </p:sp>
      <p:pic>
        <p:nvPicPr>
          <p:cNvPr id="66" name="Google Shape;66;p13"/>
          <p:cNvPicPr preferRelativeResize="0"/>
          <p:nvPr/>
        </p:nvPicPr>
        <p:blipFill>
          <a:blip r:embed="rId3">
            <a:alphaModFix/>
          </a:blip>
          <a:stretch>
            <a:fillRect/>
          </a:stretch>
        </p:blipFill>
        <p:spPr>
          <a:xfrm>
            <a:off x="5452250" y="4134108"/>
            <a:ext cx="1718974" cy="817793"/>
          </a:xfrm>
          <a:prstGeom prst="rect">
            <a:avLst/>
          </a:prstGeom>
          <a:noFill/>
          <a:ln>
            <a:noFill/>
          </a:ln>
        </p:spPr>
      </p:pic>
      <p:pic>
        <p:nvPicPr>
          <p:cNvPr id="67" name="Google Shape;67;p13"/>
          <p:cNvPicPr preferRelativeResize="0"/>
          <p:nvPr/>
        </p:nvPicPr>
        <p:blipFill rotWithShape="1">
          <a:blip r:embed="rId4">
            <a:alphaModFix/>
          </a:blip>
          <a:srcRect l="9408" r="9058"/>
          <a:stretch/>
        </p:blipFill>
        <p:spPr>
          <a:xfrm>
            <a:off x="7339950" y="3717100"/>
            <a:ext cx="1718974" cy="1335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a:t>
            </a:r>
            <a:endParaRPr/>
          </a:p>
        </p:txBody>
      </p:sp>
      <p:sp>
        <p:nvSpPr>
          <p:cNvPr id="73" name="Google Shape;73;p14"/>
          <p:cNvSpPr txBox="1">
            <a:spLocks noGrp="1"/>
          </p:cNvSpPr>
          <p:nvPr>
            <p:ph type="body" idx="1"/>
          </p:nvPr>
        </p:nvSpPr>
        <p:spPr>
          <a:xfrm>
            <a:off x="311700" y="1505700"/>
            <a:ext cx="5024700" cy="30762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000000"/>
              </a:buClr>
              <a:buSzPts val="1500"/>
              <a:buChar char="●"/>
            </a:pPr>
            <a:r>
              <a:rPr lang="en" sz="1500">
                <a:solidFill>
                  <a:srgbClr val="000000"/>
                </a:solidFill>
              </a:rPr>
              <a:t>The Leon Creek Greenway is an ephemeral stream that stretches throughout the west side of San Antonio. It receives runoff from nearby neighborhoods and buildings. </a:t>
            </a:r>
            <a:endParaRPr sz="1500">
              <a:solidFill>
                <a:srgbClr val="000000"/>
              </a:solidFill>
            </a:endParaRPr>
          </a:p>
          <a:p>
            <a:pPr marL="457200" lvl="0" indent="-323850" algn="l" rtl="0">
              <a:spcBef>
                <a:spcPts val="0"/>
              </a:spcBef>
              <a:spcAft>
                <a:spcPts val="0"/>
              </a:spcAft>
              <a:buClr>
                <a:srgbClr val="000000"/>
              </a:buClr>
              <a:buSzPts val="1500"/>
              <a:buChar char="●"/>
            </a:pPr>
            <a:r>
              <a:rPr lang="en" sz="1500">
                <a:solidFill>
                  <a:srgbClr val="000000"/>
                </a:solidFill>
              </a:rPr>
              <a:t>Runoff is known to contain harmful chemicals and contaminants and releasing said chemicals into the environment. This can affect the surrounding ecosystems, especially plant and tree growth.</a:t>
            </a:r>
            <a:endParaRPr sz="1500">
              <a:solidFill>
                <a:srgbClr val="000000"/>
              </a:solidFill>
            </a:endParaRPr>
          </a:p>
          <a:p>
            <a:pPr marL="457200" lvl="0" indent="-323850" algn="l" rtl="0">
              <a:spcBef>
                <a:spcPts val="0"/>
              </a:spcBef>
              <a:spcAft>
                <a:spcPts val="0"/>
              </a:spcAft>
              <a:buClr>
                <a:srgbClr val="000000"/>
              </a:buClr>
              <a:buSzPts val="1500"/>
              <a:buChar char="●"/>
            </a:pPr>
            <a:r>
              <a:rPr lang="en" sz="1500">
                <a:solidFill>
                  <a:srgbClr val="000000"/>
                </a:solidFill>
              </a:rPr>
              <a:t>Nonetheless, the Leon Creek Greenway is still home to a diverse set of trees and shrubs in both the dry creek bed and upper slopes. </a:t>
            </a:r>
            <a:endParaRPr sz="1500">
              <a:solidFill>
                <a:srgbClr val="000000"/>
              </a:solidFill>
            </a:endParaRPr>
          </a:p>
        </p:txBody>
      </p:sp>
      <p:sp>
        <p:nvSpPr>
          <p:cNvPr id="74" name="Google Shape;74;p14"/>
          <p:cNvSpPr txBox="1"/>
          <p:nvPr/>
        </p:nvSpPr>
        <p:spPr>
          <a:xfrm>
            <a:off x="6121300" y="1849550"/>
            <a:ext cx="2460300" cy="20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latin typeface="Roboto"/>
                <a:ea typeface="Roboto"/>
                <a:cs typeface="Roboto"/>
                <a:sym typeface="Roboto"/>
              </a:rPr>
              <a:t>Picture of leon creek, try to use pictures that we </a:t>
            </a:r>
            <a:endParaRPr sz="1300">
              <a:solidFill>
                <a:schemeClr val="dk2"/>
              </a:solidFill>
              <a:latin typeface="Roboto"/>
              <a:ea typeface="Roboto"/>
              <a:cs typeface="Roboto"/>
              <a:sym typeface="Roboto"/>
            </a:endParaRPr>
          </a:p>
        </p:txBody>
      </p:sp>
      <p:pic>
        <p:nvPicPr>
          <p:cNvPr id="75" name="Google Shape;75;p14"/>
          <p:cNvPicPr preferRelativeResize="0"/>
          <p:nvPr/>
        </p:nvPicPr>
        <p:blipFill>
          <a:blip r:embed="rId3">
            <a:alphaModFix/>
          </a:blip>
          <a:stretch>
            <a:fillRect/>
          </a:stretch>
        </p:blipFill>
        <p:spPr>
          <a:xfrm>
            <a:off x="5600600" y="1505700"/>
            <a:ext cx="2980999" cy="30762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Objectives</a:t>
            </a:r>
            <a:endParaRPr/>
          </a:p>
        </p:txBody>
      </p:sp>
      <p:sp>
        <p:nvSpPr>
          <p:cNvPr id="81" name="Google Shape;81;p15"/>
          <p:cNvSpPr txBox="1">
            <a:spLocks noGrp="1"/>
          </p:cNvSpPr>
          <p:nvPr>
            <p:ph type="body" idx="1"/>
          </p:nvPr>
        </p:nvSpPr>
        <p:spPr>
          <a:xfrm>
            <a:off x="311700" y="1505700"/>
            <a:ext cx="4696200" cy="3076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Char char="●"/>
            </a:pPr>
            <a:r>
              <a:rPr lang="en" sz="1700">
                <a:solidFill>
                  <a:srgbClr val="000000"/>
                </a:solidFill>
              </a:rPr>
              <a:t>Identify the nearby trees and shrubs using the point quarter method in the upper slopes, midslopes, and dry creek bed of the west and east sides of Leon Creek. </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Measure the DBH, distance from centerpoint, and canopy height of trees and shrubs</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Determine differences in diversity, richness, an evenness along the transects. </a:t>
            </a:r>
            <a:endParaRPr sz="1700">
              <a:solidFill>
                <a:srgbClr val="000000"/>
              </a:solidFill>
            </a:endParaRPr>
          </a:p>
        </p:txBody>
      </p:sp>
      <p:sp>
        <p:nvSpPr>
          <p:cNvPr id="82" name="Google Shape;82;p15"/>
          <p:cNvSpPr txBox="1">
            <a:spLocks noGrp="1"/>
          </p:cNvSpPr>
          <p:nvPr>
            <p:ph type="body" idx="2"/>
          </p:nvPr>
        </p:nvSpPr>
        <p:spPr>
          <a:xfrm>
            <a:off x="5877375" y="1505700"/>
            <a:ext cx="29550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Picture of surveying</a:t>
            </a:r>
            <a:endParaRPr/>
          </a:p>
        </p:txBody>
      </p:sp>
      <p:pic>
        <p:nvPicPr>
          <p:cNvPr id="83" name="Google Shape;83;p15"/>
          <p:cNvPicPr preferRelativeResize="0"/>
          <p:nvPr/>
        </p:nvPicPr>
        <p:blipFill>
          <a:blip r:embed="rId3">
            <a:alphaModFix/>
          </a:blip>
          <a:stretch>
            <a:fillRect/>
          </a:stretch>
        </p:blipFill>
        <p:spPr>
          <a:xfrm>
            <a:off x="5189150" y="1505700"/>
            <a:ext cx="3643175" cy="3076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Methods</a:t>
            </a:r>
            <a:endParaRPr/>
          </a:p>
        </p:txBody>
      </p:sp>
      <p:sp>
        <p:nvSpPr>
          <p:cNvPr id="89" name="Google Shape;89;p16"/>
          <p:cNvSpPr txBox="1">
            <a:spLocks noGrp="1"/>
          </p:cNvSpPr>
          <p:nvPr>
            <p:ph type="body" idx="1"/>
          </p:nvPr>
        </p:nvSpPr>
        <p:spPr>
          <a:xfrm>
            <a:off x="311700" y="1505700"/>
            <a:ext cx="4260300" cy="3076200"/>
          </a:xfrm>
          <a:prstGeom prst="rect">
            <a:avLst/>
          </a:prstGeom>
        </p:spPr>
        <p:txBody>
          <a:bodyPr spcFirstLastPara="1" wrap="square" lIns="91425" tIns="91425" rIns="91425" bIns="91425" anchor="t" anchorCtr="0">
            <a:noAutofit/>
          </a:bodyPr>
          <a:lstStyle/>
          <a:p>
            <a:pPr marL="457200" lvl="0" indent="-358775" algn="l" rtl="0">
              <a:lnSpc>
                <a:spcPct val="95000"/>
              </a:lnSpc>
              <a:spcBef>
                <a:spcPts val="0"/>
              </a:spcBef>
              <a:spcAft>
                <a:spcPts val="0"/>
              </a:spcAft>
              <a:buClr>
                <a:srgbClr val="000000"/>
              </a:buClr>
              <a:buSzPts val="2050"/>
              <a:buChar char="●"/>
            </a:pPr>
            <a:r>
              <a:rPr lang="en" sz="2050">
                <a:solidFill>
                  <a:srgbClr val="000000"/>
                </a:solidFill>
              </a:rPr>
              <a:t>We surveyed 8 transects along Leon Creek </a:t>
            </a:r>
            <a:endParaRPr sz="2050">
              <a:solidFill>
                <a:srgbClr val="000000"/>
              </a:solidFill>
            </a:endParaRPr>
          </a:p>
          <a:p>
            <a:pPr marL="457200" lvl="0" indent="-358775" algn="l" rtl="0">
              <a:lnSpc>
                <a:spcPct val="95000"/>
              </a:lnSpc>
              <a:spcBef>
                <a:spcPts val="0"/>
              </a:spcBef>
              <a:spcAft>
                <a:spcPts val="0"/>
              </a:spcAft>
              <a:buClr>
                <a:srgbClr val="000000"/>
              </a:buClr>
              <a:buSzPts val="2050"/>
              <a:buChar char="●"/>
            </a:pPr>
            <a:r>
              <a:rPr lang="en" sz="2050">
                <a:solidFill>
                  <a:srgbClr val="000000"/>
                </a:solidFill>
              </a:rPr>
              <a:t>Each had 6 points that represented the upper, mid, and dry creek bed of the west and east side. </a:t>
            </a:r>
            <a:endParaRPr sz="2050">
              <a:solidFill>
                <a:srgbClr val="000000"/>
              </a:solidFill>
            </a:endParaRPr>
          </a:p>
          <a:p>
            <a:pPr marL="457200" lvl="0" indent="-358775" algn="l" rtl="0">
              <a:lnSpc>
                <a:spcPct val="95000"/>
              </a:lnSpc>
              <a:spcBef>
                <a:spcPts val="0"/>
              </a:spcBef>
              <a:spcAft>
                <a:spcPts val="0"/>
              </a:spcAft>
              <a:buClr>
                <a:srgbClr val="000000"/>
              </a:buClr>
              <a:buSzPts val="2050"/>
              <a:buChar char="●"/>
            </a:pPr>
            <a:r>
              <a:rPr lang="en" sz="2050">
                <a:solidFill>
                  <a:srgbClr val="000000"/>
                </a:solidFill>
              </a:rPr>
              <a:t>At each point, we picked 3 spots to set up for the Point Quarter Method.</a:t>
            </a:r>
            <a:endParaRPr sz="2050">
              <a:solidFill>
                <a:srgbClr val="000000"/>
              </a:solidFill>
            </a:endParaRPr>
          </a:p>
          <a:p>
            <a:pPr marL="0" lvl="0" indent="0" algn="l" rtl="0">
              <a:lnSpc>
                <a:spcPct val="95000"/>
              </a:lnSpc>
              <a:spcBef>
                <a:spcPts val="1200"/>
              </a:spcBef>
              <a:spcAft>
                <a:spcPts val="1200"/>
              </a:spcAft>
              <a:buSzPts val="1018"/>
              <a:buNone/>
            </a:pPr>
            <a:endParaRPr sz="1202">
              <a:solidFill>
                <a:srgbClr val="000000"/>
              </a:solidFill>
            </a:endParaRPr>
          </a:p>
        </p:txBody>
      </p:sp>
      <p:sp>
        <p:nvSpPr>
          <p:cNvPr id="90" name="Google Shape;90;p16"/>
          <p:cNvSpPr txBox="1"/>
          <p:nvPr/>
        </p:nvSpPr>
        <p:spPr>
          <a:xfrm>
            <a:off x="5237175" y="1616225"/>
            <a:ext cx="2089200" cy="12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2"/>
                </a:solidFill>
                <a:latin typeface="Roboto"/>
                <a:ea typeface="Roboto"/>
                <a:cs typeface="Roboto"/>
                <a:sym typeface="Roboto"/>
              </a:rPr>
              <a:t>More survey pictures</a:t>
            </a:r>
            <a:endParaRPr sz="1300">
              <a:solidFill>
                <a:schemeClr val="dk2"/>
              </a:solidFill>
              <a:latin typeface="Roboto"/>
              <a:ea typeface="Roboto"/>
              <a:cs typeface="Roboto"/>
              <a:sym typeface="Roboto"/>
            </a:endParaRPr>
          </a:p>
        </p:txBody>
      </p:sp>
      <p:pic>
        <p:nvPicPr>
          <p:cNvPr id="91" name="Google Shape;91;p16"/>
          <p:cNvPicPr preferRelativeResize="0"/>
          <p:nvPr/>
        </p:nvPicPr>
        <p:blipFill>
          <a:blip r:embed="rId3">
            <a:alphaModFix/>
          </a:blip>
          <a:stretch>
            <a:fillRect/>
          </a:stretch>
        </p:blipFill>
        <p:spPr>
          <a:xfrm>
            <a:off x="4844900" y="1565025"/>
            <a:ext cx="3987425" cy="2759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Methods</a:t>
            </a:r>
            <a:endParaRPr/>
          </a:p>
        </p:txBody>
      </p:sp>
      <p:sp>
        <p:nvSpPr>
          <p:cNvPr id="97" name="Google Shape;97;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 sz="1600">
                <a:solidFill>
                  <a:srgbClr val="000000"/>
                </a:solidFill>
              </a:rPr>
              <a:t>For this method, we divide the area around us into 4 quarters, and in each quarter we need to find a tree and shrub, along with their species name, DBH, and distance from centerpoint. </a:t>
            </a:r>
            <a:endParaRPr sz="1600">
              <a:solidFill>
                <a:srgbClr val="000000"/>
              </a:solidFill>
            </a:endParaRPr>
          </a:p>
          <a:p>
            <a:pPr marL="457200" lvl="0" indent="-330200" algn="l" rtl="0">
              <a:spcBef>
                <a:spcPts val="0"/>
              </a:spcBef>
              <a:spcAft>
                <a:spcPts val="0"/>
              </a:spcAft>
              <a:buClr>
                <a:srgbClr val="000000"/>
              </a:buClr>
              <a:buSzPts val="1600"/>
              <a:buChar char="●"/>
            </a:pPr>
            <a:r>
              <a:rPr lang="en" sz="1600">
                <a:solidFill>
                  <a:srgbClr val="000000"/>
                </a:solidFill>
              </a:rPr>
              <a:t>From here, we can calculate the species richness and evenness and find out which species are the most dominant in the different areas of the creek</a:t>
            </a:r>
            <a:endParaRPr sz="1600"/>
          </a:p>
        </p:txBody>
      </p:sp>
      <p:sp>
        <p:nvSpPr>
          <p:cNvPr id="98" name="Google Shape;98;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More survey pictures regarding the point quarter method</a:t>
            </a:r>
            <a:endParaRPr/>
          </a:p>
        </p:txBody>
      </p:sp>
      <p:pic>
        <p:nvPicPr>
          <p:cNvPr id="99" name="Google Shape;99;p17"/>
          <p:cNvPicPr preferRelativeResize="0"/>
          <p:nvPr/>
        </p:nvPicPr>
        <p:blipFill>
          <a:blip r:embed="rId3">
            <a:alphaModFix/>
          </a:blip>
          <a:stretch>
            <a:fillRect/>
          </a:stretch>
        </p:blipFill>
        <p:spPr>
          <a:xfrm>
            <a:off x="4479875" y="1461750"/>
            <a:ext cx="4352426" cy="2896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 (So far)</a:t>
            </a:r>
            <a:endParaRPr/>
          </a:p>
        </p:txBody>
      </p:sp>
      <p:pic>
        <p:nvPicPr>
          <p:cNvPr id="105" name="Google Shape;105;p18"/>
          <p:cNvPicPr preferRelativeResize="0"/>
          <p:nvPr/>
        </p:nvPicPr>
        <p:blipFill>
          <a:blip r:embed="rId3">
            <a:alphaModFix/>
          </a:blip>
          <a:stretch>
            <a:fillRect/>
          </a:stretch>
        </p:blipFill>
        <p:spPr>
          <a:xfrm>
            <a:off x="110225" y="1505700"/>
            <a:ext cx="4377875" cy="2634000"/>
          </a:xfrm>
          <a:prstGeom prst="rect">
            <a:avLst/>
          </a:prstGeom>
          <a:noFill/>
          <a:ln>
            <a:noFill/>
          </a:ln>
        </p:spPr>
      </p:pic>
      <p:pic>
        <p:nvPicPr>
          <p:cNvPr id="106" name="Google Shape;106;p18"/>
          <p:cNvPicPr preferRelativeResize="0"/>
          <p:nvPr/>
        </p:nvPicPr>
        <p:blipFill>
          <a:blip r:embed="rId4">
            <a:alphaModFix/>
          </a:blip>
          <a:stretch>
            <a:fillRect/>
          </a:stretch>
        </p:blipFill>
        <p:spPr>
          <a:xfrm>
            <a:off x="4572000" y="1543513"/>
            <a:ext cx="4294726" cy="2558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 (So far)</a:t>
            </a:r>
            <a:endParaRPr/>
          </a:p>
        </p:txBody>
      </p:sp>
      <p:pic>
        <p:nvPicPr>
          <p:cNvPr id="112" name="Google Shape;112;p19"/>
          <p:cNvPicPr preferRelativeResize="0"/>
          <p:nvPr/>
        </p:nvPicPr>
        <p:blipFill>
          <a:blip r:embed="rId3">
            <a:alphaModFix/>
          </a:blip>
          <a:stretch>
            <a:fillRect/>
          </a:stretch>
        </p:blipFill>
        <p:spPr>
          <a:xfrm>
            <a:off x="0" y="1499750"/>
            <a:ext cx="4449555" cy="2778825"/>
          </a:xfrm>
          <a:prstGeom prst="rect">
            <a:avLst/>
          </a:prstGeom>
          <a:noFill/>
          <a:ln>
            <a:noFill/>
          </a:ln>
        </p:spPr>
      </p:pic>
      <p:pic>
        <p:nvPicPr>
          <p:cNvPr id="113" name="Google Shape;113;p19"/>
          <p:cNvPicPr preferRelativeResize="0"/>
          <p:nvPr/>
        </p:nvPicPr>
        <p:blipFill>
          <a:blip r:embed="rId4">
            <a:alphaModFix/>
          </a:blip>
          <a:stretch>
            <a:fillRect/>
          </a:stretch>
        </p:blipFill>
        <p:spPr>
          <a:xfrm>
            <a:off x="4501750" y="1499750"/>
            <a:ext cx="4720526" cy="27788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Conclusions</a:t>
            </a:r>
            <a:endParaRPr/>
          </a:p>
        </p:txBody>
      </p:sp>
      <p:sp>
        <p:nvSpPr>
          <p:cNvPr id="119" name="Google Shape;119;p20"/>
          <p:cNvSpPr txBox="1">
            <a:spLocks noGrp="1"/>
          </p:cNvSpPr>
          <p:nvPr>
            <p:ph type="body" idx="1"/>
          </p:nvPr>
        </p:nvSpPr>
        <p:spPr>
          <a:xfrm>
            <a:off x="311700" y="1505700"/>
            <a:ext cx="85206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000000"/>
                </a:solidFill>
              </a:rPr>
              <a:t>Leon Creek Greenway has an abundant population of Cedar Elm, Texas Persimmon, and Sugarberry trees. These trees also have the highest average DBH compared to the other trees. The trees and shrubs within the creek indicate that there is not noticeable impact on biodiversity by the runoff from the nearby homes and urban areas. </a:t>
            </a:r>
            <a:endParaRPr>
              <a:solidFill>
                <a:srgbClr val="000000"/>
              </a:solidFill>
            </a:endParaRPr>
          </a:p>
          <a:p>
            <a:pPr marL="0" lvl="0" indent="0" algn="l" rtl="0">
              <a:spcBef>
                <a:spcPts val="1200"/>
              </a:spcBef>
              <a:spcAft>
                <a:spcPts val="1200"/>
              </a:spcAft>
              <a:buNone/>
            </a:pPr>
            <a:r>
              <a:rPr lang="en">
                <a:solidFill>
                  <a:srgbClr val="000000"/>
                </a:solidFill>
              </a:rPr>
              <a:t>Next, we will be surveying for this same information from Salado Creek, and examine if there are any differences in biodiversity between Leon and Salado Creek.</a:t>
            </a:r>
            <a:endParaRPr>
              <a:solidFill>
                <a:srgbClr val="000000"/>
              </a:solidFill>
            </a:endParaRPr>
          </a:p>
        </p:txBody>
      </p:sp>
      <p:pic>
        <p:nvPicPr>
          <p:cNvPr id="120" name="Google Shape;120;p20"/>
          <p:cNvPicPr preferRelativeResize="0"/>
          <p:nvPr/>
        </p:nvPicPr>
        <p:blipFill>
          <a:blip r:embed="rId3">
            <a:alphaModFix/>
          </a:blip>
          <a:stretch>
            <a:fillRect/>
          </a:stretch>
        </p:blipFill>
        <p:spPr>
          <a:xfrm>
            <a:off x="4999650" y="2878750"/>
            <a:ext cx="3313075" cy="1924151"/>
          </a:xfrm>
          <a:prstGeom prst="rect">
            <a:avLst/>
          </a:prstGeom>
          <a:noFill/>
          <a:ln>
            <a:noFill/>
          </a:ln>
        </p:spPr>
      </p:pic>
      <p:pic>
        <p:nvPicPr>
          <p:cNvPr id="121" name="Google Shape;121;p20"/>
          <p:cNvPicPr preferRelativeResize="0"/>
          <p:nvPr/>
        </p:nvPicPr>
        <p:blipFill>
          <a:blip r:embed="rId4">
            <a:alphaModFix/>
          </a:blip>
          <a:stretch>
            <a:fillRect/>
          </a:stretch>
        </p:blipFill>
        <p:spPr>
          <a:xfrm>
            <a:off x="876875" y="2878750"/>
            <a:ext cx="3313075" cy="19241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50" y="831175"/>
            <a:ext cx="5334900" cy="1244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Thanks!</a:t>
            </a:r>
            <a:endParaRPr/>
          </a:p>
        </p:txBody>
      </p:sp>
      <p:sp>
        <p:nvSpPr>
          <p:cNvPr id="127" name="Google Shape;127;p2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For any questions email </a:t>
            </a:r>
            <a:r>
              <a:rPr lang="en" u="sng">
                <a:solidFill>
                  <a:schemeClr val="hlink"/>
                </a:solidFill>
                <a:hlinkClick r:id="rId3"/>
              </a:rPr>
              <a:t>natalie.martinez4@my.utsa.edu</a:t>
            </a:r>
            <a:r>
              <a:rPr lang="en"/>
              <a:t> or </a:t>
            </a:r>
            <a:r>
              <a:rPr lang="en" u="sng">
                <a:solidFill>
                  <a:schemeClr val="hlink"/>
                </a:solidFill>
                <a:hlinkClick r:id="rId4"/>
              </a:rPr>
              <a:t>jeffrey.hutchinson@utsa.edu</a:t>
            </a:r>
            <a:r>
              <a:rPr lang="en"/>
              <a:t> </a:t>
            </a:r>
            <a:endParaRPr/>
          </a:p>
        </p:txBody>
      </p:sp>
      <p:sp>
        <p:nvSpPr>
          <p:cNvPr id="128" name="Google Shape;128;p21"/>
          <p:cNvSpPr txBox="1"/>
          <p:nvPr/>
        </p:nvSpPr>
        <p:spPr>
          <a:xfrm>
            <a:off x="5707700" y="1149600"/>
            <a:ext cx="2874000" cy="21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Roboto"/>
                <a:ea typeface="Roboto"/>
                <a:cs typeface="Roboto"/>
                <a:sym typeface="Roboto"/>
              </a:rPr>
              <a:t>Insert some images here</a:t>
            </a:r>
            <a:endParaRPr sz="1300">
              <a:solidFill>
                <a:schemeClr val="lt1"/>
              </a:solidFill>
              <a:latin typeface="Roboto"/>
              <a:ea typeface="Roboto"/>
              <a:cs typeface="Roboto"/>
              <a:sym typeface="Roboto"/>
            </a:endParaRPr>
          </a:p>
        </p:txBody>
      </p:sp>
      <p:pic>
        <p:nvPicPr>
          <p:cNvPr id="129" name="Google Shape;129;p21"/>
          <p:cNvPicPr preferRelativeResize="0"/>
          <p:nvPr/>
        </p:nvPicPr>
        <p:blipFill>
          <a:blip r:embed="rId5">
            <a:alphaModFix/>
          </a:blip>
          <a:stretch>
            <a:fillRect/>
          </a:stretch>
        </p:blipFill>
        <p:spPr>
          <a:xfrm>
            <a:off x="5707700" y="247075"/>
            <a:ext cx="2874001" cy="2152800"/>
          </a:xfrm>
          <a:prstGeom prst="rect">
            <a:avLst/>
          </a:prstGeom>
          <a:noFill/>
          <a:ln>
            <a:noFill/>
          </a:ln>
        </p:spPr>
      </p:pic>
      <p:pic>
        <p:nvPicPr>
          <p:cNvPr id="130" name="Google Shape;130;p21"/>
          <p:cNvPicPr preferRelativeResize="0"/>
          <p:nvPr/>
        </p:nvPicPr>
        <p:blipFill>
          <a:blip r:embed="rId6">
            <a:alphaModFix/>
          </a:blip>
          <a:stretch>
            <a:fillRect/>
          </a:stretch>
        </p:blipFill>
        <p:spPr>
          <a:xfrm>
            <a:off x="5707700" y="2571750"/>
            <a:ext cx="2874001" cy="2152800"/>
          </a:xfrm>
          <a:prstGeom prst="rect">
            <a:avLst/>
          </a:prstGeom>
          <a:noFill/>
          <a:ln>
            <a:noFill/>
          </a:ln>
        </p:spPr>
      </p:pic>
      <p:pic>
        <p:nvPicPr>
          <p:cNvPr id="131" name="Google Shape;131;p21"/>
          <p:cNvPicPr preferRelativeResize="0"/>
          <p:nvPr/>
        </p:nvPicPr>
        <p:blipFill>
          <a:blip r:embed="rId7">
            <a:alphaModFix/>
          </a:blip>
          <a:stretch>
            <a:fillRect/>
          </a:stretch>
        </p:blipFill>
        <p:spPr>
          <a:xfrm>
            <a:off x="162850" y="2894000"/>
            <a:ext cx="2455801" cy="1944701"/>
          </a:xfrm>
          <a:prstGeom prst="rect">
            <a:avLst/>
          </a:prstGeom>
          <a:noFill/>
          <a:ln>
            <a:noFill/>
          </a:ln>
        </p:spPr>
      </p:pic>
      <p:pic>
        <p:nvPicPr>
          <p:cNvPr id="132" name="Google Shape;132;p21"/>
          <p:cNvPicPr preferRelativeResize="0"/>
          <p:nvPr/>
        </p:nvPicPr>
        <p:blipFill>
          <a:blip r:embed="rId8">
            <a:alphaModFix/>
          </a:blip>
          <a:stretch>
            <a:fillRect/>
          </a:stretch>
        </p:blipFill>
        <p:spPr>
          <a:xfrm>
            <a:off x="3017307" y="2894000"/>
            <a:ext cx="2455801" cy="1944700"/>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Paradigm</vt:lpstr>
      <vt:lpstr>Trees in the Leon Creek Greenway: A Biodiversity Survey</vt:lpstr>
      <vt:lpstr>Introduction</vt:lpstr>
      <vt:lpstr>Objectives</vt:lpstr>
      <vt:lpstr>Methods</vt:lpstr>
      <vt:lpstr>Methods</vt:lpstr>
      <vt:lpstr>Results (So far)</vt:lpstr>
      <vt:lpstr>Results (So far)</vt:lpstr>
      <vt:lpstr>Conclusions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Trees in the Leon Creek Greenway: A Biodiversity Survey</dc:title>
  <cp:revision>1</cp:revision>
  <dcterms:modified xsi:type="dcterms:W3CDTF">2024-09-04T14:13:15Z</dcterms:modified>
</cp:coreProperties>
</file>