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9377600" cy="32918400"/>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EFA"/>
    <a:srgbClr val="ACC6DF"/>
    <a:srgbClr val="BDDCF5"/>
    <a:srgbClr val="990099"/>
    <a:srgbClr val="000062"/>
    <a:srgbClr val="000099"/>
    <a:srgbClr val="003399"/>
    <a:srgbClr val="6600CC"/>
    <a:srgbClr val="860808"/>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p:restoredTop sz="96197"/>
  </p:normalViewPr>
  <p:slideViewPr>
    <p:cSldViewPr>
      <p:cViewPr varScale="1">
        <p:scale>
          <a:sx n="18" d="100"/>
          <a:sy n="18" d="100"/>
        </p:scale>
        <p:origin x="902" y="101"/>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7454" tIns="48727" rIns="97454" bIns="48727" numCol="1" anchor="t" anchorCtr="0" compatLnSpc="1">
            <a:prstTxWarp prst="textNoShape">
              <a:avLst/>
            </a:prstTxWarp>
          </a:bodyPr>
          <a:lstStyle>
            <a:lvl1pPr defTabSz="973138">
              <a:defRPr sz="1200"/>
            </a:lvl1pPr>
          </a:lstStyle>
          <a:p>
            <a:pPr>
              <a:defRPr/>
            </a:pPr>
            <a:endParaRPr lang="en-US"/>
          </a:p>
        </p:txBody>
      </p:sp>
      <p:sp>
        <p:nvSpPr>
          <p:cNvPr id="51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7454" tIns="48727" rIns="97454" bIns="48727" numCol="1" anchor="t" anchorCtr="0" compatLnSpc="1">
            <a:prstTxWarp prst="textNoShape">
              <a:avLst/>
            </a:prstTxWarp>
          </a:bodyPr>
          <a:lstStyle>
            <a:lvl1pPr algn="r" defTabSz="973138">
              <a:defRPr sz="1200"/>
            </a:lvl1pPr>
          </a:lstStyle>
          <a:p>
            <a:pPr>
              <a:defRPr/>
            </a:pPr>
            <a:endParaRPr 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7454" tIns="48727" rIns="97454" bIns="48727" numCol="1" anchor="b" anchorCtr="0" compatLnSpc="1">
            <a:prstTxWarp prst="textNoShape">
              <a:avLst/>
            </a:prstTxWarp>
          </a:bodyPr>
          <a:lstStyle>
            <a:lvl1pPr defTabSz="973138">
              <a:defRPr sz="1200"/>
            </a:lvl1pPr>
          </a:lstStyle>
          <a:p>
            <a:pPr>
              <a:defRPr/>
            </a:pPr>
            <a:endParaRPr lang="en-US"/>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7454" tIns="48727" rIns="97454" bIns="48727" numCol="1" anchor="b" anchorCtr="0" compatLnSpc="1">
            <a:prstTxWarp prst="textNoShape">
              <a:avLst/>
            </a:prstTxWarp>
          </a:bodyPr>
          <a:lstStyle>
            <a:lvl1pPr algn="r" defTabSz="973138">
              <a:defRPr sz="1200"/>
            </a:lvl1pPr>
          </a:lstStyle>
          <a:p>
            <a:fld id="{5E332750-0181-4F3F-AC32-EDCBC086D2C1}" type="slidenum">
              <a:rPr lang="en-US" altLang="en-US"/>
              <a:pPr/>
              <a:t>‹#›</a:t>
            </a:fld>
            <a:endParaRPr lang="en-US" altLang="en-US"/>
          </a:p>
        </p:txBody>
      </p:sp>
    </p:spTree>
    <p:extLst>
      <p:ext uri="{BB962C8B-B14F-4D97-AF65-F5344CB8AC3E}">
        <p14:creationId xmlns:p14="http://schemas.microsoft.com/office/powerpoint/2010/main" val="115642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94A68E9B-6AF5-455A-B937-26C7082146E6}" type="datetimeFigureOut">
              <a:rPr lang="en-US"/>
              <a:pPr>
                <a:defRPr/>
              </a:pPr>
              <a:t>9/4/2024</a:t>
            </a:fld>
            <a:endParaRPr lang="en-US"/>
          </a:p>
        </p:txBody>
      </p:sp>
      <p:sp>
        <p:nvSpPr>
          <p:cNvPr id="4" name="Slide Image Placeholder 3"/>
          <p:cNvSpPr>
            <a:spLocks noGrp="1" noRot="1" noChangeAspect="1"/>
          </p:cNvSpPr>
          <p:nvPr>
            <p:ph type="sldImg" idx="2"/>
          </p:nvPr>
        </p:nvSpPr>
        <p:spPr>
          <a:xfrm>
            <a:off x="957263" y="720725"/>
            <a:ext cx="5400675"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79A35A-403E-4BA3-849E-7ED4B4CC1224}" type="slidenum">
              <a:rPr lang="en-US" altLang="en-US"/>
              <a:pPr/>
              <a:t>‹#›</a:t>
            </a:fld>
            <a:endParaRPr lang="en-US" altLang="en-US"/>
          </a:p>
        </p:txBody>
      </p:sp>
    </p:spTree>
    <p:extLst>
      <p:ext uri="{BB962C8B-B14F-4D97-AF65-F5344CB8AC3E}">
        <p14:creationId xmlns:p14="http://schemas.microsoft.com/office/powerpoint/2010/main" val="1495871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E1B475-0DE3-4687-9BBE-2F4ECEA71F37}" type="slidenum">
              <a:rPr lang="en-US" altLang="en-US">
                <a:latin typeface="Times New Roman" panose="02020603050405020304" pitchFamily="18" charset="0"/>
              </a:rPr>
              <a:pPr eaLnBrk="1" hangingPunct="1">
                <a:spcBef>
                  <a:spcPct val="0"/>
                </a:spcBef>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9733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38" y="10226675"/>
            <a:ext cx="41970325" cy="7054850"/>
          </a:xfrm>
        </p:spPr>
        <p:txBody>
          <a:bodyPr/>
          <a:lstStyle/>
          <a:p>
            <a:r>
              <a:rPr lang="en-US"/>
              <a:t>Click to edit Master title style</a:t>
            </a:r>
          </a:p>
        </p:txBody>
      </p:sp>
      <p:sp>
        <p:nvSpPr>
          <p:cNvPr id="3" name="Subtitle 2"/>
          <p:cNvSpPr>
            <a:spLocks noGrp="1"/>
          </p:cNvSpPr>
          <p:nvPr>
            <p:ph type="subTitle" idx="1"/>
          </p:nvPr>
        </p:nvSpPr>
        <p:spPr>
          <a:xfrm>
            <a:off x="7407275" y="18653125"/>
            <a:ext cx="345630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E0A299-3283-4561-8C4D-55613FB3D082}" type="slidenum">
              <a:rPr lang="en-US" altLang="en-US"/>
              <a:pPr/>
              <a:t>‹#›</a:t>
            </a:fld>
            <a:endParaRPr lang="en-US" altLang="en-US"/>
          </a:p>
        </p:txBody>
      </p:sp>
    </p:spTree>
    <p:extLst>
      <p:ext uri="{BB962C8B-B14F-4D97-AF65-F5344CB8AC3E}">
        <p14:creationId xmlns:p14="http://schemas.microsoft.com/office/powerpoint/2010/main" val="241641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B9C09EC-54C1-485B-BC5B-82EB2EE576C0}" type="slidenum">
              <a:rPr lang="en-US" altLang="en-US"/>
              <a:pPr/>
              <a:t>‹#›</a:t>
            </a:fld>
            <a:endParaRPr lang="en-US" altLang="en-US"/>
          </a:p>
        </p:txBody>
      </p:sp>
    </p:spTree>
    <p:extLst>
      <p:ext uri="{BB962C8B-B14F-4D97-AF65-F5344CB8AC3E}">
        <p14:creationId xmlns:p14="http://schemas.microsoft.com/office/powerpoint/2010/main" val="208365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182175" y="2925763"/>
            <a:ext cx="10491788"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03638" y="2925763"/>
            <a:ext cx="31326137"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7958DA-1066-425E-95EA-6FC54DB77DFF}" type="slidenum">
              <a:rPr lang="en-US" altLang="en-US"/>
              <a:pPr/>
              <a:t>‹#›</a:t>
            </a:fld>
            <a:endParaRPr lang="en-US" altLang="en-US"/>
          </a:p>
        </p:txBody>
      </p:sp>
    </p:spTree>
    <p:extLst>
      <p:ext uri="{BB962C8B-B14F-4D97-AF65-F5344CB8AC3E}">
        <p14:creationId xmlns:p14="http://schemas.microsoft.com/office/powerpoint/2010/main" val="37477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160118-166D-459D-80D4-18E22BADAFF2}" type="slidenum">
              <a:rPr lang="en-US" altLang="en-US"/>
              <a:pPr/>
              <a:t>‹#›</a:t>
            </a:fld>
            <a:endParaRPr lang="en-US" altLang="en-US"/>
          </a:p>
        </p:txBody>
      </p:sp>
    </p:spTree>
    <p:extLst>
      <p:ext uri="{BB962C8B-B14F-4D97-AF65-F5344CB8AC3E}">
        <p14:creationId xmlns:p14="http://schemas.microsoft.com/office/powerpoint/2010/main" val="399633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8"/>
            <a:ext cx="419703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00488" y="13952538"/>
            <a:ext cx="419703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CD77E7-451E-47FE-9C87-2E111560E116}" type="slidenum">
              <a:rPr lang="en-US" altLang="en-US"/>
              <a:pPr/>
              <a:t>‹#›</a:t>
            </a:fld>
            <a:endParaRPr lang="en-US" altLang="en-US"/>
          </a:p>
        </p:txBody>
      </p:sp>
    </p:spTree>
    <p:extLst>
      <p:ext uri="{BB962C8B-B14F-4D97-AF65-F5344CB8AC3E}">
        <p14:creationId xmlns:p14="http://schemas.microsoft.com/office/powerpoint/2010/main" val="12974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03638" y="9509125"/>
            <a:ext cx="2090896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0" y="9509125"/>
            <a:ext cx="2090896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6FAC79-1411-4774-857A-E1F8A67E57F8}" type="slidenum">
              <a:rPr lang="en-US" altLang="en-US"/>
              <a:pPr/>
              <a:t>‹#›</a:t>
            </a:fld>
            <a:endParaRPr lang="en-US" altLang="en-US"/>
          </a:p>
        </p:txBody>
      </p:sp>
    </p:spTree>
    <p:extLst>
      <p:ext uri="{BB962C8B-B14F-4D97-AF65-F5344CB8AC3E}">
        <p14:creationId xmlns:p14="http://schemas.microsoft.com/office/powerpoint/2010/main" val="428353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563" y="7369175"/>
            <a:ext cx="2181701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68563" y="10439400"/>
            <a:ext cx="2181701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2500" y="7369175"/>
            <a:ext cx="2182653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082500" y="10439400"/>
            <a:ext cx="2182653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53866A-B9FB-46E5-A297-642CA131D235}" type="slidenum">
              <a:rPr lang="en-US" altLang="en-US"/>
              <a:pPr/>
              <a:t>‹#›</a:t>
            </a:fld>
            <a:endParaRPr lang="en-US" altLang="en-US"/>
          </a:p>
        </p:txBody>
      </p:sp>
    </p:spTree>
    <p:extLst>
      <p:ext uri="{BB962C8B-B14F-4D97-AF65-F5344CB8AC3E}">
        <p14:creationId xmlns:p14="http://schemas.microsoft.com/office/powerpoint/2010/main" val="400532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A0B86A-EB85-4002-8BF3-55E92F522260}" type="slidenum">
              <a:rPr lang="en-US" altLang="en-US"/>
              <a:pPr/>
              <a:t>‹#›</a:t>
            </a:fld>
            <a:endParaRPr lang="en-US" altLang="en-US"/>
          </a:p>
        </p:txBody>
      </p:sp>
    </p:spTree>
    <p:extLst>
      <p:ext uri="{BB962C8B-B14F-4D97-AF65-F5344CB8AC3E}">
        <p14:creationId xmlns:p14="http://schemas.microsoft.com/office/powerpoint/2010/main" val="327348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F5DE364-837E-48E7-9752-E63C1948D83D}" type="slidenum">
              <a:rPr lang="en-US" altLang="en-US"/>
              <a:pPr/>
              <a:t>‹#›</a:t>
            </a:fld>
            <a:endParaRPr lang="en-US" altLang="en-US"/>
          </a:p>
        </p:txBody>
      </p:sp>
    </p:spTree>
    <p:extLst>
      <p:ext uri="{BB962C8B-B14F-4D97-AF65-F5344CB8AC3E}">
        <p14:creationId xmlns:p14="http://schemas.microsoft.com/office/powerpoint/2010/main" val="15574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1275"/>
            <a:ext cx="16244887"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305588" y="1311275"/>
            <a:ext cx="276034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563" y="6888163"/>
            <a:ext cx="16244887"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80EA95-6B05-413A-B5EA-BE51FA64A84B}" type="slidenum">
              <a:rPr lang="en-US" altLang="en-US"/>
              <a:pPr/>
              <a:t>‹#›</a:t>
            </a:fld>
            <a:endParaRPr lang="en-US" altLang="en-US"/>
          </a:p>
        </p:txBody>
      </p:sp>
    </p:spTree>
    <p:extLst>
      <p:ext uri="{BB962C8B-B14F-4D97-AF65-F5344CB8AC3E}">
        <p14:creationId xmlns:p14="http://schemas.microsoft.com/office/powerpoint/2010/main" val="303311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88" y="23042563"/>
            <a:ext cx="296259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678988" y="2941638"/>
            <a:ext cx="296259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678988" y="25763538"/>
            <a:ext cx="296259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58FD62-B9F9-4150-B656-F1B1219FC37C}" type="slidenum">
              <a:rPr lang="en-US" altLang="en-US"/>
              <a:pPr/>
              <a:t>‹#›</a:t>
            </a:fld>
            <a:endParaRPr lang="en-US" altLang="en-US"/>
          </a:p>
        </p:txBody>
      </p:sp>
    </p:spTree>
    <p:extLst>
      <p:ext uri="{BB962C8B-B14F-4D97-AF65-F5344CB8AC3E}">
        <p14:creationId xmlns:p14="http://schemas.microsoft.com/office/powerpoint/2010/main" val="21917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3638" y="2925763"/>
            <a:ext cx="419703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703638" y="9509125"/>
            <a:ext cx="4197032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703638" y="29992638"/>
            <a:ext cx="10287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vl1pPr>
          </a:lstStyle>
          <a:p>
            <a:pPr>
              <a:defRPr/>
            </a:pPr>
            <a:endParaRPr lang="en-US"/>
          </a:p>
        </p:txBody>
      </p:sp>
      <p:sp>
        <p:nvSpPr>
          <p:cNvPr id="1029" name="Rectangle 5"/>
          <p:cNvSpPr>
            <a:spLocks noGrp="1" noChangeArrowheads="1"/>
          </p:cNvSpPr>
          <p:nvPr>
            <p:ph type="ftr" sz="quarter" idx="3"/>
          </p:nvPr>
        </p:nvSpPr>
        <p:spPr bwMode="auto">
          <a:xfrm>
            <a:off x="16870363" y="29992638"/>
            <a:ext cx="1563687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vl1pPr>
          </a:lstStyle>
          <a:p>
            <a:pPr>
              <a:defRPr/>
            </a:pPr>
            <a:endParaRPr lang="en-US"/>
          </a:p>
        </p:txBody>
      </p:sp>
      <p:sp>
        <p:nvSpPr>
          <p:cNvPr id="1030" name="Rectangle 6"/>
          <p:cNvSpPr>
            <a:spLocks noGrp="1" noChangeArrowheads="1"/>
          </p:cNvSpPr>
          <p:nvPr>
            <p:ph type="sldNum" sz="quarter" idx="4"/>
          </p:nvPr>
        </p:nvSpPr>
        <p:spPr bwMode="auto">
          <a:xfrm>
            <a:off x="35386963" y="29992638"/>
            <a:ext cx="10287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E5DD9368-C0A4-4D44-96B0-09BAC6D947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pitchFamily="18" charset="0"/>
        </a:defRPr>
      </a:lvl2pPr>
      <a:lvl3pPr algn="ctr" defTabSz="4806950" rtl="0" eaLnBrk="0" fontAlgn="base" hangingPunct="0">
        <a:spcBef>
          <a:spcPct val="0"/>
        </a:spcBef>
        <a:spcAft>
          <a:spcPct val="0"/>
        </a:spcAft>
        <a:defRPr sz="23100">
          <a:solidFill>
            <a:schemeClr val="tx2"/>
          </a:solidFill>
          <a:latin typeface="Times New Roman" pitchFamily="18" charset="0"/>
        </a:defRPr>
      </a:lvl3pPr>
      <a:lvl4pPr algn="ctr" defTabSz="4806950" rtl="0" eaLnBrk="0" fontAlgn="base" hangingPunct="0">
        <a:spcBef>
          <a:spcPct val="0"/>
        </a:spcBef>
        <a:spcAft>
          <a:spcPct val="0"/>
        </a:spcAft>
        <a:defRPr sz="23100">
          <a:solidFill>
            <a:schemeClr val="tx2"/>
          </a:solidFill>
          <a:latin typeface="Times New Roman" pitchFamily="18" charset="0"/>
        </a:defRPr>
      </a:lvl4pPr>
      <a:lvl5pPr algn="ctr" defTabSz="4806950" rtl="0" eaLnBrk="0" fontAlgn="base" hangingPunct="0">
        <a:spcBef>
          <a:spcPct val="0"/>
        </a:spcBef>
        <a:spcAft>
          <a:spcPct val="0"/>
        </a:spcAft>
        <a:defRPr sz="23100">
          <a:solidFill>
            <a:schemeClr val="tx2"/>
          </a:solidFill>
          <a:latin typeface="Times New Roman" pitchFamily="18" charset="0"/>
        </a:defRPr>
      </a:lvl5pPr>
      <a:lvl6pPr marL="457200" algn="ctr" defTabSz="4806950" rtl="0" fontAlgn="base">
        <a:spcBef>
          <a:spcPct val="0"/>
        </a:spcBef>
        <a:spcAft>
          <a:spcPct val="0"/>
        </a:spcAft>
        <a:defRPr sz="23100">
          <a:solidFill>
            <a:schemeClr val="tx2"/>
          </a:solidFill>
          <a:latin typeface="Times New Roman" pitchFamily="18" charset="0"/>
        </a:defRPr>
      </a:lvl6pPr>
      <a:lvl7pPr marL="914400" algn="ctr" defTabSz="4806950" rtl="0" fontAlgn="base">
        <a:spcBef>
          <a:spcPct val="0"/>
        </a:spcBef>
        <a:spcAft>
          <a:spcPct val="0"/>
        </a:spcAft>
        <a:defRPr sz="23100">
          <a:solidFill>
            <a:schemeClr val="tx2"/>
          </a:solidFill>
          <a:latin typeface="Times New Roman" pitchFamily="18" charset="0"/>
        </a:defRPr>
      </a:lvl7pPr>
      <a:lvl8pPr marL="1371600" algn="ctr" defTabSz="4806950" rtl="0" fontAlgn="base">
        <a:spcBef>
          <a:spcPct val="0"/>
        </a:spcBef>
        <a:spcAft>
          <a:spcPct val="0"/>
        </a:spcAft>
        <a:defRPr sz="23100">
          <a:solidFill>
            <a:schemeClr val="tx2"/>
          </a:solidFill>
          <a:latin typeface="Times New Roman" pitchFamily="18" charset="0"/>
        </a:defRPr>
      </a:lvl8pPr>
      <a:lvl9pPr marL="1828800" algn="ctr" defTabSz="4806950" rtl="0" fontAlgn="base">
        <a:spcBef>
          <a:spcPct val="0"/>
        </a:spcBef>
        <a:spcAft>
          <a:spcPct val="0"/>
        </a:spcAft>
        <a:defRPr sz="23100">
          <a:solidFill>
            <a:schemeClr val="tx2"/>
          </a:solidFill>
          <a:latin typeface="Times New Roman" pitchFamily="18"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08"/>
          <p:cNvSpPr>
            <a:spLocks noChangeArrowheads="1"/>
          </p:cNvSpPr>
          <p:nvPr/>
        </p:nvSpPr>
        <p:spPr bwMode="auto">
          <a:xfrm>
            <a:off x="658860" y="7352276"/>
            <a:ext cx="48382054" cy="25108924"/>
          </a:xfrm>
          <a:prstGeom prst="rect">
            <a:avLst/>
          </a:prstGeom>
          <a:solidFill>
            <a:schemeClr val="bg1"/>
          </a:solidFill>
          <a:ln w="114300">
            <a:solidFill>
              <a:schemeClr val="tx1"/>
            </a:solidFill>
          </a:ln>
        </p:spPr>
        <p:txBody>
          <a:bodyPr wrap="none" anchor="ct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dirty="0"/>
          </a:p>
        </p:txBody>
      </p:sp>
      <p:sp>
        <p:nvSpPr>
          <p:cNvPr id="2051" name="AutoShape 3"/>
          <p:cNvSpPr>
            <a:spLocks noChangeArrowheads="1"/>
          </p:cNvSpPr>
          <p:nvPr/>
        </p:nvSpPr>
        <p:spPr bwMode="auto">
          <a:xfrm>
            <a:off x="7171388" y="380941"/>
            <a:ext cx="36501388" cy="3505200"/>
          </a:xfrm>
          <a:prstGeom prst="roundRect">
            <a:avLst>
              <a:gd name="adj" fmla="val 50000"/>
            </a:avLst>
          </a:prstGeom>
          <a:solidFill>
            <a:schemeClr val="tx1"/>
          </a:solidFill>
          <a:ln w="12700">
            <a:noFill/>
            <a:round/>
            <a:headEnd/>
            <a:tailEnd/>
          </a:ln>
          <a:effectLst>
            <a:outerShdw dist="278822" dir="1804115" algn="ctr" rotWithShape="0">
              <a:schemeClr val="tx1">
                <a:alpha val="50000"/>
              </a:schemeClr>
            </a:outerShdw>
          </a:effectLst>
        </p:spPr>
        <p:txBody>
          <a:bodyPr lIns="196169" tIns="182880" rIns="196169" bIns="101091" anchor="ctr" anchorCtr="1"/>
          <a:lstStyle/>
          <a:p>
            <a:pPr algn="ctr" defTabSz="4806950">
              <a:defRPr/>
            </a:pPr>
            <a:r>
              <a:rPr lang="en-CA" sz="9000" b="1" dirty="0">
                <a:solidFill>
                  <a:schemeClr val="bg1"/>
                </a:solidFill>
                <a:effectLst>
                  <a:outerShdw blurRad="38100" dist="50800" dir="2700000" algn="tl">
                    <a:schemeClr val="bg1">
                      <a:lumMod val="75000"/>
                      <a:alpha val="61000"/>
                    </a:schemeClr>
                  </a:outerShdw>
                </a:effectLst>
                <a:latin typeface="Verdana" pitchFamily="34" charset="0"/>
              </a:rPr>
              <a:t>Interaction of Metal Oxide Nanoparticles on Nitrifying Bacteria in Soil</a:t>
            </a:r>
            <a:endParaRPr lang="en-US" sz="9000" b="1" i="1" baseline="30000" dirty="0">
              <a:solidFill>
                <a:schemeClr val="bg1"/>
              </a:solidFill>
              <a:effectLst>
                <a:outerShdw blurRad="38100" dist="50800" dir="2700000" algn="tl">
                  <a:schemeClr val="bg1">
                    <a:lumMod val="75000"/>
                    <a:alpha val="61000"/>
                  </a:schemeClr>
                </a:outerShdw>
              </a:effectLst>
              <a:latin typeface="Verdana" pitchFamily="34" charset="0"/>
            </a:endParaRPr>
          </a:p>
        </p:txBody>
      </p:sp>
      <p:sp>
        <p:nvSpPr>
          <p:cNvPr id="2065" name="AutoShape 17"/>
          <p:cNvSpPr>
            <a:spLocks noChangeArrowheads="1"/>
          </p:cNvSpPr>
          <p:nvPr/>
        </p:nvSpPr>
        <p:spPr bwMode="auto">
          <a:xfrm>
            <a:off x="25138063" y="7540625"/>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lIns="43748" tIns="21122" rIns="43748" bIns="21122" anchor="ctr"/>
          <a:lstStyle/>
          <a:p>
            <a:pPr algn="ctr" defTabSz="412750" eaLnBrk="0" hangingPunct="0">
              <a:defRPr/>
            </a:pPr>
            <a:r>
              <a:rPr lang="en-US" sz="4400" b="1" dirty="0">
                <a:solidFill>
                  <a:srgbClr val="FAFD00"/>
                </a:solidFill>
                <a:effectLst>
                  <a:outerShdw blurRad="38100" dist="38100" dir="2700000" algn="tl">
                    <a:srgbClr val="000000"/>
                  </a:outerShdw>
                </a:effectLst>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Results - con’t</a:t>
            </a:r>
          </a:p>
        </p:txBody>
      </p:sp>
      <p:sp>
        <p:nvSpPr>
          <p:cNvPr id="2066" name="AutoShape 18"/>
          <p:cNvSpPr>
            <a:spLocks noChangeArrowheads="1"/>
          </p:cNvSpPr>
          <p:nvPr/>
        </p:nvSpPr>
        <p:spPr bwMode="auto">
          <a:xfrm>
            <a:off x="37661623" y="21022840"/>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rgbClr val="FAFD00"/>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References</a:t>
            </a:r>
          </a:p>
        </p:txBody>
      </p:sp>
      <p:sp>
        <p:nvSpPr>
          <p:cNvPr id="2067" name="AutoShape 19"/>
          <p:cNvSpPr>
            <a:spLocks noChangeArrowheads="1"/>
          </p:cNvSpPr>
          <p:nvPr/>
        </p:nvSpPr>
        <p:spPr bwMode="auto">
          <a:xfrm>
            <a:off x="37635004" y="7544675"/>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rgbClr val="FAFD00"/>
                </a:solidFill>
                <a:effectLst>
                  <a:outerShdw blurRad="38100" dist="38100" dir="2700000" algn="tl">
                    <a:srgbClr val="000000"/>
                  </a:outerShdw>
                </a:effectLst>
                <a:latin typeface="Verdana" pitchFamily="34" charset="0"/>
              </a:rPr>
              <a:t>	 </a:t>
            </a:r>
            <a:r>
              <a:rPr lang="en-US" sz="4400" b="1" dirty="0">
                <a:solidFill>
                  <a:schemeClr val="bg1"/>
                </a:solidFill>
                <a:effectLst>
                  <a:outerShdw blurRad="38100" dist="38100" dir="2700000" algn="tl">
                    <a:srgbClr val="000000"/>
                  </a:outerShdw>
                </a:effectLst>
                <a:latin typeface="Verdana" pitchFamily="34" charset="0"/>
              </a:rPr>
              <a:t>Conclusions</a:t>
            </a:r>
          </a:p>
        </p:txBody>
      </p:sp>
      <p:sp>
        <p:nvSpPr>
          <p:cNvPr id="2071" name="AutoShape 23"/>
          <p:cNvSpPr>
            <a:spLocks noChangeArrowheads="1"/>
          </p:cNvSpPr>
          <p:nvPr/>
        </p:nvSpPr>
        <p:spPr bwMode="auto">
          <a:xfrm>
            <a:off x="12960669" y="7501732"/>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a:solidFill>
                  <a:schemeClr val="bg1"/>
                </a:solidFill>
                <a:latin typeface="Helvetica" pitchFamily="34" charset="0"/>
              </a:rPr>
              <a:t>	</a:t>
            </a:r>
            <a:r>
              <a:rPr lang="en-US" sz="4400" b="1">
                <a:solidFill>
                  <a:schemeClr val="bg1"/>
                </a:solidFill>
                <a:effectLst>
                  <a:outerShdw blurRad="38100" dist="38100" dir="2700000" algn="tl">
                    <a:srgbClr val="000000"/>
                  </a:outerShdw>
                </a:effectLst>
                <a:latin typeface="Verdana" pitchFamily="34" charset="0"/>
              </a:rPr>
              <a:t>Methods</a:t>
            </a:r>
          </a:p>
        </p:txBody>
      </p:sp>
      <p:sp>
        <p:nvSpPr>
          <p:cNvPr id="2072" name="AutoShape 24"/>
          <p:cNvSpPr>
            <a:spLocks noChangeArrowheads="1"/>
          </p:cNvSpPr>
          <p:nvPr/>
        </p:nvSpPr>
        <p:spPr bwMode="auto">
          <a:xfrm>
            <a:off x="12960669" y="22364760"/>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rgbClr val="FAFD00"/>
                </a:solidFill>
                <a:effectLst>
                  <a:outerShdw blurRad="38100" dist="38100" dir="2700000" algn="tl">
                    <a:srgbClr val="000000"/>
                  </a:outerShdw>
                </a:effectLst>
                <a:latin typeface="Verdana" pitchFamily="34" charset="0"/>
              </a:rPr>
              <a:t>	</a:t>
            </a:r>
            <a:r>
              <a:rPr lang="en-US" sz="4400" b="1" dirty="0">
                <a:solidFill>
                  <a:schemeClr val="bg1"/>
                </a:solidFill>
                <a:effectLst>
                  <a:outerShdw blurRad="38100" dist="38100" dir="2700000" algn="tl">
                    <a:srgbClr val="000000"/>
                  </a:outerShdw>
                </a:effectLst>
                <a:latin typeface="Verdana" pitchFamily="34" charset="0"/>
              </a:rPr>
              <a:t>Results</a:t>
            </a:r>
          </a:p>
        </p:txBody>
      </p:sp>
      <p:sp>
        <p:nvSpPr>
          <p:cNvPr id="2073" name="AutoShape 25"/>
          <p:cNvSpPr>
            <a:spLocks noChangeArrowheads="1"/>
          </p:cNvSpPr>
          <p:nvPr/>
        </p:nvSpPr>
        <p:spPr bwMode="auto">
          <a:xfrm>
            <a:off x="1025145" y="14384621"/>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Introduction </a:t>
            </a:r>
          </a:p>
        </p:txBody>
      </p:sp>
      <p:sp>
        <p:nvSpPr>
          <p:cNvPr id="2058" name="Rectangle 29"/>
          <p:cNvSpPr>
            <a:spLocks noChangeArrowheads="1"/>
          </p:cNvSpPr>
          <p:nvPr/>
        </p:nvSpPr>
        <p:spPr bwMode="auto">
          <a:xfrm>
            <a:off x="912813" y="21183600"/>
            <a:ext cx="109696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50000"/>
              </a:spcBef>
              <a:buFontTx/>
              <a:buNone/>
            </a:pPr>
            <a:br>
              <a:rPr lang="en-US" altLang="en-US" sz="2800">
                <a:solidFill>
                  <a:srgbClr val="000066"/>
                </a:solidFill>
                <a:latin typeface="Arial" panose="020B0604020202020204" pitchFamily="34" charset="0"/>
              </a:rPr>
            </a:br>
            <a:endParaRPr lang="en-US" altLang="en-US" sz="2800">
              <a:solidFill>
                <a:srgbClr val="000066"/>
              </a:solidFill>
              <a:latin typeface="Arial" panose="020B0604020202020204" pitchFamily="34" charset="0"/>
            </a:endParaRPr>
          </a:p>
        </p:txBody>
      </p:sp>
      <p:sp>
        <p:nvSpPr>
          <p:cNvPr id="2059" name="Text Box 82"/>
          <p:cNvSpPr txBox="1">
            <a:spLocks noChangeArrowheads="1"/>
          </p:cNvSpPr>
          <p:nvPr/>
        </p:nvSpPr>
        <p:spPr bwMode="auto">
          <a:xfrm>
            <a:off x="37661623" y="22339201"/>
            <a:ext cx="11379291" cy="481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28600"/>
          <a:lstStyle>
            <a:lvl1pPr marL="285750" indent="-285750"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r>
              <a:rPr lang="en-US" sz="2500" dirty="0">
                <a:effectLst/>
                <a:latin typeface="Arial" panose="020B0604020202020204" pitchFamily="34" charset="0"/>
                <a:cs typeface="Arial" panose="020B0604020202020204" pitchFamily="34" charset="0"/>
              </a:rPr>
              <a:t>Kapoor, Vikram, et al. “Impact of Heavy Metals on Transcriptional and Physiological Activity of Nitrifying Bacteria.” </a:t>
            </a:r>
            <a:r>
              <a:rPr lang="en-US" sz="2500" i="1" dirty="0">
                <a:effectLst/>
                <a:latin typeface="Arial" panose="020B0604020202020204" pitchFamily="34" charset="0"/>
                <a:cs typeface="Arial" panose="020B0604020202020204" pitchFamily="34" charset="0"/>
              </a:rPr>
              <a:t>Https://Pubs.Acs.Org/Doi/Epdf/10.1021/Acs.Est.5b02748</a:t>
            </a:r>
            <a:r>
              <a:rPr lang="en-US" sz="2500" dirty="0">
                <a:effectLst/>
                <a:latin typeface="Arial" panose="020B0604020202020204" pitchFamily="34" charset="0"/>
                <a:cs typeface="Arial" panose="020B0604020202020204" pitchFamily="34" charset="0"/>
              </a:rPr>
              <a:t>, ACS, 26 Oct. 2015, pubs.acs.org/doi/full/10.1021/jacs.7b13678. </a:t>
            </a:r>
          </a:p>
          <a:p>
            <a:pPr marL="0" indent="0">
              <a:buNone/>
            </a:pPr>
            <a:endParaRPr lang="en-US" sz="2500" dirty="0">
              <a:effectLst/>
              <a:latin typeface="Arial" panose="020B0604020202020204" pitchFamily="34" charset="0"/>
              <a:cs typeface="Arial" panose="020B0604020202020204" pitchFamily="34" charset="0"/>
            </a:endParaRPr>
          </a:p>
          <a:p>
            <a:r>
              <a:rPr lang="en-US" sz="2500" dirty="0">
                <a:effectLst/>
                <a:latin typeface="Arial" panose="020B0604020202020204" pitchFamily="34" charset="0"/>
                <a:cs typeface="Arial" panose="020B0604020202020204" pitchFamily="34" charset="0"/>
              </a:rPr>
              <a:t>Stein, Lisa Y. “The Nitrogen Cycle: Current Biology.” </a:t>
            </a:r>
            <a:r>
              <a:rPr lang="en-US" sz="2500" i="1" dirty="0">
                <a:effectLst/>
                <a:latin typeface="Arial" panose="020B0604020202020204" pitchFamily="34" charset="0"/>
                <a:cs typeface="Arial" panose="020B0604020202020204" pitchFamily="34" charset="0"/>
              </a:rPr>
              <a:t>The Nitrogen Cycle</a:t>
            </a:r>
            <a:r>
              <a:rPr lang="en-US" sz="2500" dirty="0">
                <a:effectLst/>
                <a:latin typeface="Arial" panose="020B0604020202020204" pitchFamily="34" charset="0"/>
                <a:cs typeface="Arial" panose="020B0604020202020204" pitchFamily="34" charset="0"/>
              </a:rPr>
              <a:t>, 50 Current Biology, 8 Feb. 2016, www.cell.com/current-biology/fulltext/S0960-9822(15)01518-3. </a:t>
            </a:r>
          </a:p>
          <a:p>
            <a:pPr marL="0" indent="0">
              <a:buNone/>
            </a:pPr>
            <a:endParaRPr lang="en-US" sz="2500" dirty="0">
              <a:latin typeface="Arial" panose="020B0604020202020204" pitchFamily="34" charset="0"/>
              <a:cs typeface="Arial" panose="020B0604020202020204" pitchFamily="34" charset="0"/>
            </a:endParaRPr>
          </a:p>
          <a:p>
            <a:r>
              <a:rPr lang="en-US" sz="2500" i="1" dirty="0">
                <a:effectLst/>
                <a:latin typeface="Arial" panose="020B0604020202020204" pitchFamily="34" charset="0"/>
                <a:cs typeface="Arial" panose="020B0604020202020204" pitchFamily="34" charset="0"/>
              </a:rPr>
              <a:t>PRIMER ON NITROGEN</a:t>
            </a:r>
            <a:r>
              <a:rPr lang="en-US" sz="2500" dirty="0">
                <a:effectLst/>
                <a:latin typeface="Arial" panose="020B0604020202020204" pitchFamily="34" charset="0"/>
                <a:cs typeface="Arial" panose="020B0604020202020204" pitchFamily="34" charset="0"/>
              </a:rPr>
              <a:t>, ecosystems.mbl.edu/Research/Clue/nitrogen.html. Accessed 16 July 2024. </a:t>
            </a:r>
          </a:p>
          <a:p>
            <a:pPr marL="0" indent="0">
              <a:buNone/>
            </a:pPr>
            <a:endParaRPr lang="en-US" sz="2500" dirty="0">
              <a:effectLst/>
              <a:latin typeface="Arial" panose="020B0604020202020204" pitchFamily="34" charset="0"/>
              <a:cs typeface="Arial" panose="020B0604020202020204" pitchFamily="34" charset="0"/>
            </a:endParaRPr>
          </a:p>
          <a:p>
            <a:endParaRPr lang="en-US" sz="2500" dirty="0">
              <a:effectLst/>
              <a:latin typeface="Arial" panose="020B0604020202020204" pitchFamily="34" charset="0"/>
              <a:cs typeface="Arial" panose="020B0604020202020204" pitchFamily="34" charset="0"/>
            </a:endParaRPr>
          </a:p>
          <a:p>
            <a:endParaRPr lang="en-US" sz="2500"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ea typeface="Verdana" panose="020B0604030504040204" pitchFamily="34" charset="0"/>
              <a:cs typeface="Arial" panose="020B0604020202020204" pitchFamily="34" charset="0"/>
            </a:endParaRPr>
          </a:p>
          <a:p>
            <a:endParaRPr lang="en-US" sz="2500" dirty="0">
              <a:latin typeface="Arial" panose="020B0604020202020204" pitchFamily="34" charset="0"/>
              <a:ea typeface="Verdana" panose="020B0604030504040204" pitchFamily="34" charset="0"/>
              <a:cs typeface="Arial" panose="020B0604020202020204" pitchFamily="34" charset="0"/>
            </a:endParaRPr>
          </a:p>
        </p:txBody>
      </p:sp>
      <p:sp>
        <p:nvSpPr>
          <p:cNvPr id="2167" name="AutoShape 119"/>
          <p:cNvSpPr>
            <a:spLocks noChangeArrowheads="1"/>
          </p:cNvSpPr>
          <p:nvPr/>
        </p:nvSpPr>
        <p:spPr bwMode="auto">
          <a:xfrm>
            <a:off x="912813" y="7543800"/>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chemeClr val="bg1"/>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Abstract</a:t>
            </a:r>
          </a:p>
        </p:txBody>
      </p:sp>
      <p:sp>
        <p:nvSpPr>
          <p:cNvPr id="2062" name="Rectangle 129"/>
          <p:cNvSpPr>
            <a:spLocks noChangeArrowheads="1"/>
          </p:cNvSpPr>
          <p:nvPr/>
        </p:nvSpPr>
        <p:spPr bwMode="auto">
          <a:xfrm>
            <a:off x="37249100" y="11595100"/>
            <a:ext cx="109696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88" rIns="18288" anchor="ctr"/>
          <a:lstStyle>
            <a:lvl1pPr marL="461963" indent="-461963" defTabSz="412750" eaLnBrk="0" hangingPunct="0">
              <a:spcBef>
                <a:spcPct val="20000"/>
              </a:spcBef>
              <a:buChar char="•"/>
              <a:defRPr sz="16800">
                <a:solidFill>
                  <a:schemeClr val="tx1"/>
                </a:solidFill>
                <a:latin typeface="Times New Roman" panose="02020603050405020304" pitchFamily="18" charset="0"/>
              </a:defRPr>
            </a:lvl1pPr>
            <a:lvl2pPr marL="742950" indent="-285750" defTabSz="412750" eaLnBrk="0" hangingPunct="0">
              <a:spcBef>
                <a:spcPct val="20000"/>
              </a:spcBef>
              <a:buChar char="–"/>
              <a:defRPr sz="14700">
                <a:solidFill>
                  <a:schemeClr val="tx1"/>
                </a:solidFill>
                <a:latin typeface="Times New Roman" panose="02020603050405020304" pitchFamily="18" charset="0"/>
              </a:defRPr>
            </a:lvl2pPr>
            <a:lvl3pPr marL="1143000" indent="-228600" defTabSz="412750" eaLnBrk="0" hangingPunct="0">
              <a:spcBef>
                <a:spcPct val="20000"/>
              </a:spcBef>
              <a:buChar char="•"/>
              <a:defRPr sz="12600">
                <a:solidFill>
                  <a:schemeClr val="tx1"/>
                </a:solidFill>
                <a:latin typeface="Times New Roman" panose="02020603050405020304" pitchFamily="18" charset="0"/>
              </a:defRPr>
            </a:lvl3pPr>
            <a:lvl4pPr marL="1600200" indent="-228600" defTabSz="412750" eaLnBrk="0" hangingPunct="0">
              <a:spcBef>
                <a:spcPct val="20000"/>
              </a:spcBef>
              <a:buChar char="–"/>
              <a:defRPr sz="10500">
                <a:solidFill>
                  <a:schemeClr val="tx1"/>
                </a:solidFill>
                <a:latin typeface="Times New Roman" panose="02020603050405020304" pitchFamily="18" charset="0"/>
              </a:defRPr>
            </a:lvl4pPr>
            <a:lvl5pPr marL="2057400" indent="-228600" defTabSz="412750" eaLnBrk="0" hangingPunct="0">
              <a:spcBef>
                <a:spcPct val="20000"/>
              </a:spcBef>
              <a:buChar char="»"/>
              <a:defRPr sz="10500">
                <a:solidFill>
                  <a:schemeClr val="tx1"/>
                </a:solidFill>
                <a:latin typeface="Times New Roman" panose="02020603050405020304" pitchFamily="18" charset="0"/>
              </a:defRPr>
            </a:lvl5pPr>
            <a:lvl6pPr marL="25146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defTabSz="41275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pPr>
            <a:endParaRPr lang="en-US" altLang="en-US" sz="2800">
              <a:solidFill>
                <a:srgbClr val="000066"/>
              </a:solidFill>
              <a:latin typeface="Arial" panose="020B0604020202020204" pitchFamily="34" charset="0"/>
            </a:endParaRPr>
          </a:p>
        </p:txBody>
      </p:sp>
      <p:sp>
        <p:nvSpPr>
          <p:cNvPr id="4" name="Text Box 152"/>
          <p:cNvSpPr txBox="1">
            <a:spLocks noChangeArrowheads="1"/>
          </p:cNvSpPr>
          <p:nvPr/>
        </p:nvSpPr>
        <p:spPr bwMode="auto">
          <a:xfrm>
            <a:off x="7827156" y="19344036"/>
            <a:ext cx="4582867" cy="4671876"/>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buNone/>
            </a:pPr>
            <a:r>
              <a:rPr lang="en-US" altLang="en-US" sz="2100" b="1" dirty="0">
                <a:latin typeface="Arial" panose="020B0604020202020204" pitchFamily="34" charset="0"/>
                <a:ea typeface="Verdana" panose="020B0604030504040204" pitchFamily="34" charset="0"/>
                <a:cs typeface="Arial" panose="020B0604020202020204" pitchFamily="34" charset="0"/>
              </a:rPr>
              <a:t>AMO: </a:t>
            </a:r>
            <a:r>
              <a:rPr lang="en-US" altLang="en-US" sz="2100" dirty="0">
                <a:latin typeface="Arial" panose="020B0604020202020204" pitchFamily="34" charset="0"/>
                <a:ea typeface="Verdana" panose="020B0604030504040204" pitchFamily="34" charset="0"/>
                <a:cs typeface="Arial" panose="020B0604020202020204" pitchFamily="34" charset="0"/>
              </a:rPr>
              <a:t>Convert ammonium (NH4+) into nitrite (NO2-).  Nitrification</a:t>
            </a:r>
          </a:p>
          <a:p>
            <a:pPr algn="just" eaLnBrk="1" hangingPunct="1">
              <a:buNone/>
            </a:pPr>
            <a:endParaRPr lang="en-US" altLang="en-US" sz="2100" dirty="0">
              <a:latin typeface="Arial" panose="020B0604020202020204" pitchFamily="34" charset="0"/>
              <a:ea typeface="Verdana" panose="020B0604030504040204" pitchFamily="34" charset="0"/>
              <a:cs typeface="Arial" panose="020B0604020202020204" pitchFamily="34" charset="0"/>
            </a:endParaRPr>
          </a:p>
          <a:p>
            <a:pPr algn="just" eaLnBrk="1" hangingPunct="1">
              <a:buNone/>
            </a:pPr>
            <a:r>
              <a:rPr lang="en-US" altLang="en-US" sz="2100" b="1" dirty="0">
                <a:latin typeface="Arial" panose="020B0604020202020204" pitchFamily="34" charset="0"/>
                <a:ea typeface="Verdana" panose="020B0604030504040204" pitchFamily="34" charset="0"/>
                <a:cs typeface="Arial" panose="020B0604020202020204" pitchFamily="34" charset="0"/>
              </a:rPr>
              <a:t>NXR: </a:t>
            </a:r>
            <a:r>
              <a:rPr lang="en-US" altLang="en-US" sz="2100" dirty="0">
                <a:latin typeface="Arial" panose="020B0604020202020204" pitchFamily="34" charset="0"/>
                <a:ea typeface="Verdana" panose="020B0604030504040204" pitchFamily="34" charset="0"/>
                <a:cs typeface="Arial" panose="020B0604020202020204" pitchFamily="34" charset="0"/>
              </a:rPr>
              <a:t>Oxidize nitrite (NO2-) into nitrate (NO3-) </a:t>
            </a:r>
          </a:p>
          <a:p>
            <a:pPr algn="just" eaLnBrk="1" hangingPunct="1">
              <a:buNone/>
            </a:pPr>
            <a:endParaRPr lang="en-US" altLang="en-US" sz="2100" dirty="0">
              <a:latin typeface="Arial" panose="020B0604020202020204" pitchFamily="34" charset="0"/>
              <a:ea typeface="Verdana" panose="020B0604030504040204" pitchFamily="34" charset="0"/>
              <a:cs typeface="Arial" panose="020B0604020202020204" pitchFamily="34" charset="0"/>
            </a:endParaRPr>
          </a:p>
          <a:p>
            <a:pPr algn="just" eaLnBrk="1" hangingPunct="1">
              <a:buNone/>
            </a:pPr>
            <a:r>
              <a:rPr lang="en-US" altLang="en-US" sz="2100" b="1" dirty="0">
                <a:latin typeface="Arial" panose="020B0604020202020204" pitchFamily="34" charset="0"/>
                <a:ea typeface="Verdana" panose="020B0604030504040204" pitchFamily="34" charset="0"/>
                <a:cs typeface="Arial" panose="020B0604020202020204" pitchFamily="34" charset="0"/>
              </a:rPr>
              <a:t>NAR: </a:t>
            </a:r>
            <a:r>
              <a:rPr lang="en-US" altLang="en-US" sz="2100" dirty="0">
                <a:latin typeface="Arial" panose="020B0604020202020204" pitchFamily="34" charset="0"/>
                <a:ea typeface="Verdana" panose="020B0604030504040204" pitchFamily="34" charset="0"/>
                <a:cs typeface="Arial" panose="020B0604020202020204" pitchFamily="34" charset="0"/>
              </a:rPr>
              <a:t>Consumes nitrate (NO3-) and convert it to other nitrogenous compounds under anaerobic conditions. </a:t>
            </a:r>
          </a:p>
          <a:p>
            <a:pPr algn="just" eaLnBrk="1" hangingPunct="1">
              <a:buNone/>
            </a:pPr>
            <a:endParaRPr lang="en-US" altLang="en-US" sz="2100" dirty="0">
              <a:latin typeface="Arial" panose="020B0604020202020204" pitchFamily="34" charset="0"/>
              <a:ea typeface="Verdana" panose="020B0604030504040204" pitchFamily="34" charset="0"/>
              <a:cs typeface="Arial" panose="020B0604020202020204" pitchFamily="34" charset="0"/>
            </a:endParaRPr>
          </a:p>
          <a:p>
            <a:pPr algn="just" eaLnBrk="1" hangingPunct="1">
              <a:buNone/>
            </a:pPr>
            <a:r>
              <a:rPr lang="en-US" altLang="en-US" sz="2100" b="1" dirty="0">
                <a:latin typeface="Arial" panose="020B0604020202020204" pitchFamily="34" charset="0"/>
                <a:ea typeface="Verdana" panose="020B0604030504040204" pitchFamily="34" charset="0"/>
                <a:cs typeface="Arial" panose="020B0604020202020204" pitchFamily="34" charset="0"/>
              </a:rPr>
              <a:t>NIR: </a:t>
            </a:r>
            <a:r>
              <a:rPr lang="en-US" altLang="en-US" sz="2100" dirty="0">
                <a:latin typeface="Arial" panose="020B0604020202020204" pitchFamily="34" charset="0"/>
                <a:ea typeface="Verdana" panose="020B0604030504040204" pitchFamily="34" charset="0"/>
                <a:cs typeface="Arial" panose="020B0604020202020204" pitchFamily="34" charset="0"/>
              </a:rPr>
              <a:t>Enzyme consume nitrite (NO2-). Denitrification.</a:t>
            </a:r>
          </a:p>
          <a:p>
            <a:pPr algn="just" eaLnBrk="1" hangingPunct="1">
              <a:buNone/>
            </a:pPr>
            <a:endParaRPr lang="en-US" altLang="en-US" sz="2100" dirty="0">
              <a:latin typeface="Arial" panose="020B0604020202020204" pitchFamily="34" charset="0"/>
              <a:ea typeface="Verdana" panose="020B0604030504040204" pitchFamily="34" charset="0"/>
              <a:cs typeface="Arial" panose="020B0604020202020204" pitchFamily="34" charset="0"/>
            </a:endParaRPr>
          </a:p>
          <a:p>
            <a:pPr algn="just" eaLnBrk="1" hangingPunct="1">
              <a:buFontTx/>
              <a:buNone/>
            </a:pPr>
            <a:endParaRPr lang="en-US" altLang="en-US" sz="2000" dirty="0">
              <a:latin typeface="Arial" panose="020B0604020202020204" pitchFamily="34" charset="0"/>
              <a:ea typeface="Verdana" panose="020B0604030504040204" pitchFamily="34" charset="0"/>
              <a:cs typeface="Arial" panose="020B0604020202020204" pitchFamily="34" charset="0"/>
            </a:endParaRPr>
          </a:p>
          <a:p>
            <a:pPr algn="just" eaLnBrk="1" hangingPunct="1">
              <a:spcBef>
                <a:spcPct val="50000"/>
              </a:spcBef>
            </a:pPr>
            <a:endParaRPr lang="en-US" altLang="en-US" sz="2000" dirty="0">
              <a:latin typeface="Arial" panose="020B0604020202020204" pitchFamily="34" charset="0"/>
            </a:endParaRPr>
          </a:p>
        </p:txBody>
      </p:sp>
      <p:sp>
        <p:nvSpPr>
          <p:cNvPr id="2068" name="Text Box 155"/>
          <p:cNvSpPr txBox="1">
            <a:spLocks noChangeArrowheads="1"/>
          </p:cNvSpPr>
          <p:nvPr/>
        </p:nvSpPr>
        <p:spPr bwMode="auto">
          <a:xfrm>
            <a:off x="1025145" y="15479027"/>
            <a:ext cx="11963852" cy="381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buNone/>
            </a:pPr>
            <a:r>
              <a:rPr lang="en-US" sz="2800" dirty="0">
                <a:solidFill>
                  <a:srgbClr val="000000"/>
                </a:solidFill>
                <a:effectLst/>
                <a:latin typeface="Arial" panose="020B0604020202020204" pitchFamily="34" charset="0"/>
                <a:ea typeface="Verdana" panose="020B0604030504040204" pitchFamily="34" charset="0"/>
                <a:cs typeface="Arial" panose="020B0604020202020204" pitchFamily="34" charset="0"/>
              </a:rPr>
              <a:t>Zinc oxide (ZnO) nanoparticles (NPs) are increasingly utilized in various consumer products such as agrochemicals, paints, solar cells, sensors, antimicrobial products, water treatment technologies, and beauty products. Therefore, ZnO NPs are frequently introduced into agricultural soils through irrigation, sewage-sludge application, and direct use as nano fertilizers/nano pesticides. These nanoparticles pose risks to soil ecosystems, particularly by impacting essential biogeochemical processes like the nitrogen (N) cycle, specifically nitrification bacteria.</a:t>
            </a:r>
          </a:p>
          <a:p>
            <a:pPr eaLnBrk="1" hangingPunct="1">
              <a:spcBef>
                <a:spcPct val="50000"/>
              </a:spcBef>
              <a:buFontTx/>
              <a:buNone/>
            </a:pPr>
            <a:endParaRPr lang="en-US" altLang="en-US" sz="2800" dirty="0">
              <a:solidFill>
                <a:srgbClr val="000062"/>
              </a:solidFill>
              <a:latin typeface="Arial" panose="020B0604020202020204" pitchFamily="34" charset="0"/>
              <a:ea typeface="Verdana" panose="020B0604030504040204" pitchFamily="34" charset="0"/>
              <a:cs typeface="Arial" panose="020B0604020202020204" pitchFamily="34" charset="0"/>
            </a:endParaRPr>
          </a:p>
        </p:txBody>
      </p:sp>
      <p:sp>
        <p:nvSpPr>
          <p:cNvPr id="2070" name="Text Box 157"/>
          <p:cNvSpPr txBox="1">
            <a:spLocks noChangeArrowheads="1"/>
          </p:cNvSpPr>
          <p:nvPr/>
        </p:nvSpPr>
        <p:spPr bwMode="auto">
          <a:xfrm>
            <a:off x="12870109" y="8471048"/>
            <a:ext cx="11060185" cy="1323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457200" indent="-457200" algn="just" eaLnBrk="1" hangingPunct="1">
              <a:spcBef>
                <a:spcPct val="50000"/>
              </a:spcBef>
            </a:pPr>
            <a:r>
              <a:rPr lang="en-US" altLang="en-US" sz="2800" b="1" dirty="0">
                <a:latin typeface="Arial" panose="020B0604020202020204" pitchFamily="34" charset="0"/>
              </a:rPr>
              <a:t>Sample Preparation</a:t>
            </a:r>
          </a:p>
          <a:p>
            <a:pPr marL="1200150" lvl="1" indent="-457200" algn="just" eaLnBrk="1" hangingPunct="1">
              <a:spcBef>
                <a:spcPct val="50000"/>
              </a:spcBef>
            </a:pPr>
            <a:r>
              <a:rPr lang="en-US" altLang="en-US" sz="2800" dirty="0">
                <a:latin typeface="Arial" panose="020B0604020202020204" pitchFamily="34" charset="0"/>
              </a:rPr>
              <a:t>Five ZnO concentrations prepared: Low (10 mg/kg LC), Medium (100 mg/kg MC), High (500 mg/kg HC). 100g soil per flask, 3 replicates each.</a:t>
            </a:r>
          </a:p>
          <a:p>
            <a:pPr marL="1200150" lvl="1" indent="-457200" algn="just" eaLnBrk="1" hangingPunct="1">
              <a:spcBef>
                <a:spcPct val="50000"/>
              </a:spcBef>
            </a:pPr>
            <a:r>
              <a:rPr lang="en-US" altLang="en-US" sz="2800" dirty="0">
                <a:latin typeface="Arial" panose="020B0604020202020204" pitchFamily="34" charset="0"/>
              </a:rPr>
              <a:t>Controls: Sterile soil (negative NC) and natural soil (positive PC).</a:t>
            </a:r>
          </a:p>
          <a:p>
            <a:pPr marL="1200150" lvl="1" indent="-457200" algn="just" eaLnBrk="1" hangingPunct="1">
              <a:spcBef>
                <a:spcPct val="50000"/>
              </a:spcBef>
            </a:pPr>
            <a:r>
              <a:rPr lang="en-US" altLang="en-US" sz="2800" dirty="0">
                <a:latin typeface="Arial" panose="020B0604020202020204" pitchFamily="34" charset="0"/>
              </a:rPr>
              <a:t>Opened samples on days 20, 40, and 60 as of now. Kept in dark at 25°C, aerated weekly.</a:t>
            </a:r>
          </a:p>
          <a:p>
            <a:pPr marL="457200" indent="-457200" algn="just" eaLnBrk="1" hangingPunct="1">
              <a:spcBef>
                <a:spcPct val="50000"/>
              </a:spcBef>
            </a:pPr>
            <a:r>
              <a:rPr lang="en-US" altLang="en-US" sz="2800" b="1" dirty="0">
                <a:latin typeface="Arial" panose="020B0604020202020204" pitchFamily="34" charset="0"/>
              </a:rPr>
              <a:t>Analysis Method</a:t>
            </a:r>
          </a:p>
          <a:p>
            <a:pPr marL="1200150" lvl="1" indent="-457200" algn="just" eaLnBrk="1" hangingPunct="1">
              <a:spcBef>
                <a:spcPct val="50000"/>
              </a:spcBef>
            </a:pPr>
            <a:r>
              <a:rPr lang="en-US" altLang="en-US" sz="2800" dirty="0">
                <a:latin typeface="Arial" panose="020B0604020202020204" pitchFamily="34" charset="0"/>
              </a:rPr>
              <a:t>We measured the activity of four types of enzymes in soil samples. AMO, NIR, NXR, and NAR.</a:t>
            </a:r>
          </a:p>
          <a:p>
            <a:pPr lvl="1" indent="0" algn="just" eaLnBrk="1" hangingPunct="1">
              <a:spcBef>
                <a:spcPct val="50000"/>
              </a:spcBef>
              <a:buNone/>
            </a:pPr>
            <a:r>
              <a:rPr lang="en-US" altLang="en-US" sz="2800" dirty="0">
                <a:latin typeface="Arial" panose="020B0604020202020204" pitchFamily="34" charset="0"/>
              </a:rPr>
              <a:t>1-2. For AMO and NIR </a:t>
            </a:r>
          </a:p>
          <a:p>
            <a:pPr marL="1600200" lvl="2" indent="-457200" algn="just" eaLnBrk="1" hangingPunct="1">
              <a:spcBef>
                <a:spcPct val="50000"/>
              </a:spcBef>
            </a:pPr>
            <a:r>
              <a:rPr lang="en-US" altLang="en-US" sz="2800" dirty="0">
                <a:latin typeface="Arial" panose="020B0604020202020204" pitchFamily="34" charset="0"/>
              </a:rPr>
              <a:t>Nitrite concentration is measured after incubation to assess how much ammonium (AMO) or nitrite (NIR) was converted. </a:t>
            </a:r>
          </a:p>
          <a:p>
            <a:pPr lvl="1" indent="0" algn="just" eaLnBrk="1" hangingPunct="1">
              <a:spcBef>
                <a:spcPct val="50000"/>
              </a:spcBef>
              <a:buNone/>
            </a:pPr>
            <a:r>
              <a:rPr lang="en-US" altLang="en-US" sz="2800" dirty="0">
                <a:latin typeface="Arial" panose="020B0604020202020204" pitchFamily="34" charset="0"/>
              </a:rPr>
              <a:t>3. For NXR </a:t>
            </a:r>
          </a:p>
          <a:p>
            <a:pPr marL="1600200" lvl="2" indent="-457200" algn="just" eaLnBrk="1" hangingPunct="1">
              <a:spcBef>
                <a:spcPct val="50000"/>
              </a:spcBef>
            </a:pPr>
            <a:r>
              <a:rPr lang="en-US" altLang="en-US" sz="2800" dirty="0">
                <a:latin typeface="Arial" panose="020B0604020202020204" pitchFamily="34" charset="0"/>
              </a:rPr>
              <a:t>Nitrite disappearance is measured by comparing the nitrite concentration before and after incubation. </a:t>
            </a:r>
          </a:p>
          <a:p>
            <a:pPr lvl="1" indent="0" algn="just" eaLnBrk="1" hangingPunct="1">
              <a:spcBef>
                <a:spcPct val="50000"/>
              </a:spcBef>
              <a:buNone/>
            </a:pPr>
            <a:r>
              <a:rPr lang="en-US" altLang="en-US" sz="2800" dirty="0">
                <a:latin typeface="Arial" panose="020B0604020202020204" pitchFamily="34" charset="0"/>
              </a:rPr>
              <a:t>4. For NAR </a:t>
            </a:r>
          </a:p>
          <a:p>
            <a:pPr marL="1600200" lvl="2" indent="-457200" algn="just" eaLnBrk="1" hangingPunct="1">
              <a:spcBef>
                <a:spcPct val="50000"/>
              </a:spcBef>
            </a:pPr>
            <a:r>
              <a:rPr lang="en-US" altLang="en-US" sz="2800" dirty="0">
                <a:latin typeface="Arial" panose="020B0604020202020204" pitchFamily="34" charset="0"/>
              </a:rPr>
              <a:t>Nitrate decrease is measured under anaerobic (no oxygen) conditions to see if nitrate was consumed by the NAR bacteria. </a:t>
            </a:r>
          </a:p>
          <a:p>
            <a:pPr marL="1200150" lvl="1" indent="-457200" algn="just" eaLnBrk="1" hangingPunct="1">
              <a:spcBef>
                <a:spcPct val="50000"/>
              </a:spcBef>
            </a:pPr>
            <a:r>
              <a:rPr lang="en-US" altLang="en-US" sz="2800" dirty="0">
                <a:latin typeface="Arial" panose="020B0604020202020204" pitchFamily="34" charset="0"/>
              </a:rPr>
              <a:t>We used 96 well plate smart reader to measure the concentration of the enzymes and exported it to Microsoft Excel to simplify the data.</a:t>
            </a:r>
          </a:p>
        </p:txBody>
      </p:sp>
      <p:sp>
        <p:nvSpPr>
          <p:cNvPr id="5" name="Text Box 158"/>
          <p:cNvSpPr txBox="1">
            <a:spLocks noChangeArrowheads="1"/>
          </p:cNvSpPr>
          <p:nvPr/>
        </p:nvSpPr>
        <p:spPr bwMode="auto">
          <a:xfrm>
            <a:off x="37788668" y="28780320"/>
            <a:ext cx="11125200" cy="28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342900" indent="-342900" algn="just" eaLnBrk="1" fontAlgn="b" hangingPunct="1">
              <a:spcBef>
                <a:spcPct val="50000"/>
              </a:spcBef>
            </a:pPr>
            <a:r>
              <a:rPr lang="en-US" altLang="en-US" sz="2500" dirty="0">
                <a:latin typeface="Arial" panose="020B0604020202020204" pitchFamily="34" charset="0"/>
                <a:cs typeface="Arial" panose="020B0604020202020204" pitchFamily="34" charset="0"/>
              </a:rPr>
              <a:t>I thank the McNair Scholars Program for providing this opportunity and funding the additional costs associated with this program. Further acknowledgments to the U.S. Department of Education for funding the McNair Scholars Program.</a:t>
            </a:r>
          </a:p>
          <a:p>
            <a:pPr marL="342900" indent="-342900" algn="just" eaLnBrk="1" fontAlgn="b" hangingPunct="1">
              <a:spcBef>
                <a:spcPct val="50000"/>
              </a:spcBef>
            </a:pPr>
            <a:r>
              <a:rPr lang="en-US" altLang="en-US" sz="2500" dirty="0">
                <a:latin typeface="Arial" panose="020B0604020202020204" pitchFamily="34" charset="0"/>
                <a:cs typeface="Arial" panose="020B0604020202020204" pitchFamily="34" charset="0"/>
              </a:rPr>
              <a:t> I thank the EcoJEDI Program for supporting my school tuition and extend thanks to the United States Department of Agriculture (USDA) for funding the EcoJEDI Program.</a:t>
            </a:r>
          </a:p>
        </p:txBody>
      </p:sp>
      <p:sp>
        <p:nvSpPr>
          <p:cNvPr id="6" name="Text Box 160"/>
          <p:cNvSpPr txBox="1">
            <a:spLocks noChangeArrowheads="1"/>
          </p:cNvSpPr>
          <p:nvPr/>
        </p:nvSpPr>
        <p:spPr bwMode="auto">
          <a:xfrm>
            <a:off x="12887733" y="23774400"/>
            <a:ext cx="11267392" cy="94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457200" indent="-457200" algn="just" eaLnBrk="1" hangingPunct="1">
              <a:spcBef>
                <a:spcPct val="50000"/>
              </a:spcBef>
            </a:pPr>
            <a:r>
              <a:rPr lang="en-US" altLang="en-US" sz="2800" b="1" dirty="0">
                <a:latin typeface="Arial" panose="020B0604020202020204" pitchFamily="34" charset="0"/>
              </a:rPr>
              <a:t>Graph Set up</a:t>
            </a:r>
          </a:p>
          <a:p>
            <a:pPr marL="1200150" lvl="1" indent="-457200" algn="just" eaLnBrk="1" hangingPunct="1">
              <a:spcBef>
                <a:spcPct val="50000"/>
              </a:spcBef>
            </a:pPr>
            <a:r>
              <a:rPr lang="en-US" altLang="en-US" sz="2800" dirty="0">
                <a:latin typeface="Arial" panose="020B0604020202020204" pitchFamily="34" charset="0"/>
              </a:rPr>
              <a:t>For the NXR and AMO Enzymes, concentrations were measured using a 96-well plate. To optimize equipment usage and minimize waste, we combined the NXR and AMO enzymes on a single plate. The Y-axis represents enzyme concentrations, while the X-axis denotes sample numbers, ranging from samples  NC-1, LC-2, MC-3, HC-4, and PC-5. Occasionally, an additional sample (6) served as a blank. A standard line was used to assess bacterial concentration levels.</a:t>
            </a:r>
          </a:p>
          <a:p>
            <a:pPr marL="457200" indent="-457200" algn="just" eaLnBrk="1" hangingPunct="1">
              <a:spcBef>
                <a:spcPct val="50000"/>
              </a:spcBef>
            </a:pPr>
            <a:r>
              <a:rPr lang="en-US" altLang="en-US" sz="2800" b="1" dirty="0">
                <a:latin typeface="Arial" panose="020B0604020202020204" pitchFamily="34" charset="0"/>
              </a:rPr>
              <a:t>Graph Results</a:t>
            </a:r>
          </a:p>
          <a:p>
            <a:pPr marL="1200150" lvl="1" indent="-457200" algn="just" eaLnBrk="1" hangingPunct="1">
              <a:spcBef>
                <a:spcPct val="50000"/>
              </a:spcBef>
            </a:pPr>
            <a:r>
              <a:rPr lang="en-US" altLang="en-US" sz="2800" dirty="0">
                <a:latin typeface="Arial" panose="020B0604020202020204" pitchFamily="34" charset="0"/>
              </a:rPr>
              <a:t>Our current results show minimal variation. From days 20 to 60, enzyme concentrations remained consistent across most graphs. Our hypothesis suggested that higher ZnO concentrations would lead to lower bacterial concentrations compared to lower ZnO concentrations. However, the data exhibited consistency in most cases.</a:t>
            </a:r>
          </a:p>
        </p:txBody>
      </p:sp>
      <p:sp>
        <p:nvSpPr>
          <p:cNvPr id="7" name="Text Box 171"/>
          <p:cNvSpPr txBox="1">
            <a:spLocks noChangeArrowheads="1"/>
          </p:cNvSpPr>
          <p:nvPr/>
        </p:nvSpPr>
        <p:spPr bwMode="auto">
          <a:xfrm>
            <a:off x="25422082" y="29312889"/>
            <a:ext cx="11657011" cy="1927225"/>
          </a:xfrm>
          <a:prstGeom prst="rect">
            <a:avLst/>
          </a:prstGeom>
          <a:solidFill>
            <a:schemeClr val="bg1"/>
          </a:solidFill>
          <a:ln w="50800">
            <a:solidFill>
              <a:srgbClr val="000000"/>
            </a:solidFill>
            <a:miter lim="800000"/>
            <a:headEnd/>
            <a:tailEnd/>
          </a:ln>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latin typeface="Arial" panose="020B0604020202020204" pitchFamily="34" charset="0"/>
              </a:rPr>
              <a:t>Figures 3.1-3.3 show that for day 20, our data was compromised due to human error, resulting in negative concentrations for NAR and NIR. Therefore, the observed concentrations are notably low for this dataset. However, for the remaining days, the data remained consistent. Further testing is necessary to validate these findings and ensure accurate results.</a:t>
            </a:r>
          </a:p>
        </p:txBody>
      </p:sp>
      <p:sp>
        <p:nvSpPr>
          <p:cNvPr id="2074" name="Text Box 183"/>
          <p:cNvSpPr txBox="1">
            <a:spLocks noChangeArrowheads="1"/>
          </p:cNvSpPr>
          <p:nvPr/>
        </p:nvSpPr>
        <p:spPr bwMode="auto">
          <a:xfrm>
            <a:off x="27278682" y="20679411"/>
            <a:ext cx="7467600" cy="588963"/>
          </a:xfrm>
          <a:prstGeom prst="rect">
            <a:avLst/>
          </a:prstGeom>
          <a:solidFill>
            <a:schemeClr val="bg1"/>
          </a:solidFill>
          <a:ln w="50800">
            <a:solidFill>
              <a:schemeClr val="tx1"/>
            </a:solidFill>
            <a:miter lim="800000"/>
            <a:headEnd/>
            <a:tailEnd/>
          </a:ln>
        </p:spPr>
        <p:txBody>
          <a:bodyPr>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eaLnBrk="1" hangingPunct="1">
              <a:spcBef>
                <a:spcPct val="50000"/>
              </a:spcBef>
              <a:buFontTx/>
              <a:buNone/>
            </a:pPr>
            <a:r>
              <a:rPr lang="en-US" altLang="en-US" sz="3200" b="1" dirty="0">
                <a:latin typeface="Arial" panose="020B0604020202020204" pitchFamily="34" charset="0"/>
              </a:rPr>
              <a:t>No Significance Difference Shown</a:t>
            </a:r>
          </a:p>
        </p:txBody>
      </p:sp>
      <p:sp>
        <p:nvSpPr>
          <p:cNvPr id="2076" name="Text Box 190"/>
          <p:cNvSpPr txBox="1">
            <a:spLocks noChangeArrowheads="1"/>
          </p:cNvSpPr>
          <p:nvPr/>
        </p:nvSpPr>
        <p:spPr bwMode="auto">
          <a:xfrm>
            <a:off x="25506589" y="17311831"/>
            <a:ext cx="11682411" cy="1927225"/>
          </a:xfrm>
          <a:prstGeom prst="rect">
            <a:avLst/>
          </a:prstGeom>
          <a:solidFill>
            <a:schemeClr val="bg1"/>
          </a:solidFill>
          <a:ln w="50800">
            <a:solidFill>
              <a:srgbClr val="000000"/>
            </a:solidFill>
            <a:miter lim="800000"/>
            <a:headEnd/>
            <a:tailEnd/>
          </a:ln>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latin typeface="Arial" panose="020B0604020202020204" pitchFamily="34" charset="0"/>
              </a:rPr>
              <a:t>Figures 2.1-2.3 indicate that the NXR enzyme remained consistent from Day 20 to Day 60, with a slight but insignificant decrease observed. Conversely, the AMO enzyme showed a slight decrease, which was more noticeable than the NXR change. However, further testing is required to reach a conclusive understanding of these trends.</a:t>
            </a:r>
          </a:p>
          <a:p>
            <a:pPr algn="just" eaLnBrk="1" hangingPunct="1">
              <a:spcBef>
                <a:spcPct val="50000"/>
              </a:spcBef>
              <a:buFontTx/>
              <a:buNone/>
            </a:pPr>
            <a:endParaRPr lang="en-US" altLang="en-US" sz="2400" dirty="0">
              <a:latin typeface="Arial" panose="020B0604020202020204" pitchFamily="34" charset="0"/>
            </a:endParaRPr>
          </a:p>
        </p:txBody>
      </p:sp>
      <p:sp>
        <p:nvSpPr>
          <p:cNvPr id="2077" name="Text Box 192"/>
          <p:cNvSpPr txBox="1">
            <a:spLocks noChangeArrowheads="1"/>
          </p:cNvSpPr>
          <p:nvPr/>
        </p:nvSpPr>
        <p:spPr bwMode="auto">
          <a:xfrm>
            <a:off x="26784300" y="8813265"/>
            <a:ext cx="7924800" cy="588963"/>
          </a:xfrm>
          <a:prstGeom prst="rect">
            <a:avLst/>
          </a:prstGeom>
          <a:solidFill>
            <a:schemeClr val="bg1"/>
          </a:solidFill>
          <a:ln w="50800">
            <a:solidFill>
              <a:schemeClr val="tx1"/>
            </a:solidFill>
            <a:miter lim="800000"/>
            <a:headEnd/>
            <a:tailEnd/>
          </a:ln>
        </p:spPr>
        <p:txBody>
          <a:bodyPr>
            <a:spAutoFit/>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eaLnBrk="1" hangingPunct="1">
              <a:spcBef>
                <a:spcPct val="50000"/>
              </a:spcBef>
              <a:buFontTx/>
              <a:buNone/>
            </a:pPr>
            <a:r>
              <a:rPr lang="en-US" altLang="en-US" sz="3200" b="1" dirty="0">
                <a:latin typeface="Arial" panose="020B0604020202020204" pitchFamily="34" charset="0"/>
              </a:rPr>
              <a:t>AMO  Showed the Most Difference</a:t>
            </a:r>
          </a:p>
        </p:txBody>
      </p:sp>
      <p:sp>
        <p:nvSpPr>
          <p:cNvPr id="2080" name="Text Box 212"/>
          <p:cNvSpPr txBox="1">
            <a:spLocks noChangeArrowheads="1"/>
          </p:cNvSpPr>
          <p:nvPr/>
        </p:nvSpPr>
        <p:spPr bwMode="auto">
          <a:xfrm>
            <a:off x="37593540" y="8004188"/>
            <a:ext cx="11125200" cy="128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457200" indent="-457200" algn="just" eaLnBrk="1" hangingPunct="1"/>
            <a:endParaRPr lang="en-US" altLang="en-US" sz="3000" dirty="0">
              <a:latin typeface="Arial" panose="020B0604020202020204" pitchFamily="34" charset="0"/>
            </a:endParaRPr>
          </a:p>
          <a:p>
            <a:pPr marL="457200" indent="-457200" algn="just" eaLnBrk="1" hangingPunct="1"/>
            <a:r>
              <a:rPr lang="en-US" altLang="en-US" sz="3000" b="1" dirty="0">
                <a:latin typeface="Arial" panose="020B0604020202020204" pitchFamily="34" charset="0"/>
              </a:rPr>
              <a:t>Real world Issue</a:t>
            </a:r>
          </a:p>
          <a:p>
            <a:pPr marL="1200150" lvl="1" indent="-457200" algn="just" eaLnBrk="1" hangingPunct="1"/>
            <a:r>
              <a:rPr lang="en-US" altLang="en-US" sz="3000" dirty="0">
                <a:latin typeface="Arial" panose="020B0604020202020204" pitchFamily="34" charset="0"/>
              </a:rPr>
              <a:t>Impact essential biogeochemical processes like the nitrogen cycle, affecting soil nitrification bacteria.</a:t>
            </a:r>
          </a:p>
          <a:p>
            <a:pPr lvl="1" indent="0" algn="just" eaLnBrk="1" hangingPunct="1">
              <a:buNone/>
            </a:pPr>
            <a:endParaRPr lang="en-US" altLang="en-US" sz="3000" dirty="0">
              <a:latin typeface="Arial" panose="020B0604020202020204" pitchFamily="34" charset="0"/>
            </a:endParaRPr>
          </a:p>
          <a:p>
            <a:pPr marL="457200" indent="-457200" algn="just" eaLnBrk="1" hangingPunct="1"/>
            <a:r>
              <a:rPr lang="en-US" altLang="en-US" sz="3000" b="1" dirty="0">
                <a:latin typeface="Arial" panose="020B0604020202020204" pitchFamily="34" charset="0"/>
              </a:rPr>
              <a:t>Results</a:t>
            </a:r>
          </a:p>
          <a:p>
            <a:pPr marL="1200150" lvl="1" indent="-457200" algn="just" eaLnBrk="1" hangingPunct="1"/>
            <a:r>
              <a:rPr lang="en-US" altLang="en-US" sz="3000" dirty="0">
                <a:latin typeface="Arial" panose="020B0604020202020204" pitchFamily="34" charset="0"/>
              </a:rPr>
              <a:t>Despite higher ZnO NP concentrations expected to reduce bacterial activity, results from days 20 to 60 showed consistent enzyme concentrations.</a:t>
            </a:r>
          </a:p>
          <a:p>
            <a:pPr marL="457200" indent="-457200" algn="just" eaLnBrk="1" hangingPunct="1"/>
            <a:endParaRPr lang="en-US" altLang="en-US" sz="3000" dirty="0">
              <a:latin typeface="Arial" panose="020B0604020202020204" pitchFamily="34" charset="0"/>
            </a:endParaRPr>
          </a:p>
          <a:p>
            <a:pPr marL="457200" indent="-457200" algn="just" eaLnBrk="1" hangingPunct="1"/>
            <a:r>
              <a:rPr lang="en-US" altLang="en-US" sz="3000" b="1" dirty="0">
                <a:latin typeface="Arial" panose="020B0604020202020204" pitchFamily="34" charset="0"/>
              </a:rPr>
              <a:t> Hypothesis </a:t>
            </a:r>
          </a:p>
          <a:p>
            <a:pPr marL="1200150" lvl="1" indent="-457200" algn="just" eaLnBrk="1" hangingPunct="1"/>
            <a:r>
              <a:rPr lang="en-US" altLang="en-US" sz="3000" dirty="0">
                <a:latin typeface="Arial" panose="020B0604020202020204" pitchFamily="34" charset="0"/>
              </a:rPr>
              <a:t>Higher ZnO concentrations would reduce bacterial enzyme activity. The results showed slight, inconclusive changes, mostly consistent enzyme concentrations.</a:t>
            </a:r>
          </a:p>
          <a:p>
            <a:pPr marL="1200150" lvl="1" indent="-457200" algn="just" eaLnBrk="1" hangingPunct="1"/>
            <a:endParaRPr lang="en-US" altLang="en-US" sz="3000" dirty="0">
              <a:latin typeface="Arial" panose="020B0604020202020204" pitchFamily="34" charset="0"/>
            </a:endParaRPr>
          </a:p>
          <a:p>
            <a:pPr marL="457200" indent="-457200" algn="just" eaLnBrk="1" hangingPunct="1"/>
            <a:r>
              <a:rPr lang="en-US" altLang="en-US" sz="3000" b="1" dirty="0">
                <a:latin typeface="Arial" panose="020B0604020202020204" pitchFamily="34" charset="0"/>
              </a:rPr>
              <a:t>Importance</a:t>
            </a:r>
          </a:p>
          <a:p>
            <a:pPr marL="1200150" lvl="1" indent="-457200" algn="just" eaLnBrk="1" hangingPunct="1"/>
            <a:r>
              <a:rPr lang="en-US" altLang="en-US" sz="3000" dirty="0">
                <a:latin typeface="Arial" panose="020B0604020202020204" pitchFamily="34" charset="0"/>
              </a:rPr>
              <a:t>Understanding ZnO NP impacts helps design nanoparticles that minimize adverse effects on soil microbial communities, crucial for maintaining soil fertility.</a:t>
            </a:r>
          </a:p>
          <a:p>
            <a:pPr marL="457200" indent="-457200" algn="just" eaLnBrk="1" hangingPunct="1"/>
            <a:endParaRPr lang="en-US" altLang="en-US" sz="3000" dirty="0">
              <a:latin typeface="Arial" panose="020B0604020202020204" pitchFamily="34" charset="0"/>
            </a:endParaRPr>
          </a:p>
          <a:p>
            <a:pPr marL="457200" indent="-457200" algn="just" eaLnBrk="1" hangingPunct="1"/>
            <a:r>
              <a:rPr lang="en-US" altLang="en-US" sz="3000" b="1" dirty="0">
                <a:latin typeface="Arial" panose="020B0604020202020204" pitchFamily="34" charset="0"/>
              </a:rPr>
              <a:t>Direction of the Project</a:t>
            </a:r>
          </a:p>
          <a:p>
            <a:pPr marL="1200150" lvl="1" indent="-457200" algn="just" eaLnBrk="1" hangingPunct="1"/>
            <a:r>
              <a:rPr lang="en-US" altLang="en-US" sz="3000" dirty="0">
                <a:latin typeface="Arial" panose="020B0604020202020204" pitchFamily="34" charset="0"/>
              </a:rPr>
              <a:t>Conduct further testing to draw definitive conclusions and develop strategies to mitigate potential adverse effects of ZnO NPs on soil ecosystems.</a:t>
            </a:r>
          </a:p>
        </p:txBody>
      </p:sp>
      <p:sp>
        <p:nvSpPr>
          <p:cNvPr id="2271" name="AutoShape 223"/>
          <p:cNvSpPr>
            <a:spLocks noChangeArrowheads="1"/>
          </p:cNvSpPr>
          <p:nvPr/>
        </p:nvSpPr>
        <p:spPr bwMode="auto">
          <a:xfrm>
            <a:off x="37635004" y="27557513"/>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rgbClr val="FAFD00"/>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Acknowledgements</a:t>
            </a:r>
          </a:p>
        </p:txBody>
      </p:sp>
      <p:pic>
        <p:nvPicPr>
          <p:cNvPr id="2088" name="Picture 61" descr="UTSA Logo new.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22" y="1262998"/>
            <a:ext cx="6400800" cy="2225675"/>
          </a:xfrm>
          <a:prstGeom prst="rect">
            <a:avLst/>
          </a:prstGeom>
          <a:noFill/>
          <a:ln w="114300">
            <a:noFill/>
          </a:ln>
        </p:spPr>
      </p:pic>
      <p:sp>
        <p:nvSpPr>
          <p:cNvPr id="68" name="TextBox 67"/>
          <p:cNvSpPr txBox="1"/>
          <p:nvPr/>
        </p:nvSpPr>
        <p:spPr>
          <a:xfrm>
            <a:off x="6321799" y="3950724"/>
            <a:ext cx="36903564" cy="3046988"/>
          </a:xfrm>
          <a:prstGeom prst="rect">
            <a:avLst/>
          </a:prstGeom>
          <a:noFill/>
        </p:spPr>
        <p:txBody>
          <a:bodyPr wrap="none">
            <a:spAutoFit/>
          </a:bodyPr>
          <a:lstStyle/>
          <a:p>
            <a:pPr algn="ctr">
              <a:defRPr/>
            </a:pPr>
            <a:r>
              <a:rPr lang="en-US" sz="7200" dirty="0">
                <a:effectLst>
                  <a:outerShdw blurRad="50800" dist="25400" dir="5400000" algn="t" rotWithShape="0">
                    <a:schemeClr val="accent6">
                      <a:alpha val="40000"/>
                    </a:schemeClr>
                  </a:outerShdw>
                </a:effectLst>
                <a:latin typeface="Verdana" pitchFamily="34" charset="0"/>
                <a:cs typeface="Arial" pitchFamily="34" charset="0"/>
              </a:rPr>
              <a:t>Miguel Rivera</a:t>
            </a:r>
            <a:r>
              <a:rPr lang="en-US" sz="7200" baseline="30000" dirty="0">
                <a:effectLst>
                  <a:outerShdw blurRad="50800" dist="25400" dir="5400000" algn="t" rotWithShape="0">
                    <a:schemeClr val="accent6">
                      <a:alpha val="40000"/>
                    </a:schemeClr>
                  </a:outerShdw>
                </a:effectLst>
                <a:latin typeface="Verdana" pitchFamily="34" charset="0"/>
                <a:cs typeface="Arial" pitchFamily="34" charset="0"/>
              </a:rPr>
              <a:t>1</a:t>
            </a:r>
            <a:r>
              <a:rPr lang="en-US" sz="7200" dirty="0">
                <a:effectLst>
                  <a:outerShdw blurRad="50800" dist="25400" dir="5400000" algn="t" rotWithShape="0">
                    <a:schemeClr val="accent6">
                      <a:alpha val="40000"/>
                    </a:schemeClr>
                  </a:outerShdw>
                </a:effectLst>
                <a:latin typeface="Verdana" pitchFamily="34" charset="0"/>
                <a:cs typeface="Arial" pitchFamily="34" charset="0"/>
              </a:rPr>
              <a:t>, Ahmed Hussain, M.A.</a:t>
            </a:r>
            <a:r>
              <a:rPr lang="en-US" sz="7200" baseline="30000" dirty="0">
                <a:effectLst>
                  <a:outerShdw blurRad="50800" dist="25400" dir="5400000" algn="t" rotWithShape="0">
                    <a:schemeClr val="accent6">
                      <a:alpha val="40000"/>
                    </a:schemeClr>
                  </a:outerShdw>
                </a:effectLst>
                <a:latin typeface="Verdana" pitchFamily="34" charset="0"/>
                <a:cs typeface="Arial" pitchFamily="34" charset="0"/>
              </a:rPr>
              <a:t>1</a:t>
            </a:r>
            <a:r>
              <a:rPr lang="en-US" sz="7200" dirty="0">
                <a:effectLst>
                  <a:outerShdw blurRad="50800" dist="25400" dir="5400000" algn="t" rotWithShape="0">
                    <a:schemeClr val="accent6">
                      <a:alpha val="40000"/>
                    </a:schemeClr>
                  </a:outerShdw>
                </a:effectLst>
                <a:latin typeface="Verdana" pitchFamily="34" charset="0"/>
                <a:cs typeface="Arial" pitchFamily="34" charset="0"/>
              </a:rPr>
              <a:t>, and Vikram Kapoor, Ph.D.</a:t>
            </a:r>
            <a:r>
              <a:rPr lang="en-US" sz="7200" baseline="30000" dirty="0">
                <a:effectLst>
                  <a:outerShdw blurRad="50800" dist="25400" dir="5400000" algn="t" rotWithShape="0">
                    <a:schemeClr val="accent6">
                      <a:alpha val="40000"/>
                    </a:schemeClr>
                  </a:outerShdw>
                </a:effectLst>
                <a:latin typeface="Verdana" pitchFamily="34" charset="0"/>
                <a:cs typeface="Arial" pitchFamily="34" charset="0"/>
              </a:rPr>
              <a:t>2</a:t>
            </a:r>
          </a:p>
          <a:p>
            <a:pPr algn="ctr">
              <a:defRPr/>
            </a:pPr>
            <a:r>
              <a:rPr lang="en-US" sz="6000" dirty="0">
                <a:effectLst>
                  <a:outerShdw blurRad="50800" dist="25400" dir="5400000" algn="t" rotWithShape="0">
                    <a:schemeClr val="accent6">
                      <a:alpha val="40000"/>
                    </a:schemeClr>
                  </a:outerShdw>
                </a:effectLst>
                <a:latin typeface="Verdana" pitchFamily="34" charset="0"/>
                <a:cs typeface="Arial" pitchFamily="34" charset="0"/>
              </a:rPr>
              <a:t>Department of Civil and Environmental Engineering, and Department of Chemical Engineering </a:t>
            </a:r>
          </a:p>
          <a:p>
            <a:pPr algn="ctr" eaLnBrk="1" hangingPunct="1">
              <a:defRPr/>
            </a:pPr>
            <a:r>
              <a:rPr lang="en-US" sz="6000" dirty="0">
                <a:effectLst>
                  <a:outerShdw blurRad="50800" dist="38100" dir="5400000" algn="t" rotWithShape="0">
                    <a:schemeClr val="accent6">
                      <a:alpha val="40000"/>
                    </a:schemeClr>
                  </a:outerShdw>
                </a:effectLst>
                <a:latin typeface="Verdana" pitchFamily="34" charset="0"/>
                <a:cs typeface="Arial" pitchFamily="34" charset="0"/>
              </a:rPr>
              <a:t>The University of Texas at San Antonio, San Antonio TX, 78249</a:t>
            </a:r>
          </a:p>
        </p:txBody>
      </p:sp>
      <p:sp>
        <p:nvSpPr>
          <p:cNvPr id="69" name="TextBox 68"/>
          <p:cNvSpPr txBox="1"/>
          <p:nvPr/>
        </p:nvSpPr>
        <p:spPr>
          <a:xfrm>
            <a:off x="37812960" y="5947010"/>
            <a:ext cx="7939711" cy="1323439"/>
          </a:xfrm>
          <a:prstGeom prst="rect">
            <a:avLst/>
          </a:prstGeom>
          <a:noFill/>
          <a:ln>
            <a:noFill/>
          </a:ln>
        </p:spPr>
        <p:txBody>
          <a:bodyPr wrap="square">
            <a:spAutoFit/>
          </a:bodyPr>
          <a:lstStyle/>
          <a:p>
            <a:pPr algn="ctr">
              <a:defRPr/>
            </a:pPr>
            <a:r>
              <a:rPr lang="en-US" sz="4000" dirty="0">
                <a:latin typeface="Verdana" panose="020B0604030504040204" pitchFamily="34" charset="0"/>
                <a:ea typeface="Verdana" panose="020B0604030504040204" pitchFamily="34" charset="0"/>
                <a:cs typeface="Verdana" panose="020B0604030504040204" pitchFamily="34" charset="0"/>
              </a:rPr>
              <a:t>miguel.rivera@my.utsa.edu</a:t>
            </a:r>
          </a:p>
          <a:p>
            <a:pPr algn="ctr">
              <a:defRPr/>
            </a:pPr>
            <a:r>
              <a:rPr lang="en-US" sz="4000" dirty="0">
                <a:latin typeface="Verdana" panose="020B0604030504040204" pitchFamily="34" charset="0"/>
                <a:ea typeface="Verdana" panose="020B0604030504040204" pitchFamily="34" charset="0"/>
                <a:cs typeface="Verdana" panose="020B0604030504040204" pitchFamily="34" charset="0"/>
              </a:rPr>
              <a:t>(512) 284-5631</a:t>
            </a:r>
          </a:p>
        </p:txBody>
      </p:sp>
      <p:sp>
        <p:nvSpPr>
          <p:cNvPr id="70" name="AutoShape 22"/>
          <p:cNvSpPr>
            <a:spLocks noChangeArrowheads="1"/>
          </p:cNvSpPr>
          <p:nvPr/>
        </p:nvSpPr>
        <p:spPr bwMode="auto">
          <a:xfrm>
            <a:off x="950912" y="26046397"/>
            <a:ext cx="10969625" cy="914400"/>
          </a:xfrm>
          <a:prstGeom prst="roundRect">
            <a:avLst>
              <a:gd name="adj" fmla="val 50000"/>
            </a:avLst>
          </a:prstGeom>
          <a:solidFill>
            <a:schemeClr val="tx1"/>
          </a:solidFill>
          <a:ln w="50800">
            <a:noFill/>
            <a:round/>
            <a:headEnd/>
            <a:tailEnd/>
          </a:ln>
          <a:effectLst>
            <a:outerShdw dist="165100" dir="2700000" algn="ctr" rotWithShape="0">
              <a:schemeClr val="tx1">
                <a:alpha val="50000"/>
              </a:schemeClr>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Purpose</a:t>
            </a:r>
          </a:p>
        </p:txBody>
      </p:sp>
      <p:sp>
        <p:nvSpPr>
          <p:cNvPr id="2096" name="Text Box 153"/>
          <p:cNvSpPr txBox="1">
            <a:spLocks noChangeArrowheads="1"/>
          </p:cNvSpPr>
          <p:nvPr/>
        </p:nvSpPr>
        <p:spPr bwMode="auto">
          <a:xfrm>
            <a:off x="1185144" y="27279600"/>
            <a:ext cx="1082425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buNone/>
            </a:pPr>
            <a:r>
              <a:rPr lang="en-US" sz="2800" dirty="0">
                <a:solidFill>
                  <a:srgbClr val="000000"/>
                </a:solidFill>
                <a:effectLst/>
                <a:latin typeface="Arial" panose="020B0604020202020204" pitchFamily="34" charset="0"/>
                <a:ea typeface="Verdana" panose="020B0604030504040204" pitchFamily="34" charset="0"/>
                <a:cs typeface="Arial" panose="020B0604020202020204" pitchFamily="34" charset="0"/>
              </a:rPr>
              <a:t>This study aims to fill these knowledge gaps by investigating the effects of ZnO NPs on soil nitrifying bacteria using a combination of physiological, transcriptional, and metabolic analyses. </a:t>
            </a:r>
            <a:r>
              <a:rPr lang="en-US" sz="2800" dirty="0">
                <a:solidFill>
                  <a:srgbClr val="000000"/>
                </a:solidFill>
                <a:latin typeface="Arial" panose="020B0604020202020204" pitchFamily="34" charset="0"/>
                <a:ea typeface="Verdana" panose="020B0604030504040204" pitchFamily="34" charset="0"/>
                <a:cs typeface="Arial" panose="020B0604020202020204" pitchFamily="34" charset="0"/>
              </a:rPr>
              <a:t>T</a:t>
            </a:r>
            <a:r>
              <a:rPr lang="en-US" sz="2800" dirty="0">
                <a:solidFill>
                  <a:srgbClr val="000000"/>
                </a:solidFill>
                <a:effectLst/>
                <a:latin typeface="Arial" panose="020B0604020202020204" pitchFamily="34" charset="0"/>
                <a:ea typeface="Verdana" panose="020B0604030504040204" pitchFamily="34" charset="0"/>
                <a:cs typeface="Arial" panose="020B0604020202020204" pitchFamily="34" charset="0"/>
              </a:rPr>
              <a:t>his research aims to develop a comprehensive understanding of how ZnO NPs influence nitrification processes in soil ecosystems. These insights are critical in designing nanoparticles that minimize adverse effects on soil microbial communities and sustain soil fertility in the face of increasing nanoparticle usage. Our hypothesis for this project is that the higher the concentration of ZnO NPs is the more it will kill the bacteria and cause a lower concentration of </a:t>
            </a:r>
            <a:r>
              <a:rPr lang="en-US" sz="2800" dirty="0">
                <a:solidFill>
                  <a:srgbClr val="000000"/>
                </a:solidFill>
                <a:latin typeface="Arial" panose="020B0604020202020204" pitchFamily="34" charset="0"/>
                <a:ea typeface="Verdana" panose="020B0604030504040204" pitchFamily="34" charset="0"/>
                <a:cs typeface="Arial" panose="020B0604020202020204" pitchFamily="34" charset="0"/>
              </a:rPr>
              <a:t>enzyme activity</a:t>
            </a:r>
            <a:r>
              <a:rPr lang="en-US" sz="2800" dirty="0">
                <a:solidFill>
                  <a:srgbClr val="000000"/>
                </a:solidFill>
                <a:effectLst/>
                <a:latin typeface="Arial" panose="020B0604020202020204" pitchFamily="34" charset="0"/>
                <a:ea typeface="Verdana" panose="020B0604030504040204" pitchFamily="34" charset="0"/>
                <a:cs typeface="Arial" panose="020B0604020202020204" pitchFamily="34" charset="0"/>
              </a:rPr>
              <a:t> to appear on the data.</a:t>
            </a:r>
          </a:p>
          <a:p>
            <a:pPr algn="just" eaLnBrk="1" hangingPunct="1">
              <a:buFontTx/>
              <a:buNone/>
            </a:pPr>
            <a:r>
              <a:rPr lang="en-US" altLang="en-US" sz="2800" dirty="0">
                <a:latin typeface="Arial" panose="020B0604020202020204" pitchFamily="34" charset="0"/>
                <a:ea typeface="Verdana" panose="020B060403050404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9FA59B33-D231-1C52-B7AC-ECC168B06331}"/>
              </a:ext>
            </a:extLst>
          </p:cNvPr>
          <p:cNvPicPr>
            <a:picLocks noChangeAspect="1"/>
          </p:cNvPicPr>
          <p:nvPr/>
        </p:nvPicPr>
        <p:blipFill>
          <a:blip r:embed="rId4"/>
          <a:stretch>
            <a:fillRect/>
          </a:stretch>
        </p:blipFill>
        <p:spPr>
          <a:xfrm>
            <a:off x="690482" y="4145661"/>
            <a:ext cx="3104009" cy="3104009"/>
          </a:xfrm>
          <a:prstGeom prst="rect">
            <a:avLst/>
          </a:prstGeom>
          <a:ln w="114300">
            <a:noFill/>
          </a:ln>
        </p:spPr>
      </p:pic>
      <p:pic>
        <p:nvPicPr>
          <p:cNvPr id="9" name="Picture 8">
            <a:extLst>
              <a:ext uri="{FF2B5EF4-FFF2-40B4-BE49-F238E27FC236}">
                <a16:creationId xmlns:a16="http://schemas.microsoft.com/office/drawing/2014/main" id="{B2B21E85-3BC1-7928-0D1C-E9AC8507A390}"/>
              </a:ext>
            </a:extLst>
          </p:cNvPr>
          <p:cNvPicPr>
            <a:picLocks noChangeAspect="1"/>
          </p:cNvPicPr>
          <p:nvPr/>
        </p:nvPicPr>
        <p:blipFill>
          <a:blip r:embed="rId5"/>
          <a:stretch>
            <a:fillRect/>
          </a:stretch>
        </p:blipFill>
        <p:spPr>
          <a:xfrm>
            <a:off x="4222556" y="4703166"/>
            <a:ext cx="2099243" cy="1939698"/>
          </a:xfrm>
          <a:prstGeom prst="rect">
            <a:avLst/>
          </a:prstGeom>
          <a:ln w="114300">
            <a:noFill/>
          </a:ln>
        </p:spPr>
      </p:pic>
      <p:pic>
        <p:nvPicPr>
          <p:cNvPr id="10" name="Picture 9">
            <a:extLst>
              <a:ext uri="{FF2B5EF4-FFF2-40B4-BE49-F238E27FC236}">
                <a16:creationId xmlns:a16="http://schemas.microsoft.com/office/drawing/2014/main" id="{3D5821B1-374E-CD98-2466-30B4AF6F32F9}"/>
              </a:ext>
            </a:extLst>
          </p:cNvPr>
          <p:cNvPicPr>
            <a:picLocks noChangeAspect="1"/>
          </p:cNvPicPr>
          <p:nvPr/>
        </p:nvPicPr>
        <p:blipFill>
          <a:blip r:embed="rId6"/>
          <a:stretch>
            <a:fillRect/>
          </a:stretch>
        </p:blipFill>
        <p:spPr>
          <a:xfrm>
            <a:off x="45491677" y="172480"/>
            <a:ext cx="3336921" cy="3336921"/>
          </a:xfrm>
          <a:prstGeom prst="rect">
            <a:avLst/>
          </a:prstGeom>
          <a:ln w="114300">
            <a:noFill/>
          </a:ln>
        </p:spPr>
      </p:pic>
      <p:pic>
        <p:nvPicPr>
          <p:cNvPr id="11" name="Picture 10" descr="A logo of a tree with hands and water&#10;&#10;Description automatically generated">
            <a:extLst>
              <a:ext uri="{FF2B5EF4-FFF2-40B4-BE49-F238E27FC236}">
                <a16:creationId xmlns:a16="http://schemas.microsoft.com/office/drawing/2014/main" id="{4CF843F9-0900-B799-024F-EF0C77F79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18482" y="3597740"/>
            <a:ext cx="3046925" cy="3292485"/>
          </a:xfrm>
          <a:prstGeom prst="rect">
            <a:avLst/>
          </a:prstGeom>
          <a:ln w="114300">
            <a:noFill/>
          </a:ln>
        </p:spPr>
      </p:pic>
      <p:pic>
        <p:nvPicPr>
          <p:cNvPr id="21" name="Picture 20">
            <a:extLst>
              <a:ext uri="{FF2B5EF4-FFF2-40B4-BE49-F238E27FC236}">
                <a16:creationId xmlns:a16="http://schemas.microsoft.com/office/drawing/2014/main" id="{18BD2470-D2A7-7785-4FDE-AF91C1677988}"/>
              </a:ext>
            </a:extLst>
          </p:cNvPr>
          <p:cNvPicPr>
            <a:picLocks noChangeAspect="1"/>
          </p:cNvPicPr>
          <p:nvPr/>
        </p:nvPicPr>
        <p:blipFill>
          <a:blip r:embed="rId8"/>
          <a:stretch>
            <a:fillRect/>
          </a:stretch>
        </p:blipFill>
        <p:spPr>
          <a:xfrm>
            <a:off x="1481801" y="19353448"/>
            <a:ext cx="6274171" cy="4632103"/>
          </a:xfrm>
          <a:prstGeom prst="rect">
            <a:avLst/>
          </a:prstGeom>
        </p:spPr>
      </p:pic>
      <p:sp>
        <p:nvSpPr>
          <p:cNvPr id="22" name="Text Box 190">
            <a:extLst>
              <a:ext uri="{FF2B5EF4-FFF2-40B4-BE49-F238E27FC236}">
                <a16:creationId xmlns:a16="http://schemas.microsoft.com/office/drawing/2014/main" id="{5731731C-2453-A244-EAB2-E315E8F8108A}"/>
              </a:ext>
            </a:extLst>
          </p:cNvPr>
          <p:cNvSpPr txBox="1">
            <a:spLocks noChangeArrowheads="1"/>
          </p:cNvSpPr>
          <p:nvPr/>
        </p:nvSpPr>
        <p:spPr bwMode="auto">
          <a:xfrm>
            <a:off x="1142632" y="24409794"/>
            <a:ext cx="11267391" cy="1242721"/>
          </a:xfrm>
          <a:prstGeom prst="rect">
            <a:avLst/>
          </a:prstGeom>
          <a:solidFill>
            <a:schemeClr val="bg1"/>
          </a:solidFill>
          <a:ln w="50800">
            <a:solidFill>
              <a:srgbClr val="000000"/>
            </a:solidFill>
            <a:miter lim="800000"/>
            <a:headEnd/>
            <a:tailEnd/>
          </a:ln>
        </p:spPr>
        <p:txBody>
          <a:bodyPr/>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latin typeface="Arial" panose="020B0604020202020204" pitchFamily="34" charset="0"/>
              </a:rPr>
              <a:t>Figure 1: The Nitrogen Cycle, Necessary for producing nitrogen in the atmosphere. Nitrogen is a key nutrient for plants which naturally sustain all of living life on earth.</a:t>
            </a:r>
          </a:p>
        </p:txBody>
      </p:sp>
      <p:sp>
        <p:nvSpPr>
          <p:cNvPr id="32" name="Text Box 155">
            <a:extLst>
              <a:ext uri="{FF2B5EF4-FFF2-40B4-BE49-F238E27FC236}">
                <a16:creationId xmlns:a16="http://schemas.microsoft.com/office/drawing/2014/main" id="{B4A4C0B5-5000-9EC6-CB6B-06C03E5DB4A8}"/>
              </a:ext>
            </a:extLst>
          </p:cNvPr>
          <p:cNvSpPr txBox="1">
            <a:spLocks noChangeArrowheads="1"/>
          </p:cNvSpPr>
          <p:nvPr/>
        </p:nvSpPr>
        <p:spPr bwMode="auto">
          <a:xfrm>
            <a:off x="950912" y="8590561"/>
            <a:ext cx="11936820" cy="552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182880" rIns="182880"/>
          <a:lstStyle>
            <a:lvl1pPr eaLnBrk="0" hangingPunct="0">
              <a:spcBef>
                <a:spcPct val="20000"/>
              </a:spcBef>
              <a:buChar char="•"/>
              <a:defRPr sz="16800">
                <a:solidFill>
                  <a:schemeClr val="tx1"/>
                </a:solidFill>
                <a:latin typeface="Times New Roman" panose="02020603050405020304" pitchFamily="18" charset="0"/>
              </a:defRPr>
            </a:lvl1pPr>
            <a:lvl2pPr marL="742950" indent="-285750" eaLnBrk="0" hangingPunct="0">
              <a:spcBef>
                <a:spcPct val="20000"/>
              </a:spcBef>
              <a:buChar char="–"/>
              <a:defRPr sz="14700">
                <a:solidFill>
                  <a:schemeClr val="tx1"/>
                </a:solidFill>
                <a:latin typeface="Times New Roman" panose="02020603050405020304" pitchFamily="18" charset="0"/>
              </a:defRPr>
            </a:lvl2pPr>
            <a:lvl3pPr marL="1143000" indent="-228600" eaLnBrk="0" hangingPunct="0">
              <a:spcBef>
                <a:spcPct val="20000"/>
              </a:spcBef>
              <a:buChar char="•"/>
              <a:defRPr sz="12600">
                <a:solidFill>
                  <a:schemeClr val="tx1"/>
                </a:solidFill>
                <a:latin typeface="Times New Roman" panose="02020603050405020304" pitchFamily="18" charset="0"/>
              </a:defRPr>
            </a:lvl3pPr>
            <a:lvl4pPr marL="1600200" indent="-228600" eaLnBrk="0" hangingPunct="0">
              <a:spcBef>
                <a:spcPct val="20000"/>
              </a:spcBef>
              <a:buChar char="–"/>
              <a:defRPr sz="10500">
                <a:solidFill>
                  <a:schemeClr val="tx1"/>
                </a:solidFill>
                <a:latin typeface="Times New Roman" panose="02020603050405020304" pitchFamily="18" charset="0"/>
              </a:defRPr>
            </a:lvl4pPr>
            <a:lvl5pPr marL="2057400" indent="-228600" eaLnBrk="0" hangingPunct="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50000"/>
              </a:spcBef>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This study investigates the impact of zinc oxide nanoparticles (ZnO NPs) on soil bacterial communities, focusing on the NXR, AMO, NXR, and NIR enzymes involved in nitrification processes. Utilizing a 96-well plate method, enzyme concentrations were measured across various ZnO NP concentrations (NC-1 to PC-5) from days 20 to 60. Despite expectations, concentrations remained consistent, challenging the hypothesis that higher ZnO NP levels would decrease </a:t>
            </a:r>
            <a:r>
              <a:rPr lang="en-US" sz="2800" dirty="0">
                <a:latin typeface="Arial" panose="020B0604020202020204" pitchFamily="34" charset="0"/>
                <a:ea typeface="Times New Roman" panose="02020603050405020304" pitchFamily="18" charset="0"/>
                <a:cs typeface="Arial" panose="020B0604020202020204" pitchFamily="34" charset="0"/>
              </a:rPr>
              <a:t>enzyme activity</a:t>
            </a:r>
            <a:r>
              <a:rPr lang="en-US" sz="2800" dirty="0">
                <a:effectLst/>
                <a:latin typeface="Arial" panose="020B0604020202020204" pitchFamily="34" charset="0"/>
                <a:ea typeface="Times New Roman" panose="02020603050405020304" pitchFamily="18" charset="0"/>
                <a:cs typeface="Arial" panose="020B0604020202020204" pitchFamily="34" charset="0"/>
              </a:rPr>
              <a:t>. Notably, the AMO </a:t>
            </a:r>
            <a:r>
              <a:rPr lang="en-US" sz="2800" dirty="0">
                <a:latin typeface="Arial" panose="020B0604020202020204" pitchFamily="34" charset="0"/>
                <a:ea typeface="Times New Roman" panose="02020603050405020304" pitchFamily="18" charset="0"/>
                <a:cs typeface="Arial" panose="020B0604020202020204" pitchFamily="34" charset="0"/>
              </a:rPr>
              <a:t>enzyme</a:t>
            </a:r>
            <a:r>
              <a:rPr lang="en-US" sz="2800" dirty="0">
                <a:effectLst/>
                <a:latin typeface="Arial" panose="020B0604020202020204" pitchFamily="34" charset="0"/>
                <a:ea typeface="Times New Roman" panose="02020603050405020304" pitchFamily="18" charset="0"/>
                <a:cs typeface="Arial" panose="020B0604020202020204" pitchFamily="34" charset="0"/>
              </a:rPr>
              <a:t> showed slight variation, critical for ammonium conversion to nitrite in the nitrogen cycle. These findings underscore the need for further research to validate and understand the implications of ZnO NPs on soil microbial ecology. Insights gained could inform the development of nanoparticles designed to minimize adverse effects on soil fertility, emphasizing sustainable agricultural practices.</a:t>
            </a:r>
            <a:endParaRPr lang="en-US" altLang="en-US" sz="2800" dirty="0">
              <a:solidFill>
                <a:srgbClr val="000062"/>
              </a:solidFill>
              <a:latin typeface="Arial" panose="020B0604020202020204" pitchFamily="34" charset="0"/>
              <a:ea typeface="Verdana" panose="020B0604030504040204" pitchFamily="34" charset="0"/>
              <a:cs typeface="Arial" panose="020B0604020202020204" pitchFamily="34" charset="0"/>
            </a:endParaRPr>
          </a:p>
        </p:txBody>
      </p:sp>
      <p:pic>
        <p:nvPicPr>
          <p:cNvPr id="3" name="Picture 2" descr="A graph of a graph with red and blue dots&#10;&#10;Description automatically generated">
            <a:extLst>
              <a:ext uri="{FF2B5EF4-FFF2-40B4-BE49-F238E27FC236}">
                <a16:creationId xmlns:a16="http://schemas.microsoft.com/office/drawing/2014/main" id="{03FA75B3-CC8F-F4C5-6D40-1FA7DA133A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42722" y="9725221"/>
            <a:ext cx="5855053" cy="3420928"/>
          </a:xfrm>
          <a:prstGeom prst="rect">
            <a:avLst/>
          </a:prstGeom>
          <a:ln w="50800">
            <a:solidFill>
              <a:schemeClr val="tx1"/>
            </a:solidFill>
          </a:ln>
        </p:spPr>
      </p:pic>
      <p:pic>
        <p:nvPicPr>
          <p:cNvPr id="19" name="Picture 18" descr="A graph with yellow and green dots&#10;&#10;Description automatically generated">
            <a:extLst>
              <a:ext uri="{FF2B5EF4-FFF2-40B4-BE49-F238E27FC236}">
                <a16:creationId xmlns:a16="http://schemas.microsoft.com/office/drawing/2014/main" id="{5BC515AD-7D67-3C16-FB7A-9BBACDAC5C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74620" y="21733257"/>
            <a:ext cx="5882045" cy="3398720"/>
          </a:xfrm>
          <a:prstGeom prst="rect">
            <a:avLst/>
          </a:prstGeom>
          <a:ln w="50800">
            <a:solidFill>
              <a:schemeClr val="tx1"/>
            </a:solidFill>
          </a:ln>
        </p:spPr>
      </p:pic>
      <p:pic>
        <p:nvPicPr>
          <p:cNvPr id="24" name="Picture 23" descr="A graph with red and blue dots&#10;&#10;Description automatically generated">
            <a:extLst>
              <a:ext uri="{FF2B5EF4-FFF2-40B4-BE49-F238E27FC236}">
                <a16:creationId xmlns:a16="http://schemas.microsoft.com/office/drawing/2014/main" id="{6618A4D8-A9DB-8067-6CA8-C1B95CF833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11232" y="9715651"/>
            <a:ext cx="5855053" cy="3420927"/>
          </a:xfrm>
          <a:prstGeom prst="rect">
            <a:avLst/>
          </a:prstGeom>
          <a:ln w="50800">
            <a:solidFill>
              <a:schemeClr val="tx1"/>
            </a:solidFill>
          </a:ln>
        </p:spPr>
      </p:pic>
      <p:pic>
        <p:nvPicPr>
          <p:cNvPr id="27" name="Picture 26">
            <a:extLst>
              <a:ext uri="{FF2B5EF4-FFF2-40B4-BE49-F238E27FC236}">
                <a16:creationId xmlns:a16="http://schemas.microsoft.com/office/drawing/2014/main" id="{F54045D3-7163-6207-88B2-1EA4E55F6E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035252" y="21703188"/>
            <a:ext cx="5882045" cy="3428789"/>
          </a:xfrm>
          <a:prstGeom prst="rect">
            <a:avLst/>
          </a:prstGeom>
          <a:ln w="50800">
            <a:solidFill>
              <a:schemeClr val="tx1"/>
            </a:solidFill>
          </a:ln>
        </p:spPr>
      </p:pic>
      <p:pic>
        <p:nvPicPr>
          <p:cNvPr id="29" name="Picture 28" descr="A graph of a graph with red and blue dots&#10;&#10;Description automatically generated">
            <a:extLst>
              <a:ext uri="{FF2B5EF4-FFF2-40B4-BE49-F238E27FC236}">
                <a16:creationId xmlns:a16="http://schemas.microsoft.com/office/drawing/2014/main" id="{8C34A559-29A0-5C66-646D-ED7BF33FDF1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70204" y="13546863"/>
            <a:ext cx="5851509" cy="3402761"/>
          </a:xfrm>
          <a:prstGeom prst="rect">
            <a:avLst/>
          </a:prstGeom>
          <a:ln w="50800">
            <a:solidFill>
              <a:schemeClr val="tx1"/>
            </a:solidFill>
          </a:ln>
        </p:spPr>
      </p:pic>
      <p:pic>
        <p:nvPicPr>
          <p:cNvPr id="31" name="Picture 30" descr="A graph with dots and numbers&#10;&#10;Description automatically generated">
            <a:extLst>
              <a:ext uri="{FF2B5EF4-FFF2-40B4-BE49-F238E27FC236}">
                <a16:creationId xmlns:a16="http://schemas.microsoft.com/office/drawing/2014/main" id="{5318CE89-0C78-FD0C-03A3-C163F072B1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27105" y="25571905"/>
            <a:ext cx="5913943" cy="3369090"/>
          </a:xfrm>
          <a:prstGeom prst="rect">
            <a:avLst/>
          </a:prstGeom>
          <a:ln w="50800">
            <a:solidFill>
              <a:schemeClr val="tx1"/>
            </a:solid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2880</TotalTime>
  <Words>1202</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NCO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Office</dc:creator>
  <cp:lastModifiedBy>jeff hutchinson</cp:lastModifiedBy>
  <cp:revision>105</cp:revision>
  <dcterms:created xsi:type="dcterms:W3CDTF">2000-03-30T12:26:29Z</dcterms:created>
  <dcterms:modified xsi:type="dcterms:W3CDTF">2024-09-04T14:11:33Z</dcterms:modified>
</cp:coreProperties>
</file>