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260" r:id="rId6"/>
    <p:sldId id="498" r:id="rId7"/>
    <p:sldId id="258" r:id="rId8"/>
    <p:sldId id="264" r:id="rId9"/>
    <p:sldId id="262" r:id="rId10"/>
    <p:sldId id="499" r:id="rId11"/>
    <p:sldId id="500" r:id="rId12"/>
    <p:sldId id="501" r:id="rId13"/>
    <p:sldId id="502" r:id="rId14"/>
    <p:sldId id="497" r:id="rId15"/>
    <p:sldId id="263" r:id="rId16"/>
    <p:sldId id="265" r:id="rId17"/>
    <p:sldId id="479" r:id="rId18"/>
    <p:sldId id="466" r:id="rId19"/>
    <p:sldId id="471" r:id="rId20"/>
    <p:sldId id="480" r:id="rId21"/>
    <p:sldId id="483" r:id="rId22"/>
    <p:sldId id="481" r:id="rId23"/>
    <p:sldId id="4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66" d="100"/>
          <a:sy n="66"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5FE059-9B61-451B-BACF-119B27277BC6}" type="datetimeFigureOut">
              <a:rPr lang="en-US" smtClean="0"/>
              <a:t>3/25/2024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23464-8FA4-4D69-A35C-690DC7F022A8}" type="slidenum">
              <a:rPr lang="en-US" smtClean="0"/>
              <a:t>‹#›</a:t>
            </a:fld>
            <a:endParaRPr lang="en-US"/>
          </a:p>
        </p:txBody>
      </p:sp>
    </p:spTree>
    <p:extLst>
      <p:ext uri="{BB962C8B-B14F-4D97-AF65-F5344CB8AC3E}">
        <p14:creationId xmlns:p14="http://schemas.microsoft.com/office/powerpoint/2010/main" val="1743939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5A8340-7A6B-4BD8-825E-8982C37D0935}" type="slidenum">
              <a:rPr lang="en-US" smtClean="0"/>
              <a:pPr/>
              <a:t>12</a:t>
            </a:fld>
            <a:endParaRPr lang="en-US"/>
          </a:p>
        </p:txBody>
      </p:sp>
      <p:sp>
        <p:nvSpPr>
          <p:cNvPr id="50179" name="Rectangle 2"/>
          <p:cNvSpPr>
            <a:spLocks noGrp="1" noRot="1" noChangeAspect="1" noChangeArrowheads="1" noTextEdit="1"/>
          </p:cNvSpPr>
          <p:nvPr>
            <p:ph type="sldImg"/>
          </p:nvPr>
        </p:nvSpPr>
        <p:spPr>
          <a:xfrm>
            <a:off x="407988" y="696913"/>
            <a:ext cx="6196012" cy="3486150"/>
          </a:xfrm>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4221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4276" name="Slide Number Placeholder 3"/>
          <p:cNvSpPr>
            <a:spLocks noGrp="1"/>
          </p:cNvSpPr>
          <p:nvPr>
            <p:ph type="sldNum" sz="quarter" idx="5"/>
          </p:nvPr>
        </p:nvSpPr>
        <p:spPr>
          <a:noFill/>
        </p:spPr>
        <p:txBody>
          <a:bodyPr/>
          <a:lstStyle/>
          <a:p>
            <a:fld id="{2E77D670-2AE0-4A5C-8AEA-58DC056E47CE}" type="slidenum">
              <a:rPr lang="en-US" smtClean="0"/>
              <a:pPr/>
              <a:t>14</a:t>
            </a:fld>
            <a:endParaRPr lang="en-US"/>
          </a:p>
        </p:txBody>
      </p:sp>
    </p:spTree>
    <p:extLst>
      <p:ext uri="{BB962C8B-B14F-4D97-AF65-F5344CB8AC3E}">
        <p14:creationId xmlns:p14="http://schemas.microsoft.com/office/powerpoint/2010/main" val="296123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C997D5C-7722-413D-8146-2BBBDCF58AAD}" type="slidenum">
              <a:rPr lang="en-US" smtClean="0"/>
              <a:pPr/>
              <a:t>15</a:t>
            </a:fld>
            <a:endParaRPr lang="en-US"/>
          </a:p>
        </p:txBody>
      </p:sp>
      <p:sp>
        <p:nvSpPr>
          <p:cNvPr id="40963" name="Rectangle 2"/>
          <p:cNvSpPr>
            <a:spLocks noGrp="1" noRot="1" noChangeAspect="1" noChangeArrowheads="1" noTextEdit="1"/>
          </p:cNvSpPr>
          <p:nvPr>
            <p:ph type="sldImg"/>
          </p:nvPr>
        </p:nvSpPr>
        <p:spPr>
          <a:xfrm>
            <a:off x="407988" y="696913"/>
            <a:ext cx="6196012" cy="3486150"/>
          </a:xfrm>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71806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AB8D336-8868-41B3-84BC-00044DD4A0A0}" type="slidenum">
              <a:rPr lang="en-US" smtClean="0"/>
              <a:pPr/>
              <a:t>16</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69588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877E309-AAC3-4C7E-9EE0-0E05334A3597}" type="slidenum">
              <a:rPr lang="en-US" smtClean="0"/>
              <a:pPr/>
              <a:t>17</a:t>
            </a:fld>
            <a:endParaRPr lang="en-US"/>
          </a:p>
        </p:txBody>
      </p:sp>
      <p:sp>
        <p:nvSpPr>
          <p:cNvPr id="55299" name="Rectangle 2"/>
          <p:cNvSpPr>
            <a:spLocks noGrp="1" noRot="1" noChangeAspect="1" noChangeArrowheads="1" noTextEdit="1"/>
          </p:cNvSpPr>
          <p:nvPr>
            <p:ph type="sldImg"/>
          </p:nvPr>
        </p:nvSpPr>
        <p:spPr>
          <a:xfrm>
            <a:off x="407988" y="696913"/>
            <a:ext cx="6196012" cy="3486150"/>
          </a:xfrm>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19926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B89F521-C864-499E-8C95-142FED4B2697}" type="slidenum">
              <a:rPr lang="en-US" smtClean="0"/>
              <a:pPr/>
              <a:t>18</a:t>
            </a:fld>
            <a:endParaRPr lang="en-US"/>
          </a:p>
        </p:txBody>
      </p:sp>
      <p:sp>
        <p:nvSpPr>
          <p:cNvPr id="58371" name="Rectangle 2"/>
          <p:cNvSpPr>
            <a:spLocks noGrp="1" noRot="1" noChangeAspect="1" noChangeArrowheads="1" noTextEdit="1"/>
          </p:cNvSpPr>
          <p:nvPr>
            <p:ph type="sldImg"/>
          </p:nvPr>
        </p:nvSpPr>
        <p:spPr>
          <a:xfrm>
            <a:off x="407988" y="696913"/>
            <a:ext cx="6196012" cy="3486150"/>
          </a:xfrm>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23901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39B9F795-80E9-4AB1-9327-DA693D8A5419}" type="slidenum">
              <a:rPr lang="en-US" smtClean="0"/>
              <a:pPr/>
              <a:t>19</a:t>
            </a:fld>
            <a:endParaRPr lang="en-US"/>
          </a:p>
        </p:txBody>
      </p:sp>
    </p:spTree>
    <p:extLst>
      <p:ext uri="{BB962C8B-B14F-4D97-AF65-F5344CB8AC3E}">
        <p14:creationId xmlns:p14="http://schemas.microsoft.com/office/powerpoint/2010/main" val="1116065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4F1001F7-BB5A-46BB-ABD7-921DF56AFA52}" type="slidenum">
              <a:rPr lang="en-US" smtClean="0"/>
              <a:pPr/>
              <a:t>20</a:t>
            </a:fld>
            <a:endParaRPr lang="en-US"/>
          </a:p>
        </p:txBody>
      </p:sp>
    </p:spTree>
    <p:extLst>
      <p:ext uri="{BB962C8B-B14F-4D97-AF65-F5344CB8AC3E}">
        <p14:creationId xmlns:p14="http://schemas.microsoft.com/office/powerpoint/2010/main" val="1125346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68279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155909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72809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3090715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577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127788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2246499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38790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3424951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BFD1A-E63D-4414-982E-7AFF8D41145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225353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3BFD1A-E63D-4414-982E-7AFF8D41145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62436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3BFD1A-E63D-4414-982E-7AFF8D41145E}" type="datetimeFigureOut">
              <a:rPr lang="en-US" smtClean="0"/>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95025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3BFD1A-E63D-4414-982E-7AFF8D41145E}"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364567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BFD1A-E63D-4414-982E-7AFF8D41145E}" type="datetimeFigureOut">
              <a:rPr lang="en-US" smtClean="0"/>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6343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3BFD1A-E63D-4414-982E-7AFF8D41145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57172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93BFD1A-E63D-4414-982E-7AFF8D41145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7198A-EE6A-4E9E-8F9E-4ADDEE499BB1}" type="slidenum">
              <a:rPr lang="en-US" smtClean="0"/>
              <a:t>‹#›</a:t>
            </a:fld>
            <a:endParaRPr lang="en-US"/>
          </a:p>
        </p:txBody>
      </p:sp>
    </p:spTree>
    <p:extLst>
      <p:ext uri="{BB962C8B-B14F-4D97-AF65-F5344CB8AC3E}">
        <p14:creationId xmlns:p14="http://schemas.microsoft.com/office/powerpoint/2010/main" val="152245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3BFD1A-E63D-4414-982E-7AFF8D41145E}" type="datetimeFigureOut">
              <a:rPr lang="en-US" smtClean="0"/>
              <a:t>3/25/2024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E7198A-EE6A-4E9E-8F9E-4ADDEE499BB1}" type="slidenum">
              <a:rPr lang="en-US" smtClean="0"/>
              <a:t>‹#›</a:t>
            </a:fld>
            <a:endParaRPr lang="en-US"/>
          </a:p>
        </p:txBody>
      </p:sp>
    </p:spTree>
    <p:extLst>
      <p:ext uri="{BB962C8B-B14F-4D97-AF65-F5344CB8AC3E}">
        <p14:creationId xmlns:p14="http://schemas.microsoft.com/office/powerpoint/2010/main" val="2962745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apa.org/education/undergrad/research-opportunities.aspx" TargetMode="External"/><Relationship Id="rId3" Type="http://schemas.openxmlformats.org/officeDocument/2006/relationships/hyperlink" Target="https://www.nsf.gov/crssprgm/reu/reu_search.jsp" TargetMode="External"/><Relationship Id="rId7" Type="http://schemas.openxmlformats.org/officeDocument/2006/relationships/hyperlink" Target="https://www.aamc.org/members/great/61052/great_summerlinks.html" TargetMode="External"/><Relationship Id="rId2" Type="http://schemas.openxmlformats.org/officeDocument/2006/relationships/hyperlink" Target="https://www.pathwaystoscience.org/programs.aspx?u=Undergrads_Undergraduate%20http://www.pathwaystoscience.org/index.aspx" TargetMode="External"/><Relationship Id="rId1" Type="http://schemas.openxmlformats.org/officeDocument/2006/relationships/slideLayout" Target="../slideLayouts/slideLayout2.xml"/><Relationship Id="rId6" Type="http://schemas.openxmlformats.org/officeDocument/2006/relationships/hyperlink" Target="https://people.rit.edu/~gtfsbi/Symp/summer.htm" TargetMode="External"/><Relationship Id="rId5" Type="http://schemas.openxmlformats.org/officeDocument/2006/relationships/hyperlink" Target="http://www.utsa.edu/mbrs/internships.htm" TargetMode="External"/><Relationship Id="rId10" Type="http://schemas.openxmlformats.org/officeDocument/2006/relationships/hyperlink" Target="https://www.btaa.org/resources-for/students/srop/introduction" TargetMode="External"/><Relationship Id="rId4" Type="http://schemas.openxmlformats.org/officeDocument/2006/relationships/hyperlink" Target="https://amgenscholars.com/" TargetMode="External"/><Relationship Id="rId9" Type="http://schemas.openxmlformats.org/officeDocument/2006/relationships/hyperlink" Target="http://www.theleadershipalliance.org/programs/summer-research"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Applying for Summer Programs</a:t>
            </a:r>
          </a:p>
        </p:txBody>
      </p:sp>
    </p:spTree>
    <p:extLst>
      <p:ext uri="{BB962C8B-B14F-4D97-AF65-F5344CB8AC3E}">
        <p14:creationId xmlns:p14="http://schemas.microsoft.com/office/powerpoint/2010/main" val="165698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4ACB9-E663-4826-9567-E6888233F9B5}"/>
              </a:ext>
            </a:extLst>
          </p:cNvPr>
          <p:cNvSpPr>
            <a:spLocks noGrp="1"/>
          </p:cNvSpPr>
          <p:nvPr>
            <p:ph type="title"/>
          </p:nvPr>
        </p:nvSpPr>
        <p:spPr/>
        <p:txBody>
          <a:bodyPr/>
          <a:lstStyle/>
          <a:p>
            <a:r>
              <a:rPr lang="en-US" dirty="0"/>
              <a:t>In Closing</a:t>
            </a:r>
          </a:p>
        </p:txBody>
      </p:sp>
      <p:sp>
        <p:nvSpPr>
          <p:cNvPr id="3" name="Content Placeholder 2">
            <a:extLst>
              <a:ext uri="{FF2B5EF4-FFF2-40B4-BE49-F238E27FC236}">
                <a16:creationId xmlns:a16="http://schemas.microsoft.com/office/drawing/2014/main" id="{38FEB274-9402-4570-BF7D-D03393B4FA16}"/>
              </a:ext>
            </a:extLst>
          </p:cNvPr>
          <p:cNvSpPr>
            <a:spLocks noGrp="1"/>
          </p:cNvSpPr>
          <p:nvPr>
            <p:ph idx="1"/>
          </p:nvPr>
        </p:nvSpPr>
        <p:spPr>
          <a:xfrm>
            <a:off x="677334" y="1625601"/>
            <a:ext cx="8596668" cy="4415762"/>
          </a:xfrm>
        </p:spPr>
        <p:txBody>
          <a:bodyPr/>
          <a:lstStyle/>
          <a:p>
            <a:r>
              <a:rPr lang="en-US" dirty="0"/>
              <a:t>Excited about attending your summer research program.</a:t>
            </a:r>
          </a:p>
          <a:p>
            <a:r>
              <a:rPr lang="en-US" dirty="0"/>
              <a:t>Gush a little.</a:t>
            </a:r>
          </a:p>
          <a:p>
            <a:r>
              <a:rPr lang="en-US" dirty="0"/>
              <a:t>Any additional Q’s feel free to contact me</a:t>
            </a:r>
          </a:p>
          <a:p>
            <a:r>
              <a:rPr lang="en-US" dirty="0"/>
              <a:t>Thank you for consideration of my application</a:t>
            </a:r>
          </a:p>
        </p:txBody>
      </p:sp>
    </p:spTree>
    <p:extLst>
      <p:ext uri="{BB962C8B-B14F-4D97-AF65-F5344CB8AC3E}">
        <p14:creationId xmlns:p14="http://schemas.microsoft.com/office/powerpoint/2010/main" val="172207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D1B4-326A-4DC6-9255-470794F9A595}"/>
              </a:ext>
            </a:extLst>
          </p:cNvPr>
          <p:cNvSpPr>
            <a:spLocks noGrp="1"/>
          </p:cNvSpPr>
          <p:nvPr>
            <p:ph type="title"/>
          </p:nvPr>
        </p:nvSpPr>
        <p:spPr/>
        <p:txBody>
          <a:bodyPr/>
          <a:lstStyle/>
          <a:p>
            <a:r>
              <a:rPr lang="en-US" dirty="0"/>
              <a:t>Describe Research You’ve done</a:t>
            </a:r>
          </a:p>
        </p:txBody>
      </p:sp>
      <p:sp>
        <p:nvSpPr>
          <p:cNvPr id="3" name="Content Placeholder 2">
            <a:extLst>
              <a:ext uri="{FF2B5EF4-FFF2-40B4-BE49-F238E27FC236}">
                <a16:creationId xmlns:a16="http://schemas.microsoft.com/office/drawing/2014/main" id="{65E1D3EB-F83D-4392-9581-2BB47BB42240}"/>
              </a:ext>
            </a:extLst>
          </p:cNvPr>
          <p:cNvSpPr>
            <a:spLocks noGrp="1"/>
          </p:cNvSpPr>
          <p:nvPr>
            <p:ph idx="1"/>
          </p:nvPr>
        </p:nvSpPr>
        <p:spPr/>
        <p:txBody>
          <a:bodyPr/>
          <a:lstStyle/>
          <a:p>
            <a:pPr lvl="1">
              <a:lnSpc>
                <a:spcPct val="120000"/>
              </a:lnSpc>
              <a:spcBef>
                <a:spcPts val="0"/>
              </a:spcBef>
              <a:buFont typeface="Wingdings" panose="05000000000000000000" pitchFamily="2" charset="2"/>
              <a:buChar char="§"/>
              <a:defRPr/>
            </a:pPr>
            <a:r>
              <a:rPr lang="en-US" sz="2800" dirty="0">
                <a:latin typeface="Calibri" pitchFamily="34" charset="0"/>
              </a:rPr>
              <a:t>Research experience &amp; How you’ve been Prepared</a:t>
            </a:r>
          </a:p>
          <a:p>
            <a:pPr marL="1146175" lvl="2" indent="-231775">
              <a:lnSpc>
                <a:spcPct val="120000"/>
              </a:lnSpc>
              <a:spcBef>
                <a:spcPts val="0"/>
              </a:spcBef>
              <a:buFont typeface="Wingdings" panose="05000000000000000000" pitchFamily="2" charset="2"/>
              <a:buChar char="§"/>
              <a:defRPr/>
            </a:pPr>
            <a:r>
              <a:rPr lang="en-US" sz="2400" dirty="0">
                <a:latin typeface="Calibri" pitchFamily="34" charset="0"/>
              </a:rPr>
              <a:t>At least 1 long paragraph.</a:t>
            </a:r>
          </a:p>
          <a:p>
            <a:pPr marL="1146175" lvl="2" indent="-231775">
              <a:lnSpc>
                <a:spcPct val="120000"/>
              </a:lnSpc>
              <a:spcBef>
                <a:spcPts val="0"/>
              </a:spcBef>
              <a:buFont typeface="Wingdings" panose="05000000000000000000" pitchFamily="2" charset="2"/>
              <a:buChar char="§"/>
              <a:defRPr/>
            </a:pPr>
            <a:r>
              <a:rPr lang="en-US" sz="2400" dirty="0">
                <a:ea typeface="Calibri"/>
                <a:cs typeface="Times New Roman"/>
              </a:rPr>
              <a:t>Like an abstract, but slightly less formal</a:t>
            </a:r>
            <a:endParaRPr lang="en-US" sz="2400" dirty="0">
              <a:ea typeface="Calibri"/>
            </a:endParaRPr>
          </a:p>
          <a:p>
            <a:pPr marL="1603375" lvl="2" indent="-231775">
              <a:lnSpc>
                <a:spcPct val="120000"/>
              </a:lnSpc>
              <a:spcBef>
                <a:spcPts val="0"/>
              </a:spcBef>
              <a:buFont typeface="Wingdings" panose="05000000000000000000" pitchFamily="2" charset="2"/>
              <a:buChar char="§"/>
              <a:tabLst>
                <a:tab pos="1828800" algn="l"/>
              </a:tabLst>
            </a:pPr>
            <a:r>
              <a:rPr lang="en-US" sz="1800" dirty="0">
                <a:latin typeface="Calibri"/>
                <a:ea typeface="Calibri"/>
                <a:cs typeface="Times New Roman"/>
              </a:rPr>
              <a:t>Lab PI, general focus of their lab.</a:t>
            </a:r>
          </a:p>
          <a:p>
            <a:pPr marL="1603375" lvl="2" indent="-231775">
              <a:lnSpc>
                <a:spcPct val="120000"/>
              </a:lnSpc>
              <a:spcBef>
                <a:spcPts val="0"/>
              </a:spcBef>
              <a:buFont typeface="Wingdings" panose="05000000000000000000" pitchFamily="2" charset="2"/>
              <a:buChar char="§"/>
              <a:tabLst>
                <a:tab pos="1828800" algn="l"/>
              </a:tabLst>
            </a:pPr>
            <a:r>
              <a:rPr lang="en-US" sz="1800" dirty="0">
                <a:latin typeface="Calibri"/>
                <a:ea typeface="Calibri"/>
                <a:cs typeface="Times New Roman"/>
              </a:rPr>
              <a:t>Current Project and your role on it.  </a:t>
            </a:r>
          </a:p>
          <a:p>
            <a:pPr marL="1603375" lvl="2" indent="-231775">
              <a:lnSpc>
                <a:spcPct val="120000"/>
              </a:lnSpc>
              <a:spcBef>
                <a:spcPts val="0"/>
              </a:spcBef>
              <a:buFont typeface="Wingdings" panose="05000000000000000000" pitchFamily="2" charset="2"/>
              <a:buChar char="§"/>
              <a:tabLst>
                <a:tab pos="1828800" algn="l"/>
              </a:tabLst>
            </a:pPr>
            <a:r>
              <a:rPr lang="en-US" sz="1800" dirty="0">
                <a:latin typeface="Calibri"/>
                <a:ea typeface="Calibri"/>
                <a:cs typeface="Times New Roman"/>
              </a:rPr>
              <a:t>Hypothesis/purpose, methods, results, discussion</a:t>
            </a:r>
            <a:endParaRPr lang="en-US" sz="1800" dirty="0">
              <a:latin typeface="Times New Roman"/>
              <a:ea typeface="Calibri"/>
            </a:endParaRPr>
          </a:p>
          <a:p>
            <a:pPr marL="1603375" lvl="2" indent="-231775">
              <a:lnSpc>
                <a:spcPct val="120000"/>
              </a:lnSpc>
              <a:spcBef>
                <a:spcPts val="0"/>
              </a:spcBef>
              <a:buFont typeface="Wingdings" panose="05000000000000000000" pitchFamily="2" charset="2"/>
              <a:buChar char="§"/>
              <a:tabLst>
                <a:tab pos="1828800" algn="l"/>
              </a:tabLst>
            </a:pPr>
            <a:r>
              <a:rPr lang="en-US" sz="1800" dirty="0">
                <a:latin typeface="Calibri"/>
                <a:ea typeface="Calibri"/>
                <a:cs typeface="Times New Roman"/>
              </a:rPr>
              <a:t>Implications of findings </a:t>
            </a:r>
            <a:endParaRPr lang="en-US" sz="1800" dirty="0">
              <a:latin typeface="Times New Roman"/>
              <a:ea typeface="Calibri"/>
            </a:endParaRPr>
          </a:p>
          <a:p>
            <a:pPr marL="1603375" lvl="2" indent="-231775">
              <a:lnSpc>
                <a:spcPct val="120000"/>
              </a:lnSpc>
              <a:spcBef>
                <a:spcPts val="0"/>
              </a:spcBef>
              <a:buFont typeface="Wingdings" panose="05000000000000000000" pitchFamily="2" charset="2"/>
              <a:buChar char="§"/>
              <a:tabLst>
                <a:tab pos="1828800" algn="l"/>
              </a:tabLst>
            </a:pPr>
            <a:r>
              <a:rPr lang="en-US" sz="1800" dirty="0">
                <a:latin typeface="Calibri"/>
                <a:ea typeface="Calibri"/>
                <a:cs typeface="Times New Roman"/>
              </a:rPr>
              <a:t>Was there a presentation, paper related to each?  Awards?  How this impacted you?</a:t>
            </a:r>
          </a:p>
          <a:p>
            <a:pPr marL="1603375" lvl="2" indent="-231775">
              <a:lnSpc>
                <a:spcPct val="120000"/>
              </a:lnSpc>
              <a:spcBef>
                <a:spcPts val="0"/>
              </a:spcBef>
              <a:buFont typeface="Wingdings" panose="05000000000000000000" pitchFamily="2" charset="2"/>
              <a:buChar char="§"/>
              <a:tabLst>
                <a:tab pos="1828800" algn="l"/>
              </a:tabLst>
            </a:pPr>
            <a:r>
              <a:rPr lang="en-US" sz="1800" dirty="0">
                <a:latin typeface="Calibri"/>
                <a:ea typeface="Calibri"/>
                <a:cs typeface="Times New Roman"/>
              </a:rPr>
              <a:t>And/or participation in training programs – What have you learned? </a:t>
            </a:r>
            <a:endParaRPr lang="en-US" sz="1800" dirty="0">
              <a:latin typeface="Times New Roman"/>
              <a:ea typeface="Calibri"/>
            </a:endParaRPr>
          </a:p>
          <a:p>
            <a:endParaRPr lang="en-US" dirty="0"/>
          </a:p>
        </p:txBody>
      </p:sp>
    </p:spTree>
    <p:extLst>
      <p:ext uri="{BB962C8B-B14F-4D97-AF65-F5344CB8AC3E}">
        <p14:creationId xmlns:p14="http://schemas.microsoft.com/office/powerpoint/2010/main" val="3976387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428983" y="210773"/>
            <a:ext cx="9634025" cy="618978"/>
          </a:xfrm>
        </p:spPr>
        <p:txBody>
          <a:bodyPr>
            <a:normAutofit fontScale="90000"/>
          </a:bodyPr>
          <a:lstStyle/>
          <a:p>
            <a:pPr eaLnBrk="1" hangingPunct="1">
              <a:defRPr/>
            </a:pPr>
            <a:r>
              <a:rPr lang="en-US" dirty="0">
                <a:latin typeface="Calibri" pitchFamily="34" charset="0"/>
              </a:rPr>
              <a:t>STATEMENT: Possible Outline in absence of subdividing</a:t>
            </a:r>
          </a:p>
        </p:txBody>
      </p:sp>
      <p:sp>
        <p:nvSpPr>
          <p:cNvPr id="125955" name="Rectangle 3"/>
          <p:cNvSpPr>
            <a:spLocks noGrp="1" noRot="1" noChangeArrowheads="1"/>
          </p:cNvSpPr>
          <p:nvPr>
            <p:ph idx="1"/>
          </p:nvPr>
        </p:nvSpPr>
        <p:spPr>
          <a:xfrm>
            <a:off x="428983" y="1265930"/>
            <a:ext cx="8607083" cy="5381297"/>
          </a:xfrm>
        </p:spPr>
        <p:txBody>
          <a:bodyPr>
            <a:normAutofit fontScale="85000" lnSpcReduction="20000"/>
          </a:bodyPr>
          <a:lstStyle/>
          <a:p>
            <a:pPr>
              <a:lnSpc>
                <a:spcPct val="120000"/>
              </a:lnSpc>
              <a:spcBef>
                <a:spcPts val="0"/>
              </a:spcBef>
              <a:buFont typeface="Wingdings" panose="05000000000000000000" pitchFamily="2" charset="2"/>
              <a:buChar char="§"/>
              <a:defRPr/>
            </a:pPr>
            <a:r>
              <a:rPr lang="en-US" sz="2000" dirty="0">
                <a:latin typeface="Calibri" pitchFamily="34" charset="0"/>
              </a:rPr>
              <a:t>Ask sentences.  I am first Last name.  I am an undergraduate (first, second, third, etc., year student, and would love to attend your XXX Summer Program to help prepare myself for entering a PhD program in the future.  I am a first generation, XXX (all UR stuff) from South Texas (or </a:t>
            </a:r>
            <a:r>
              <a:rPr lang="en-US" sz="2000" dirty="0" err="1">
                <a:latin typeface="Calibri" pitchFamily="34" charset="0"/>
              </a:rPr>
              <a:t>whereever</a:t>
            </a:r>
            <a:r>
              <a:rPr lang="en-US" sz="2000" dirty="0">
                <a:latin typeface="Calibri" pitchFamily="34" charset="0"/>
              </a:rPr>
              <a:t>).  My parents (didn’t finish High School, didn’t go to college, are professionals, but have no way of guiding me, whatever). I have always been a strong student and found research in XXX. .   What about research draws you?  Why is it interesting to you?  What about the PhD?</a:t>
            </a:r>
          </a:p>
          <a:p>
            <a:pPr>
              <a:lnSpc>
                <a:spcPct val="120000"/>
              </a:lnSpc>
              <a:spcBef>
                <a:spcPts val="0"/>
              </a:spcBef>
              <a:buFont typeface="Wingdings" panose="05000000000000000000" pitchFamily="2" charset="2"/>
              <a:buChar char="§"/>
              <a:defRPr/>
            </a:pPr>
            <a:r>
              <a:rPr lang="en-US" sz="2000" dirty="0">
                <a:latin typeface="Calibri" pitchFamily="34" charset="0"/>
              </a:rPr>
              <a:t> I was accepted into the UTSA XX Program, sponsored by UTSA’s MARC Program, and it has opened my eyes to doctoral education</a:t>
            </a:r>
          </a:p>
          <a:p>
            <a:pPr>
              <a:lnSpc>
                <a:spcPct val="120000"/>
              </a:lnSpc>
              <a:spcBef>
                <a:spcPts val="0"/>
              </a:spcBef>
              <a:buFont typeface="Wingdings" panose="05000000000000000000" pitchFamily="2" charset="2"/>
              <a:buChar char="§"/>
              <a:defRPr/>
            </a:pPr>
            <a:r>
              <a:rPr lang="en-US" sz="2000" dirty="0">
                <a:latin typeface="Calibri" pitchFamily="34" charset="0"/>
              </a:rPr>
              <a:t>I have XXX research experience.  Introduction, Methods, Results, discussion, presentations, impact on you. (next </a:t>
            </a:r>
          </a:p>
          <a:p>
            <a:pPr>
              <a:lnSpc>
                <a:spcPct val="120000"/>
              </a:lnSpc>
              <a:spcBef>
                <a:spcPts val="0"/>
              </a:spcBef>
              <a:buFont typeface="Wingdings" panose="05000000000000000000" pitchFamily="2" charset="2"/>
              <a:buChar char="§"/>
              <a:defRPr/>
            </a:pPr>
            <a:r>
              <a:rPr lang="en-US" sz="2000" dirty="0">
                <a:latin typeface="Calibri" pitchFamily="34" charset="0"/>
              </a:rPr>
              <a:t>I would love to attend your summer program and say why (look up program and its research mentors and activities.  I am particularly fascinated by XXX research (make sure that this is something that their research mentors or sponsoring departments have!).  (If they have mentors listed and don’t ask elsewhere, mention who is doing interesting things, but make sure to mention that you are attracted to many, and these three are particularly interesting.</a:t>
            </a:r>
          </a:p>
          <a:p>
            <a:pPr>
              <a:lnSpc>
                <a:spcPct val="120000"/>
              </a:lnSpc>
              <a:spcBef>
                <a:spcPts val="0"/>
              </a:spcBef>
              <a:buFont typeface="Wingdings" panose="05000000000000000000" pitchFamily="2" charset="2"/>
              <a:buChar char="§"/>
              <a:defRPr/>
            </a:pPr>
            <a:r>
              <a:rPr lang="en-US" sz="2000" dirty="0">
                <a:latin typeface="Calibri" pitchFamily="34" charset="0"/>
              </a:rPr>
              <a:t>If you have bad grades early on, or a bad recent grade, explain it.  Or add stuff on diversity.  Of add this stuff whenever they ask if there’s anything else the committee should know.</a:t>
            </a:r>
          </a:p>
          <a:p>
            <a:pPr>
              <a:lnSpc>
                <a:spcPct val="120000"/>
              </a:lnSpc>
              <a:spcBef>
                <a:spcPts val="0"/>
              </a:spcBef>
              <a:buFont typeface="Wingdings" panose="05000000000000000000" pitchFamily="2" charset="2"/>
              <a:buChar char="§"/>
              <a:defRPr/>
            </a:pPr>
            <a:r>
              <a:rPr lang="en-US" sz="2000" dirty="0">
                <a:latin typeface="Calibri" pitchFamily="34" charset="0"/>
              </a:rPr>
              <a:t>I thank you for consideration.</a:t>
            </a:r>
          </a:p>
          <a:p>
            <a:pPr>
              <a:lnSpc>
                <a:spcPct val="120000"/>
              </a:lnSpc>
              <a:spcBef>
                <a:spcPts val="0"/>
              </a:spcBef>
              <a:buFont typeface="Wingdings" panose="05000000000000000000" pitchFamily="2" charset="2"/>
              <a:buChar char="§"/>
              <a:defRPr/>
            </a:pPr>
            <a:endParaRPr lang="en-US" sz="2000" dirty="0">
              <a:latin typeface="Calibri" pitchFamily="34" charset="0"/>
            </a:endParaRPr>
          </a:p>
        </p:txBody>
      </p:sp>
    </p:spTree>
    <p:extLst>
      <p:ext uri="{BB962C8B-B14F-4D97-AF65-F5344CB8AC3E}">
        <p14:creationId xmlns:p14="http://schemas.microsoft.com/office/powerpoint/2010/main" val="372144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31D67-9D8C-4F9B-B924-465F60F8B136}"/>
              </a:ext>
            </a:extLst>
          </p:cNvPr>
          <p:cNvSpPr>
            <a:spLocks noGrp="1"/>
          </p:cNvSpPr>
          <p:nvPr>
            <p:ph type="title"/>
          </p:nvPr>
        </p:nvSpPr>
        <p:spPr/>
        <p:txBody>
          <a:bodyPr/>
          <a:lstStyle/>
          <a:p>
            <a:r>
              <a:rPr lang="en-US" dirty="0"/>
              <a:t>Recruit letters early!  </a:t>
            </a:r>
          </a:p>
        </p:txBody>
      </p:sp>
      <p:sp>
        <p:nvSpPr>
          <p:cNvPr id="3" name="Content Placeholder 2">
            <a:extLst>
              <a:ext uri="{FF2B5EF4-FFF2-40B4-BE49-F238E27FC236}">
                <a16:creationId xmlns:a16="http://schemas.microsoft.com/office/drawing/2014/main" id="{033A369B-A3B1-4DC4-97BC-3DC23BF1F326}"/>
              </a:ext>
            </a:extLst>
          </p:cNvPr>
          <p:cNvSpPr>
            <a:spLocks noGrp="1"/>
          </p:cNvSpPr>
          <p:nvPr>
            <p:ph idx="1"/>
          </p:nvPr>
        </p:nvSpPr>
        <p:spPr/>
        <p:txBody>
          <a:bodyPr/>
          <a:lstStyle/>
          <a:p>
            <a:r>
              <a:rPr lang="en-US" dirty="0"/>
              <a:t>Each letter is time-consuming</a:t>
            </a:r>
          </a:p>
          <a:p>
            <a:r>
              <a:rPr lang="en-US" dirty="0"/>
              <a:t>They will likely require two!</a:t>
            </a:r>
          </a:p>
          <a:p>
            <a:r>
              <a:rPr lang="en-US" dirty="0"/>
              <a:t>Ask people early</a:t>
            </a:r>
          </a:p>
          <a:p>
            <a:r>
              <a:rPr lang="en-US" dirty="0"/>
              <a:t>Can you write a strong letter for me for a summer program?</a:t>
            </a:r>
          </a:p>
          <a:p>
            <a:r>
              <a:rPr lang="en-US" dirty="0"/>
              <a:t>Research Mentor</a:t>
            </a:r>
          </a:p>
          <a:p>
            <a:r>
              <a:rPr lang="en-US" dirty="0"/>
              <a:t>Science Faculty whom you know from classes</a:t>
            </a:r>
          </a:p>
          <a:p>
            <a:r>
              <a:rPr lang="en-US" dirty="0"/>
              <a:t>Dr. T or Similar.…</a:t>
            </a:r>
          </a:p>
          <a:p>
            <a:pPr lvl="1"/>
            <a:r>
              <a:rPr lang="en-US" dirty="0"/>
              <a:t>If you use me, I’ll have you help draft it.</a:t>
            </a:r>
          </a:p>
        </p:txBody>
      </p:sp>
    </p:spTree>
    <p:extLst>
      <p:ext uri="{BB962C8B-B14F-4D97-AF65-F5344CB8AC3E}">
        <p14:creationId xmlns:p14="http://schemas.microsoft.com/office/powerpoint/2010/main" val="4291361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latin typeface="Calibri" pitchFamily="34" charset="0"/>
              </a:rPr>
              <a:t>Writing Tips…</a:t>
            </a:r>
          </a:p>
        </p:txBody>
      </p:sp>
      <p:sp>
        <p:nvSpPr>
          <p:cNvPr id="3" name="Content Placeholder 2"/>
          <p:cNvSpPr>
            <a:spLocks noGrp="1"/>
          </p:cNvSpPr>
          <p:nvPr>
            <p:ph idx="1"/>
          </p:nvPr>
        </p:nvSpPr>
        <p:spPr>
          <a:xfrm>
            <a:off x="1127567" y="1473201"/>
            <a:ext cx="7696201" cy="4441164"/>
          </a:xfrm>
        </p:spPr>
        <p:txBody>
          <a:bodyPr>
            <a:normAutofit fontScale="62500" lnSpcReduction="20000"/>
          </a:bodyPr>
          <a:lstStyle/>
          <a:p>
            <a:pPr>
              <a:defRPr/>
            </a:pPr>
            <a:r>
              <a:rPr lang="en-US" sz="2400" dirty="0">
                <a:latin typeface="Calibri" pitchFamily="34" charset="0"/>
              </a:rPr>
              <a:t>Initially: </a:t>
            </a:r>
          </a:p>
          <a:p>
            <a:pPr lvl="1">
              <a:defRPr/>
            </a:pPr>
            <a:r>
              <a:rPr lang="en-US" sz="2200" dirty="0">
                <a:latin typeface="Calibri" pitchFamily="34" charset="0"/>
              </a:rPr>
              <a:t>Free Write – Barf on Page</a:t>
            </a:r>
          </a:p>
          <a:p>
            <a:pPr lvl="1">
              <a:defRPr/>
            </a:pPr>
            <a:r>
              <a:rPr lang="en-US" sz="2200" dirty="0">
                <a:latin typeface="Calibri" pitchFamily="34" charset="0"/>
              </a:rPr>
              <a:t>Resist “ESSAY MODE!!!”</a:t>
            </a:r>
          </a:p>
          <a:p>
            <a:pPr lvl="1">
              <a:defRPr/>
            </a:pPr>
            <a:r>
              <a:rPr lang="en-US" sz="2200" dirty="0">
                <a:latin typeface="Calibri" pitchFamily="34" charset="0"/>
              </a:rPr>
              <a:t>Avoid generalities and </a:t>
            </a:r>
            <a:r>
              <a:rPr lang="en-US" sz="2200" dirty="0" err="1">
                <a:latin typeface="Calibri" pitchFamily="34" charset="0"/>
              </a:rPr>
              <a:t>cliches</a:t>
            </a:r>
            <a:r>
              <a:rPr lang="en-US" sz="2200" dirty="0">
                <a:latin typeface="Calibri" pitchFamily="34" charset="0"/>
              </a:rPr>
              <a:t>- </a:t>
            </a:r>
            <a:r>
              <a:rPr lang="en-US" sz="2200" b="1" dirty="0">
                <a:latin typeface="Calibri" pitchFamily="34" charset="0"/>
              </a:rPr>
              <a:t>give specific examples</a:t>
            </a:r>
          </a:p>
          <a:p>
            <a:pPr lvl="2">
              <a:defRPr/>
            </a:pPr>
            <a:r>
              <a:rPr lang="en-US" sz="2000" dirty="0">
                <a:latin typeface="Calibri" pitchFamily="34" charset="0"/>
              </a:rPr>
              <a:t>Ex. Don’t just SAY that you’re a leader.</a:t>
            </a:r>
          </a:p>
          <a:p>
            <a:pPr lvl="2">
              <a:defRPr/>
            </a:pPr>
            <a:r>
              <a:rPr lang="en-US" sz="2000" dirty="0">
                <a:latin typeface="Calibri" pitchFamily="34" charset="0"/>
              </a:rPr>
              <a:t>It’s </a:t>
            </a:r>
            <a:r>
              <a:rPr lang="en-US" sz="2000">
                <a:latin typeface="Calibri" pitchFamily="34" charset="0"/>
              </a:rPr>
              <a:t>a leadership paragraph </a:t>
            </a:r>
            <a:r>
              <a:rPr lang="en-US" sz="2000" dirty="0">
                <a:latin typeface="Calibri" pitchFamily="34" charset="0"/>
              </a:rPr>
              <a:t>and you need to provide examples!</a:t>
            </a:r>
          </a:p>
          <a:p>
            <a:pPr lvl="1">
              <a:defRPr/>
            </a:pPr>
            <a:r>
              <a:rPr lang="en-US" sz="2200" dirty="0">
                <a:latin typeface="Calibri" pitchFamily="34" charset="0"/>
              </a:rPr>
              <a:t>Tell story but avoid large autobiography; focus on research and future</a:t>
            </a:r>
          </a:p>
          <a:p>
            <a:pPr lvl="1">
              <a:defRPr/>
            </a:pPr>
            <a:r>
              <a:rPr lang="en-US" sz="2200" dirty="0">
                <a:latin typeface="Calibri" pitchFamily="34" charset="0"/>
              </a:rPr>
              <a:t>Don’t provide unneeded details</a:t>
            </a:r>
          </a:p>
          <a:p>
            <a:pPr>
              <a:defRPr/>
            </a:pPr>
            <a:r>
              <a:rPr lang="en-US" sz="2400" dirty="0">
                <a:latin typeface="Calibri" pitchFamily="34" charset="0"/>
              </a:rPr>
              <a:t>Final Submission:</a:t>
            </a:r>
          </a:p>
          <a:p>
            <a:pPr lvl="1">
              <a:defRPr/>
            </a:pPr>
            <a:r>
              <a:rPr lang="en-US" sz="2200" dirty="0">
                <a:latin typeface="Calibri" pitchFamily="34" charset="0"/>
              </a:rPr>
              <a:t>Make it super easy-to-read</a:t>
            </a:r>
          </a:p>
          <a:p>
            <a:pPr lvl="1">
              <a:defRPr/>
            </a:pPr>
            <a:r>
              <a:rPr lang="en-US" sz="2200" dirty="0">
                <a:latin typeface="Calibri" pitchFamily="34" charset="0"/>
              </a:rPr>
              <a:t>GO over each sentence for grammar and shorten if possible</a:t>
            </a:r>
          </a:p>
          <a:p>
            <a:pPr lvl="1">
              <a:defRPr/>
            </a:pPr>
            <a:r>
              <a:rPr lang="en-US" sz="2200" dirty="0">
                <a:latin typeface="Calibri" pitchFamily="34" charset="0"/>
              </a:rPr>
              <a:t>Make sure each paragraph has a function!!</a:t>
            </a:r>
          </a:p>
          <a:p>
            <a:pPr lvl="1">
              <a:defRPr/>
            </a:pPr>
            <a:r>
              <a:rPr lang="en-US" sz="2200" dirty="0">
                <a:latin typeface="Calibri" pitchFamily="34" charset="0"/>
              </a:rPr>
              <a:t>Put important stuff at top of paragraph!</a:t>
            </a:r>
          </a:p>
          <a:p>
            <a:pPr lvl="1">
              <a:defRPr/>
            </a:pPr>
            <a:endParaRPr lang="en-US" sz="2200" dirty="0">
              <a:latin typeface="Calibri" pitchFamily="34" charset="0"/>
            </a:endParaRPr>
          </a:p>
          <a:p>
            <a:pPr lvl="1">
              <a:defRPr/>
            </a:pPr>
            <a:r>
              <a:rPr lang="en-US" sz="2200" b="1" dirty="0">
                <a:latin typeface="Calibri" pitchFamily="34" charset="0"/>
              </a:rPr>
              <a:t>Avoid typos and careless mistakes</a:t>
            </a:r>
          </a:p>
          <a:p>
            <a:pPr>
              <a:defRPr/>
            </a:pPr>
            <a:endParaRPr lang="en-US" dirty="0">
              <a:latin typeface="Calibri" pitchFamily="34" charset="0"/>
            </a:endParaRPr>
          </a:p>
          <a:p>
            <a:pPr>
              <a:defRPr/>
            </a:pPr>
            <a:endParaRPr lang="en-US"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xfrm>
            <a:off x="596900" y="359436"/>
            <a:ext cx="10655300" cy="914400"/>
          </a:xfrm>
        </p:spPr>
        <p:txBody>
          <a:bodyPr>
            <a:normAutofit/>
          </a:bodyPr>
          <a:lstStyle/>
          <a:p>
            <a:pPr eaLnBrk="1" hangingPunct="1">
              <a:defRPr/>
            </a:pPr>
            <a:r>
              <a:rPr lang="en-US" sz="4000" dirty="0">
                <a:latin typeface="Calibri" pitchFamily="34" charset="0"/>
              </a:rPr>
              <a:t>How Long Should a Statement / Answers be?</a:t>
            </a:r>
          </a:p>
        </p:txBody>
      </p:sp>
      <p:sp>
        <p:nvSpPr>
          <p:cNvPr id="111619" name="Rectangle 3"/>
          <p:cNvSpPr>
            <a:spLocks noGrp="1" noRot="1" noChangeArrowheads="1"/>
          </p:cNvSpPr>
          <p:nvPr>
            <p:ph idx="1"/>
          </p:nvPr>
        </p:nvSpPr>
        <p:spPr>
          <a:xfrm>
            <a:off x="2133600" y="1600201"/>
            <a:ext cx="7239001" cy="4441163"/>
          </a:xfrm>
        </p:spPr>
        <p:txBody>
          <a:bodyPr/>
          <a:lstStyle/>
          <a:p>
            <a:pPr eaLnBrk="1" hangingPunct="1">
              <a:defRPr/>
            </a:pPr>
            <a:r>
              <a:rPr lang="en-US" sz="2800" dirty="0">
                <a:latin typeface="Calibri" pitchFamily="34" charset="0"/>
              </a:rPr>
              <a:t>Follow directions of program!</a:t>
            </a:r>
          </a:p>
          <a:p>
            <a:pPr eaLnBrk="1" hangingPunct="1">
              <a:defRPr/>
            </a:pPr>
            <a:r>
              <a:rPr lang="en-US" sz="2800" dirty="0">
                <a:latin typeface="Calibri" pitchFamily="34" charset="0"/>
              </a:rPr>
              <a:t>If no directions, no more than two pages single spaced!</a:t>
            </a:r>
          </a:p>
          <a:p>
            <a:pPr lvl="1" eaLnBrk="1" hangingPunct="1">
              <a:defRPr/>
            </a:pPr>
            <a:r>
              <a:rPr lang="en-US" sz="2400" dirty="0">
                <a:latin typeface="Calibri" pitchFamily="34" charset="0"/>
              </a:rPr>
              <a:t>Someone has to read dozens of them…</a:t>
            </a:r>
          </a:p>
          <a:p>
            <a:pPr eaLnBrk="1" hangingPunct="1">
              <a:defRPr/>
            </a:pPr>
            <a:endParaRPr lang="en-US"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en-US" dirty="0">
                <a:latin typeface="Calibri" pitchFamily="34" charset="0"/>
              </a:rPr>
              <a:t>How to Start?</a:t>
            </a:r>
          </a:p>
        </p:txBody>
      </p:sp>
      <p:sp>
        <p:nvSpPr>
          <p:cNvPr id="49155" name="Rectangle 3"/>
          <p:cNvSpPr>
            <a:spLocks noGrp="1" noRot="1" noChangeArrowheads="1"/>
          </p:cNvSpPr>
          <p:nvPr>
            <p:ph idx="1"/>
          </p:nvPr>
        </p:nvSpPr>
        <p:spPr>
          <a:xfrm>
            <a:off x="2133600" y="2160591"/>
            <a:ext cx="7467601" cy="3880773"/>
          </a:xfrm>
        </p:spPr>
        <p:txBody>
          <a:bodyPr>
            <a:normAutofit/>
          </a:bodyPr>
          <a:lstStyle/>
          <a:p>
            <a:pPr eaLnBrk="1" hangingPunct="1">
              <a:lnSpc>
                <a:spcPct val="90000"/>
              </a:lnSpc>
              <a:defRPr/>
            </a:pPr>
            <a:r>
              <a:rPr lang="en-US" sz="3200" dirty="0">
                <a:latin typeface="Calibri" pitchFamily="34" charset="0"/>
              </a:rPr>
              <a:t>Just write.</a:t>
            </a:r>
          </a:p>
          <a:p>
            <a:pPr lvl="1" eaLnBrk="1" hangingPunct="1">
              <a:lnSpc>
                <a:spcPct val="90000"/>
              </a:lnSpc>
              <a:defRPr/>
            </a:pPr>
            <a:r>
              <a:rPr lang="en-US" sz="2800" dirty="0">
                <a:latin typeface="Calibri" pitchFamily="34" charset="0"/>
              </a:rPr>
              <a:t>Use questions as a guide</a:t>
            </a:r>
          </a:p>
          <a:p>
            <a:pPr lvl="1">
              <a:lnSpc>
                <a:spcPct val="90000"/>
              </a:lnSpc>
              <a:defRPr/>
            </a:pPr>
            <a:r>
              <a:rPr lang="en-US" sz="2800" dirty="0">
                <a:latin typeface="Calibri" pitchFamily="34" charset="0"/>
              </a:rPr>
              <a:t>Free writing</a:t>
            </a:r>
          </a:p>
          <a:p>
            <a:pPr lvl="1" eaLnBrk="1" hangingPunct="1">
              <a:lnSpc>
                <a:spcPct val="90000"/>
              </a:lnSpc>
              <a:defRPr/>
            </a:pPr>
            <a:r>
              <a:rPr lang="en-US" sz="2800" dirty="0">
                <a:latin typeface="Calibri" pitchFamily="34" charset="0"/>
              </a:rPr>
              <a:t>Outline &amp; reconstruct</a:t>
            </a:r>
          </a:p>
          <a:p>
            <a:pPr lvl="1" eaLnBrk="1" hangingPunct="1">
              <a:lnSpc>
                <a:spcPct val="90000"/>
              </a:lnSpc>
              <a:defRPr/>
            </a:pPr>
            <a:r>
              <a:rPr lang="en-US" sz="2800" dirty="0">
                <a:latin typeface="Calibri" pitchFamily="34" charset="0"/>
              </a:rPr>
              <a:t>Allow time for feedback and re-writing!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a:xfrm>
            <a:off x="479146" y="407988"/>
            <a:ext cx="8540750" cy="1116012"/>
          </a:xfrm>
        </p:spPr>
        <p:txBody>
          <a:bodyPr/>
          <a:lstStyle/>
          <a:p>
            <a:pPr eaLnBrk="1" hangingPunct="1">
              <a:defRPr/>
            </a:pPr>
            <a:r>
              <a:rPr lang="en-US" dirty="0">
                <a:latin typeface="Calibri" pitchFamily="34" charset="0"/>
              </a:rPr>
              <a:t>Don’t Mention:</a:t>
            </a:r>
          </a:p>
        </p:txBody>
      </p:sp>
      <p:sp>
        <p:nvSpPr>
          <p:cNvPr id="132099" name="Rectangle 3"/>
          <p:cNvSpPr>
            <a:spLocks noGrp="1" noRot="1" noChangeArrowheads="1"/>
          </p:cNvSpPr>
          <p:nvPr>
            <p:ph idx="1"/>
          </p:nvPr>
        </p:nvSpPr>
        <p:spPr>
          <a:xfrm>
            <a:off x="1905000" y="1524000"/>
            <a:ext cx="8534400" cy="5029200"/>
          </a:xfrm>
        </p:spPr>
        <p:txBody>
          <a:bodyPr/>
          <a:lstStyle/>
          <a:p>
            <a:pPr eaLnBrk="1" hangingPunct="1">
              <a:lnSpc>
                <a:spcPct val="90000"/>
              </a:lnSpc>
              <a:buClrTx/>
              <a:buSzTx/>
              <a:buFontTx/>
              <a:buChar char="•"/>
              <a:defRPr/>
            </a:pPr>
            <a:r>
              <a:rPr lang="en-US" sz="2800" dirty="0">
                <a:latin typeface="Calibri" pitchFamily="34" charset="0"/>
              </a:rPr>
              <a:t>Don’t dwell too heavily on High School experiences</a:t>
            </a:r>
          </a:p>
          <a:p>
            <a:pPr eaLnBrk="1" hangingPunct="1">
              <a:lnSpc>
                <a:spcPct val="90000"/>
              </a:lnSpc>
              <a:buClrTx/>
              <a:buSzTx/>
              <a:buFontTx/>
              <a:buChar char="•"/>
              <a:defRPr/>
            </a:pPr>
            <a:r>
              <a:rPr lang="en-US" sz="2800" dirty="0">
                <a:latin typeface="Calibri" pitchFamily="34" charset="0"/>
              </a:rPr>
              <a:t>If taking about an inspiring person, don’t write more about them than you…</a:t>
            </a:r>
          </a:p>
          <a:p>
            <a:pPr lvl="1" eaLnBrk="1" hangingPunct="1">
              <a:lnSpc>
                <a:spcPct val="90000"/>
              </a:lnSpc>
              <a:buFont typeface="Wingdings" pitchFamily="2" charset="2"/>
              <a:buNone/>
              <a:defRPr/>
            </a:pPr>
            <a:endParaRPr lang="en-US" dirty="0">
              <a:effectLst/>
              <a:latin typeface="Calibri" pitchFamily="34" charset="0"/>
            </a:endParaRPr>
          </a:p>
          <a:p>
            <a:pPr eaLnBrk="1" hangingPunct="1">
              <a:lnSpc>
                <a:spcPct val="90000"/>
              </a:lnSpc>
              <a:defRPr/>
            </a:pPr>
            <a:r>
              <a:rPr lang="en-US" sz="2800" dirty="0">
                <a:latin typeface="Calibri" pitchFamily="34" charset="0"/>
              </a:rPr>
              <a:t>Avoid controversial topics</a:t>
            </a:r>
          </a:p>
          <a:p>
            <a:pPr lvl="1" eaLnBrk="1" hangingPunct="1">
              <a:lnSpc>
                <a:spcPct val="90000"/>
              </a:lnSpc>
              <a:defRPr/>
            </a:pPr>
            <a:r>
              <a:rPr lang="en-US" sz="2400" dirty="0">
                <a:latin typeface="Calibri" pitchFamily="34" charset="0"/>
              </a:rPr>
              <a:t>Best to avoid Religion or politics</a:t>
            </a:r>
          </a:p>
          <a:p>
            <a:pPr lvl="1" eaLnBrk="1" hangingPunct="1">
              <a:lnSpc>
                <a:spcPct val="90000"/>
              </a:lnSpc>
              <a:defRPr/>
            </a:pPr>
            <a:r>
              <a:rPr lang="en-US" sz="2400" dirty="0">
                <a:latin typeface="Calibri" pitchFamily="34" charset="0"/>
              </a:rPr>
              <a:t>Things that are illegal, excessively unusual or unconventional</a:t>
            </a:r>
          </a:p>
          <a:p>
            <a:pPr lvl="1" eaLnBrk="1" hangingPunct="1">
              <a:lnSpc>
                <a:spcPct val="90000"/>
              </a:lnSpc>
              <a:defRPr/>
            </a:pPr>
            <a:r>
              <a:rPr lang="en-US" sz="2400" dirty="0">
                <a:latin typeface="Calibri" pitchFamily="34" charset="0"/>
              </a:rPr>
              <a:t>Mundane aspects of past research (buffers or descriptive methods)</a:t>
            </a:r>
          </a:p>
          <a:p>
            <a:pPr lvl="1" eaLnBrk="1" hangingPunct="1">
              <a:lnSpc>
                <a:spcPct val="90000"/>
              </a:lnSpc>
              <a:defRPr/>
            </a:pPr>
            <a:endParaRPr lang="en-US" dirty="0">
              <a:effectLst/>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a:xfrm>
            <a:off x="1586345" y="304800"/>
            <a:ext cx="8229600" cy="990600"/>
          </a:xfrm>
        </p:spPr>
        <p:txBody>
          <a:bodyPr/>
          <a:lstStyle/>
          <a:p>
            <a:pPr eaLnBrk="1" hangingPunct="1">
              <a:defRPr/>
            </a:pPr>
            <a:r>
              <a:rPr lang="en-US" dirty="0">
                <a:latin typeface="Calibri" pitchFamily="34" charset="0"/>
              </a:rPr>
              <a:t>Refining…</a:t>
            </a:r>
          </a:p>
        </p:txBody>
      </p:sp>
      <p:sp>
        <p:nvSpPr>
          <p:cNvPr id="136195" name="Rectangle 3"/>
          <p:cNvSpPr>
            <a:spLocks noGrp="1" noRot="1" noChangeArrowheads="1"/>
          </p:cNvSpPr>
          <p:nvPr>
            <p:ph idx="1"/>
          </p:nvPr>
        </p:nvSpPr>
        <p:spPr>
          <a:xfrm>
            <a:off x="1981200" y="1143000"/>
            <a:ext cx="8229600" cy="5410200"/>
          </a:xfrm>
        </p:spPr>
        <p:txBody>
          <a:bodyPr>
            <a:normAutofit/>
          </a:bodyPr>
          <a:lstStyle/>
          <a:p>
            <a:pPr eaLnBrk="1" hangingPunct="1">
              <a:defRPr/>
            </a:pPr>
            <a:r>
              <a:rPr lang="en-US" sz="2800" dirty="0">
                <a:latin typeface="Calibri" pitchFamily="34" charset="0"/>
              </a:rPr>
              <a:t>Make it will organized, relevant, concise</a:t>
            </a:r>
          </a:p>
          <a:p>
            <a:pPr eaLnBrk="1" hangingPunct="1">
              <a:defRPr/>
            </a:pPr>
            <a:r>
              <a:rPr lang="en-US" sz="2800" dirty="0">
                <a:latin typeface="Calibri" pitchFamily="34" charset="0"/>
              </a:rPr>
              <a:t>Takes very long to write- multiple drafts, read aloud</a:t>
            </a:r>
          </a:p>
          <a:p>
            <a:pPr eaLnBrk="1" hangingPunct="1">
              <a:defRPr/>
            </a:pPr>
            <a:r>
              <a:rPr lang="en-US" sz="2800" dirty="0">
                <a:latin typeface="Calibri" pitchFamily="34" charset="0"/>
              </a:rPr>
              <a:t>Reviewed by mentor and others before sent in!</a:t>
            </a:r>
          </a:p>
          <a:p>
            <a:pPr lvl="1" eaLnBrk="1" hangingPunct="1">
              <a:lnSpc>
                <a:spcPct val="90000"/>
              </a:lnSpc>
              <a:defRPr/>
            </a:pPr>
            <a:endParaRPr lang="en-US" sz="2400" dirty="0">
              <a:latin typeface="Calibri" pitchFamily="34" charset="0"/>
            </a:endParaRPr>
          </a:p>
          <a:p>
            <a:pPr lvl="1" eaLnBrk="1" hangingPunct="1">
              <a:lnSpc>
                <a:spcPct val="90000"/>
              </a:lnSpc>
              <a:defRPr/>
            </a:pPr>
            <a:endParaRPr lang="en-US" dirty="0">
              <a:effectLst/>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39762"/>
          </a:xfrm>
        </p:spPr>
        <p:txBody>
          <a:bodyPr>
            <a:noAutofit/>
          </a:bodyPr>
          <a:lstStyle/>
          <a:p>
            <a:pPr>
              <a:defRPr/>
            </a:pPr>
            <a:r>
              <a:rPr lang="en-US" sz="4000" b="1" dirty="0">
                <a:latin typeface="Calibri" pitchFamily="34" charset="0"/>
              </a:rPr>
              <a:t>Use Your Own words!!</a:t>
            </a:r>
          </a:p>
        </p:txBody>
      </p:sp>
      <p:sp>
        <p:nvSpPr>
          <p:cNvPr id="3" name="Content Placeholder 2"/>
          <p:cNvSpPr>
            <a:spLocks noGrp="1"/>
          </p:cNvSpPr>
          <p:nvPr>
            <p:ph idx="1"/>
          </p:nvPr>
        </p:nvSpPr>
        <p:spPr>
          <a:xfrm>
            <a:off x="1825625" y="1524001"/>
            <a:ext cx="8540750" cy="5129213"/>
          </a:xfrm>
        </p:spPr>
        <p:txBody>
          <a:bodyPr>
            <a:normAutofit/>
          </a:bodyPr>
          <a:lstStyle/>
          <a:p>
            <a:pPr marL="0" indent="57151">
              <a:defRPr/>
            </a:pPr>
            <a:r>
              <a:rPr lang="en-US" sz="3000" dirty="0">
                <a:latin typeface="Calibri" pitchFamily="34" charset="0"/>
              </a:rPr>
              <a:t>Focus on clarity of thought and expression</a:t>
            </a:r>
          </a:p>
          <a:p>
            <a:pPr marL="277813" indent="-277813">
              <a:defRPr/>
            </a:pPr>
            <a:r>
              <a:rPr lang="en-US" sz="3000" dirty="0">
                <a:solidFill>
                  <a:srgbClr val="FF0000"/>
                </a:solidFill>
                <a:latin typeface="Calibri" pitchFamily="34" charset="0"/>
              </a:rPr>
              <a:t>Look at each sentence.  Summarize it to yourself.  Should you change to your summary???</a:t>
            </a:r>
          </a:p>
          <a:p>
            <a:pPr>
              <a:defRPr/>
            </a:pPr>
            <a:r>
              <a:rPr lang="en-US" sz="3200" dirty="0">
                <a:latin typeface="Calibri" pitchFamily="34" charset="0"/>
              </a:rPr>
              <a:t>Longer, fancier words unnecessary; go for simple and powerful</a:t>
            </a:r>
          </a:p>
          <a:p>
            <a:pPr lvl="1">
              <a:defRPr/>
            </a:pPr>
            <a:r>
              <a:rPr lang="en-US" sz="2800" b="1" dirty="0">
                <a:latin typeface="Calibri" pitchFamily="34" charset="0"/>
              </a:rPr>
              <a:t>Before: </a:t>
            </a:r>
            <a:r>
              <a:rPr lang="en-US" sz="2800" dirty="0">
                <a:latin typeface="Calibri" pitchFamily="34" charset="0"/>
              </a:rPr>
              <a:t> "Although I did a plethora of activities in college, my assiduous efforts enabled me to succeed.“</a:t>
            </a:r>
          </a:p>
          <a:p>
            <a:pPr lvl="1">
              <a:defRPr/>
            </a:pPr>
            <a:r>
              <a:rPr lang="en-US" sz="2800" b="1" dirty="0">
                <a:latin typeface="Calibri" pitchFamily="34" charset="0"/>
              </a:rPr>
              <a:t>After: </a:t>
            </a:r>
            <a:r>
              <a:rPr lang="en-US" sz="2800" dirty="0">
                <a:latin typeface="Calibri" pitchFamily="34" charset="0"/>
              </a:rPr>
              <a:t> "Although I juggled many activities in college, I succeeded through persistent work.“</a:t>
            </a:r>
          </a:p>
          <a:p>
            <a:pPr lvl="1">
              <a:defRPr/>
            </a:pPr>
            <a:endParaRPr lang="en-US" dirty="0">
              <a:latin typeface="Calibri" pitchFamily="34" charset="0"/>
            </a:endParaRPr>
          </a:p>
          <a:p>
            <a:pPr lvl="1">
              <a:defRPr/>
            </a:pPr>
            <a:endParaRPr lang="en-US" dirty="0">
              <a:latin typeface="Calibri" pitchFamily="34" charset="0"/>
            </a:endParaRPr>
          </a:p>
        </p:txBody>
      </p:sp>
      <p:sp>
        <p:nvSpPr>
          <p:cNvPr id="4" name="Rectangle 3"/>
          <p:cNvSpPr/>
          <p:nvPr/>
        </p:nvSpPr>
        <p:spPr>
          <a:xfrm>
            <a:off x="2209800" y="5638800"/>
            <a:ext cx="8229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Programs</a:t>
            </a:r>
          </a:p>
        </p:txBody>
      </p:sp>
      <p:sp>
        <p:nvSpPr>
          <p:cNvPr id="3" name="Content Placeholder 2"/>
          <p:cNvSpPr>
            <a:spLocks noGrp="1"/>
          </p:cNvSpPr>
          <p:nvPr>
            <p:ph idx="1"/>
          </p:nvPr>
        </p:nvSpPr>
        <p:spPr>
          <a:xfrm>
            <a:off x="838200" y="1589648"/>
            <a:ext cx="10515600" cy="4900689"/>
          </a:xfrm>
        </p:spPr>
        <p:txBody>
          <a:bodyPr>
            <a:normAutofit fontScale="92500" lnSpcReduction="20000"/>
          </a:bodyPr>
          <a:lstStyle/>
          <a:p>
            <a:r>
              <a:rPr lang="en-US" dirty="0"/>
              <a:t>8-10 weeks (I recommend 10)</a:t>
            </a:r>
          </a:p>
          <a:p>
            <a:r>
              <a:rPr lang="en-US" dirty="0"/>
              <a:t>Universities, Government, Industry</a:t>
            </a:r>
          </a:p>
          <a:p>
            <a:r>
              <a:rPr lang="en-US" dirty="0"/>
              <a:t>Gain Incredible Experience / Science enculturation</a:t>
            </a:r>
          </a:p>
          <a:p>
            <a:r>
              <a:rPr lang="en-US" dirty="0"/>
              <a:t>Allow you to explore potential grad schools!</a:t>
            </a:r>
          </a:p>
          <a:p>
            <a:r>
              <a:rPr lang="en-US" dirty="0"/>
              <a:t>Programs Offer</a:t>
            </a:r>
          </a:p>
          <a:p>
            <a:pPr lvl="1"/>
            <a:r>
              <a:rPr lang="en-US" dirty="0"/>
              <a:t>Research w Letters if you impress faculty</a:t>
            </a:r>
          </a:p>
          <a:p>
            <a:pPr lvl="1"/>
            <a:r>
              <a:rPr lang="en-US" dirty="0"/>
              <a:t>Advertisement of city and school</a:t>
            </a:r>
          </a:p>
          <a:p>
            <a:pPr lvl="1"/>
            <a:r>
              <a:rPr lang="en-US" dirty="0"/>
              <a:t>Professional Development</a:t>
            </a:r>
          </a:p>
          <a:p>
            <a:pPr lvl="1"/>
            <a:r>
              <a:rPr lang="en-US" dirty="0"/>
              <a:t>Seminars</a:t>
            </a:r>
          </a:p>
          <a:p>
            <a:pPr lvl="1"/>
            <a:r>
              <a:rPr lang="en-US" dirty="0"/>
              <a:t>Networking/Community Building</a:t>
            </a:r>
          </a:p>
          <a:p>
            <a:pPr lvl="1"/>
            <a:r>
              <a:rPr lang="en-US" dirty="0"/>
              <a:t>Journal Club</a:t>
            </a:r>
          </a:p>
          <a:p>
            <a:pPr lvl="1"/>
            <a:r>
              <a:rPr lang="en-US" dirty="0"/>
              <a:t>Local Points of Interest</a:t>
            </a:r>
          </a:p>
          <a:p>
            <a:pPr lvl="1"/>
            <a:r>
              <a:rPr lang="en-US" dirty="0"/>
              <a:t>Symposia – Oral and Posters</a:t>
            </a:r>
          </a:p>
          <a:p>
            <a:pPr lvl="1"/>
            <a:r>
              <a:rPr lang="en-US" dirty="0"/>
              <a:t>Writing? (GRFP)</a:t>
            </a:r>
          </a:p>
          <a:p>
            <a:pPr lvl="1"/>
            <a:r>
              <a:rPr lang="en-US" dirty="0"/>
              <a:t>Extramural Conference?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367798">
            <a:off x="6911496" y="750119"/>
            <a:ext cx="1609235" cy="207475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87660">
            <a:off x="9460890" y="2794243"/>
            <a:ext cx="1688320" cy="2183172"/>
          </a:xfrm>
          <a:prstGeom prst="rect">
            <a:avLst/>
          </a:prstGeom>
        </p:spPr>
      </p:pic>
      <p:pic>
        <p:nvPicPr>
          <p:cNvPr id="8" name="Picture 7"/>
          <p:cNvPicPr>
            <a:picLocks noChangeAspect="1"/>
          </p:cNvPicPr>
          <p:nvPr/>
        </p:nvPicPr>
        <p:blipFill>
          <a:blip r:embed="rId4"/>
          <a:stretch>
            <a:fillRect/>
          </a:stretch>
        </p:blipFill>
        <p:spPr>
          <a:xfrm rot="21010477">
            <a:off x="6925471" y="3962166"/>
            <a:ext cx="1833705" cy="2389236"/>
          </a:xfrm>
          <a:prstGeom prst="rect">
            <a:avLst/>
          </a:prstGeom>
        </p:spPr>
      </p:pic>
    </p:spTree>
    <p:extLst>
      <p:ext uri="{BB962C8B-B14F-4D97-AF65-F5344CB8AC3E}">
        <p14:creationId xmlns:p14="http://schemas.microsoft.com/office/powerpoint/2010/main" val="1754866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latin typeface="Calibri" pitchFamily="34" charset="0"/>
              </a:rPr>
              <a:t>Write tight sentences</a:t>
            </a:r>
          </a:p>
        </p:txBody>
      </p:sp>
      <p:sp>
        <p:nvSpPr>
          <p:cNvPr id="3" name="Content Placeholder 2"/>
          <p:cNvSpPr>
            <a:spLocks noGrp="1"/>
          </p:cNvSpPr>
          <p:nvPr>
            <p:ph idx="1"/>
          </p:nvPr>
        </p:nvSpPr>
        <p:spPr>
          <a:xfrm>
            <a:off x="2133600" y="1524001"/>
            <a:ext cx="6347714" cy="3880773"/>
          </a:xfrm>
        </p:spPr>
        <p:txBody>
          <a:bodyPr>
            <a:noAutofit/>
          </a:bodyPr>
          <a:lstStyle/>
          <a:p>
            <a:pPr>
              <a:spcBef>
                <a:spcPts val="0"/>
              </a:spcBef>
              <a:defRPr/>
            </a:pPr>
            <a:r>
              <a:rPr lang="en-US" sz="2800" dirty="0">
                <a:latin typeface="Calibri" pitchFamily="34" charset="0"/>
              </a:rPr>
              <a:t>Beware wordy writing</a:t>
            </a:r>
          </a:p>
          <a:p>
            <a:pPr>
              <a:spcBef>
                <a:spcPts val="0"/>
              </a:spcBef>
              <a:defRPr/>
            </a:pPr>
            <a:r>
              <a:rPr lang="en-US" sz="2800" dirty="0">
                <a:latin typeface="Calibri" pitchFamily="34" charset="0"/>
              </a:rPr>
              <a:t> Short sentences:</a:t>
            </a:r>
          </a:p>
          <a:p>
            <a:pPr lvl="1">
              <a:spcBef>
                <a:spcPts val="0"/>
              </a:spcBef>
              <a:defRPr/>
            </a:pPr>
            <a:r>
              <a:rPr lang="en-US" sz="2400" dirty="0">
                <a:latin typeface="Calibri" pitchFamily="34" charset="0"/>
              </a:rPr>
              <a:t>Forceful</a:t>
            </a:r>
          </a:p>
          <a:p>
            <a:pPr lvl="1">
              <a:spcBef>
                <a:spcPts val="0"/>
              </a:spcBef>
              <a:defRPr/>
            </a:pPr>
            <a:r>
              <a:rPr lang="en-US" sz="2400" dirty="0">
                <a:latin typeface="Calibri" pitchFamily="34" charset="0"/>
              </a:rPr>
              <a:t>Direct</a:t>
            </a:r>
          </a:p>
          <a:p>
            <a:pPr lvl="1">
              <a:spcBef>
                <a:spcPts val="0"/>
              </a:spcBef>
              <a:defRPr/>
            </a:pPr>
            <a:r>
              <a:rPr lang="en-US" sz="2400" dirty="0">
                <a:latin typeface="Calibri" pitchFamily="34" charset="0"/>
              </a:rPr>
              <a:t>To the point</a:t>
            </a:r>
          </a:p>
          <a:p>
            <a:pPr>
              <a:spcBef>
                <a:spcPts val="0"/>
              </a:spcBef>
              <a:defRPr/>
            </a:pPr>
            <a:endParaRPr lang="en-US" sz="2800" dirty="0">
              <a:latin typeface="Calibri" pitchFamily="34" charset="0"/>
            </a:endParaRPr>
          </a:p>
          <a:p>
            <a:pPr>
              <a:spcBef>
                <a:spcPts val="0"/>
              </a:spcBef>
              <a:defRPr/>
            </a:pPr>
            <a:r>
              <a:rPr lang="en-US" sz="2800" b="1" dirty="0">
                <a:latin typeface="Calibri" pitchFamily="34" charset="0"/>
              </a:rPr>
              <a:t>Before: </a:t>
            </a:r>
            <a:r>
              <a:rPr lang="en-US" sz="2800" dirty="0">
                <a:latin typeface="Calibri" pitchFamily="34" charset="0"/>
              </a:rPr>
              <a:t> "My recognition of the fact that the project was finally over was a deeply satisfying moment that will forever linger in my memory.“</a:t>
            </a:r>
          </a:p>
          <a:p>
            <a:pPr>
              <a:spcBef>
                <a:spcPts val="0"/>
              </a:spcBef>
              <a:defRPr/>
            </a:pPr>
            <a:r>
              <a:rPr lang="en-US" sz="2800" b="1" dirty="0">
                <a:latin typeface="Calibri" pitchFamily="34" charset="0"/>
              </a:rPr>
              <a:t>After: </a:t>
            </a:r>
            <a:r>
              <a:rPr lang="en-US" sz="2800" dirty="0">
                <a:latin typeface="Calibri" pitchFamily="34" charset="0"/>
              </a:rPr>
              <a:t> “Completing the project gave me great satisfaction."</a:t>
            </a:r>
          </a:p>
          <a:p>
            <a:pPr>
              <a:defRPr/>
            </a:pPr>
            <a:endParaRPr lang="en-US" sz="2800" dirty="0">
              <a:latin typeface="Calibri" pitchFamily="34" charset="0"/>
            </a:endParaRPr>
          </a:p>
        </p:txBody>
      </p:sp>
      <p:sp>
        <p:nvSpPr>
          <p:cNvPr id="4" name="Rectangle 3"/>
          <p:cNvSpPr/>
          <p:nvPr/>
        </p:nvSpPr>
        <p:spPr>
          <a:xfrm>
            <a:off x="1828800" y="5715000"/>
            <a:ext cx="8229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B8D8-1511-4023-BFCB-15D7B8198D8F}"/>
              </a:ext>
            </a:extLst>
          </p:cNvPr>
          <p:cNvSpPr>
            <a:spLocks noGrp="1"/>
          </p:cNvSpPr>
          <p:nvPr>
            <p:ph type="title"/>
          </p:nvPr>
        </p:nvSpPr>
        <p:spPr>
          <a:xfrm>
            <a:off x="484388" y="408265"/>
            <a:ext cx="8596668" cy="841695"/>
          </a:xfrm>
        </p:spPr>
        <p:txBody>
          <a:bodyPr/>
          <a:lstStyle/>
          <a:p>
            <a:r>
              <a:rPr lang="en-US" dirty="0"/>
              <a:t>WHY GO?</a:t>
            </a:r>
          </a:p>
        </p:txBody>
      </p:sp>
      <p:sp>
        <p:nvSpPr>
          <p:cNvPr id="3" name="Content Placeholder 2">
            <a:extLst>
              <a:ext uri="{FF2B5EF4-FFF2-40B4-BE49-F238E27FC236}">
                <a16:creationId xmlns:a16="http://schemas.microsoft.com/office/drawing/2014/main" id="{18BB487A-E37B-44C2-A130-9EBF090466C9}"/>
              </a:ext>
            </a:extLst>
          </p:cNvPr>
          <p:cNvSpPr>
            <a:spLocks noGrp="1"/>
          </p:cNvSpPr>
          <p:nvPr>
            <p:ph idx="1"/>
          </p:nvPr>
        </p:nvSpPr>
        <p:spPr>
          <a:xfrm>
            <a:off x="677334" y="1451295"/>
            <a:ext cx="8596668" cy="5075340"/>
          </a:xfrm>
        </p:spPr>
        <p:txBody>
          <a:bodyPr>
            <a:normAutofit/>
          </a:bodyPr>
          <a:lstStyle/>
          <a:p>
            <a:r>
              <a:rPr lang="en-US" dirty="0"/>
              <a:t>Don’t waste a summer  -  Stretch Yourself!  Live elsewhere!</a:t>
            </a:r>
          </a:p>
          <a:p>
            <a:r>
              <a:rPr lang="en-US" dirty="0"/>
              <a:t>Intensive Lab- builds:</a:t>
            </a:r>
          </a:p>
          <a:p>
            <a:pPr lvl="1"/>
            <a:r>
              <a:rPr lang="en-US" dirty="0"/>
              <a:t>Knowledge of Major &amp; Profession</a:t>
            </a:r>
          </a:p>
          <a:p>
            <a:pPr lvl="1"/>
            <a:r>
              <a:rPr lang="en-US" dirty="0"/>
              <a:t>Hands-on skills</a:t>
            </a:r>
          </a:p>
          <a:p>
            <a:pPr lvl="1"/>
            <a:r>
              <a:rPr lang="en-US" dirty="0"/>
              <a:t>Second critical </a:t>
            </a:r>
            <a:r>
              <a:rPr lang="en-US" dirty="0" err="1"/>
              <a:t>LoR</a:t>
            </a:r>
            <a:r>
              <a:rPr lang="en-US" dirty="0"/>
              <a:t> (If you do it well)</a:t>
            </a:r>
          </a:p>
          <a:p>
            <a:pPr lvl="1"/>
            <a:r>
              <a:rPr lang="en-US" dirty="0"/>
              <a:t>Poster to present</a:t>
            </a:r>
          </a:p>
          <a:p>
            <a:r>
              <a:rPr lang="en-US" dirty="0"/>
              <a:t>Outside the Lab – builds:</a:t>
            </a:r>
          </a:p>
          <a:p>
            <a:pPr lvl="1"/>
            <a:r>
              <a:rPr lang="en-US" dirty="0"/>
              <a:t>Experience another campus</a:t>
            </a:r>
          </a:p>
          <a:p>
            <a:pPr lvl="2"/>
            <a:r>
              <a:rPr lang="en-US" dirty="0"/>
              <a:t>Univ</a:t>
            </a:r>
          </a:p>
          <a:p>
            <a:pPr lvl="2"/>
            <a:r>
              <a:rPr lang="en-US" dirty="0"/>
              <a:t>Med School Culture</a:t>
            </a:r>
          </a:p>
          <a:p>
            <a:pPr lvl="1"/>
            <a:r>
              <a:rPr lang="en-US" dirty="0"/>
              <a:t>Prof Dev: Reinforces &amp; Extends current training</a:t>
            </a:r>
          </a:p>
          <a:p>
            <a:pPr lvl="1"/>
            <a:r>
              <a:rPr lang="en-US" dirty="0"/>
              <a:t>Expanded Network:  Get to know students</a:t>
            </a:r>
          </a:p>
          <a:p>
            <a:pPr lvl="1"/>
            <a:r>
              <a:rPr lang="en-US" dirty="0"/>
              <a:t>Get to see city / culture</a:t>
            </a:r>
          </a:p>
        </p:txBody>
      </p:sp>
      <p:pic>
        <p:nvPicPr>
          <p:cNvPr id="1026" name="Picture 2" descr="The Irving Institute for Cancer Dynamic Invites Applications for its 2024 Summer  Research Program for Undergraduates | Columbia University">
            <a:extLst>
              <a:ext uri="{FF2B5EF4-FFF2-40B4-BE49-F238E27FC236}">
                <a16:creationId xmlns:a16="http://schemas.microsoft.com/office/drawing/2014/main" id="{7B3579AF-5FFE-4D81-9F20-FC1DF21963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7386" y="2292990"/>
            <a:ext cx="4032948" cy="2055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05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117" y="491735"/>
            <a:ext cx="10515600" cy="549275"/>
          </a:xfrm>
        </p:spPr>
        <p:txBody>
          <a:bodyPr>
            <a:normAutofit fontScale="90000"/>
          </a:bodyPr>
          <a:lstStyle/>
          <a:p>
            <a:r>
              <a:rPr lang="en-US" dirty="0"/>
              <a:t>Identify</a:t>
            </a:r>
          </a:p>
        </p:txBody>
      </p:sp>
      <p:sp>
        <p:nvSpPr>
          <p:cNvPr id="3" name="Content Placeholder 2"/>
          <p:cNvSpPr>
            <a:spLocks noGrp="1"/>
          </p:cNvSpPr>
          <p:nvPr>
            <p:ph idx="1"/>
          </p:nvPr>
        </p:nvSpPr>
        <p:spPr>
          <a:xfrm>
            <a:off x="838200" y="1322363"/>
            <a:ext cx="10515600" cy="4854600"/>
          </a:xfrm>
        </p:spPr>
        <p:txBody>
          <a:bodyPr>
            <a:normAutofit fontScale="92500" lnSpcReduction="20000"/>
          </a:bodyPr>
          <a:lstStyle/>
          <a:p>
            <a:r>
              <a:rPr lang="en-US" dirty="0"/>
              <a:t>This is a searchable listing of programs:</a:t>
            </a:r>
          </a:p>
          <a:p>
            <a:r>
              <a:rPr lang="en-US" dirty="0"/>
              <a:t> </a:t>
            </a:r>
            <a:r>
              <a:rPr lang="en-US" u="sng" dirty="0">
                <a:hlinkClick r:id="rId2"/>
              </a:rPr>
              <a:t>https://www.pathwaystoscience.org/programs.aspx?u=Undergrads_Undergraduate%20http://www.pathwaystoscience.org/index.aspx</a:t>
            </a:r>
            <a:r>
              <a:rPr lang="en-US" dirty="0"/>
              <a:t> </a:t>
            </a:r>
          </a:p>
          <a:p>
            <a:r>
              <a:rPr lang="en-US" dirty="0"/>
              <a:t>All of the REU Programs:  </a:t>
            </a:r>
            <a:r>
              <a:rPr lang="en-US" u="sng" dirty="0">
                <a:hlinkClick r:id="rId3"/>
              </a:rPr>
              <a:t>Research Experiences for Undergraduates (REU)</a:t>
            </a:r>
            <a:endParaRPr lang="en-US" dirty="0"/>
          </a:p>
          <a:p>
            <a:r>
              <a:rPr lang="en-US" dirty="0"/>
              <a:t>All of the Amgen Scholars Programs:  </a:t>
            </a:r>
            <a:r>
              <a:rPr lang="en-US" u="sng" dirty="0">
                <a:hlinkClick r:id="rId4"/>
              </a:rPr>
              <a:t>https://amgenscholars.com/</a:t>
            </a:r>
            <a:r>
              <a:rPr lang="en-US" dirty="0"/>
              <a:t> </a:t>
            </a:r>
          </a:p>
          <a:p>
            <a:endParaRPr lang="en-US" dirty="0"/>
          </a:p>
          <a:p>
            <a:r>
              <a:rPr lang="en-US" dirty="0"/>
              <a:t>Compiled Lists:  </a:t>
            </a:r>
          </a:p>
          <a:p>
            <a:pPr lvl="1"/>
            <a:r>
              <a:rPr lang="en-US" dirty="0"/>
              <a:t>UTSA RISE/MARC:   </a:t>
            </a:r>
            <a:r>
              <a:rPr lang="en-US" u="sng" dirty="0">
                <a:hlinkClick r:id="rId5"/>
              </a:rPr>
              <a:t>http://www.utsa.edu/mbrs/internships.htm</a:t>
            </a:r>
            <a:endParaRPr lang="en-US" dirty="0"/>
          </a:p>
          <a:p>
            <a:pPr lvl="1"/>
            <a:r>
              <a:rPr lang="en-US" dirty="0"/>
              <a:t>Rochester:  </a:t>
            </a:r>
            <a:r>
              <a:rPr lang="en-US" u="sng" dirty="0">
                <a:hlinkClick r:id="rId6"/>
              </a:rPr>
              <a:t>https://people.rit.edu/~gtfsbi/Symp/summer.htm</a:t>
            </a:r>
            <a:r>
              <a:rPr lang="en-US" dirty="0"/>
              <a:t> </a:t>
            </a:r>
          </a:p>
          <a:p>
            <a:pPr lvl="1"/>
            <a:r>
              <a:rPr lang="en-US" dirty="0"/>
              <a:t>AAMC: </a:t>
            </a:r>
            <a:r>
              <a:rPr lang="en-US" u="sng" dirty="0">
                <a:hlinkClick r:id="rId7"/>
              </a:rPr>
              <a:t>Summer Undergraduate Research Programs</a:t>
            </a:r>
            <a:r>
              <a:rPr lang="en-US" dirty="0"/>
              <a:t> </a:t>
            </a:r>
          </a:p>
          <a:p>
            <a:pPr lvl="1"/>
            <a:r>
              <a:rPr lang="en-US" dirty="0"/>
              <a:t>American Psychological Association: </a:t>
            </a:r>
            <a:r>
              <a:rPr lang="en-US" u="sng" dirty="0">
                <a:hlinkClick r:id="rId8"/>
              </a:rPr>
              <a:t>Undergraduate Research Opportunities &amp; Internships</a:t>
            </a:r>
            <a:r>
              <a:rPr lang="en-US" dirty="0"/>
              <a:t> </a:t>
            </a:r>
          </a:p>
          <a:p>
            <a:pPr lvl="1"/>
            <a:endParaRPr lang="en-US" dirty="0"/>
          </a:p>
          <a:p>
            <a:r>
              <a:rPr lang="en-US" dirty="0"/>
              <a:t>All Leadership Alliance Schools: </a:t>
            </a:r>
            <a:r>
              <a:rPr lang="en-US" u="sng" dirty="0">
                <a:hlinkClick r:id="rId9"/>
              </a:rPr>
              <a:t>Summer Research Early Identification Program (SR-EIP)</a:t>
            </a:r>
            <a:r>
              <a:rPr lang="en-US" dirty="0"/>
              <a:t> (they will submit 3 apps for you).</a:t>
            </a:r>
          </a:p>
          <a:p>
            <a:r>
              <a:rPr lang="en-US" dirty="0"/>
              <a:t>Most Big 10 Schools:  </a:t>
            </a:r>
            <a:r>
              <a:rPr lang="en-US" dirty="0">
                <a:hlinkClick r:id="rId10"/>
              </a:rPr>
              <a:t>https://www.btaa.org/resources-for/students/srop/introduction</a:t>
            </a:r>
            <a:r>
              <a:rPr lang="en-US" dirty="0"/>
              <a:t> </a:t>
            </a:r>
          </a:p>
          <a:p>
            <a:pPr marL="0" indent="0">
              <a:buNone/>
            </a:pPr>
            <a:endParaRPr lang="en-US" dirty="0"/>
          </a:p>
        </p:txBody>
      </p:sp>
    </p:spTree>
    <p:extLst>
      <p:ext uri="{BB962C8B-B14F-4D97-AF65-F5344CB8AC3E}">
        <p14:creationId xmlns:p14="http://schemas.microsoft.com/office/powerpoint/2010/main" val="528587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a:t>
            </a:r>
          </a:p>
        </p:txBody>
      </p:sp>
      <p:sp>
        <p:nvSpPr>
          <p:cNvPr id="3" name="Content Placeholder 2"/>
          <p:cNvSpPr>
            <a:spLocks noGrp="1"/>
          </p:cNvSpPr>
          <p:nvPr>
            <p:ph idx="1"/>
          </p:nvPr>
        </p:nvSpPr>
        <p:spPr>
          <a:xfrm>
            <a:off x="838200" y="1420836"/>
            <a:ext cx="10515600" cy="5081563"/>
          </a:xfrm>
        </p:spPr>
        <p:txBody>
          <a:bodyPr>
            <a:normAutofit/>
          </a:bodyPr>
          <a:lstStyle/>
          <a:p>
            <a:r>
              <a:rPr lang="en-US" dirty="0"/>
              <a:t>Pick a bunch of schools (I’d do 7-9 minimally)</a:t>
            </a:r>
          </a:p>
          <a:p>
            <a:pPr lvl="1"/>
            <a:r>
              <a:rPr lang="en-US" dirty="0"/>
              <a:t>(The lower your GPA or less UR you are, the more schools!)</a:t>
            </a:r>
          </a:p>
          <a:p>
            <a:pPr lvl="1"/>
            <a:r>
              <a:rPr lang="en-US" dirty="0"/>
              <a:t>Unless you have A.S., look for sophomore-serving programs.</a:t>
            </a:r>
          </a:p>
          <a:p>
            <a:pPr lvl="2"/>
            <a:r>
              <a:rPr lang="en-US" dirty="0"/>
              <a:t>Distinguish…you will be a sophomore when you go!</a:t>
            </a:r>
          </a:p>
          <a:p>
            <a:pPr lvl="1"/>
            <a:r>
              <a:rPr lang="en-US" dirty="0"/>
              <a:t>Identify Deadlines</a:t>
            </a:r>
          </a:p>
          <a:p>
            <a:pPr lvl="1"/>
            <a:r>
              <a:rPr lang="en-US" dirty="0"/>
              <a:t>Ask for letters early (most want 2 letters !)</a:t>
            </a:r>
          </a:p>
          <a:p>
            <a:pPr lvl="2"/>
            <a:r>
              <a:rPr lang="en-US" dirty="0"/>
              <a:t>Research mentor best.  At this point, you might consider those with Feb 7 or later??</a:t>
            </a:r>
          </a:p>
          <a:p>
            <a:pPr lvl="2"/>
            <a:r>
              <a:rPr lang="en-US" dirty="0"/>
              <a:t>Faculty for classes where you’ve done well and they know you</a:t>
            </a:r>
          </a:p>
          <a:p>
            <a:pPr lvl="2"/>
            <a:r>
              <a:rPr lang="en-US" dirty="0"/>
              <a:t>Program Directors</a:t>
            </a:r>
          </a:p>
          <a:p>
            <a:pPr lvl="1"/>
            <a:r>
              <a:rPr lang="en-US" dirty="0"/>
              <a:t>Compile a tracking list for Apps</a:t>
            </a:r>
          </a:p>
          <a:p>
            <a:pPr lvl="1"/>
            <a:r>
              <a:rPr lang="en-US" dirty="0"/>
              <a:t>Look at Application!</a:t>
            </a:r>
          </a:p>
          <a:p>
            <a:pPr lvl="2"/>
            <a:r>
              <a:rPr lang="en-US" dirty="0"/>
              <a:t>Do they want a standard “Personal Statement”</a:t>
            </a:r>
          </a:p>
          <a:p>
            <a:pPr lvl="2"/>
            <a:r>
              <a:rPr lang="en-US" dirty="0"/>
              <a:t>Do they have individual questions?</a:t>
            </a:r>
          </a:p>
          <a:p>
            <a:pPr lvl="2"/>
            <a:r>
              <a:rPr lang="en-US" dirty="0"/>
              <a:t>How long should these answers be!</a:t>
            </a:r>
          </a:p>
          <a:p>
            <a:pPr lvl="1"/>
            <a:endParaRPr lang="en-US" dirty="0"/>
          </a:p>
        </p:txBody>
      </p:sp>
    </p:spTree>
    <p:extLst>
      <p:ext uri="{BB962C8B-B14F-4D97-AF65-F5344CB8AC3E}">
        <p14:creationId xmlns:p14="http://schemas.microsoft.com/office/powerpoint/2010/main" val="125889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Writing Statements / Answers to Questions</a:t>
            </a:r>
          </a:p>
        </p:txBody>
      </p:sp>
      <p:sp>
        <p:nvSpPr>
          <p:cNvPr id="3" name="Content Placeholder 2"/>
          <p:cNvSpPr>
            <a:spLocks noGrp="1"/>
          </p:cNvSpPr>
          <p:nvPr>
            <p:ph idx="1"/>
          </p:nvPr>
        </p:nvSpPr>
        <p:spPr>
          <a:xfrm>
            <a:off x="677333" y="2160589"/>
            <a:ext cx="10144741" cy="3880773"/>
          </a:xfrm>
        </p:spPr>
        <p:txBody>
          <a:bodyPr>
            <a:normAutofit/>
          </a:bodyPr>
          <a:lstStyle/>
          <a:p>
            <a:r>
              <a:rPr lang="en-US" dirty="0"/>
              <a:t>Explicitly answer their questions (build it into the start of paragraphs)!</a:t>
            </a:r>
          </a:p>
          <a:p>
            <a:r>
              <a:rPr lang="en-US" dirty="0"/>
              <a:t>Do you have research experience??  Not much…HOWEVER…</a:t>
            </a:r>
          </a:p>
          <a:p>
            <a:r>
              <a:rPr lang="en-US" dirty="0"/>
              <a:t>Don’t forget ESTEEMED / APPEX / AIS / Rising Researchers / RISE / MARC / RISE/MARC-2</a:t>
            </a:r>
          </a:p>
          <a:p>
            <a:pPr lvl="1"/>
            <a:r>
              <a:rPr lang="en-US" dirty="0"/>
              <a:t>I am a participant in the XXX Program at UTSA&gt; </a:t>
            </a:r>
          </a:p>
          <a:p>
            <a:pPr lvl="2"/>
            <a:r>
              <a:rPr lang="en-US" dirty="0"/>
              <a:t>Opened door to research</a:t>
            </a:r>
          </a:p>
          <a:p>
            <a:pPr lvl="2"/>
            <a:r>
              <a:rPr lang="en-US" dirty="0"/>
              <a:t>Provides professional dev &amp; cohort…</a:t>
            </a:r>
          </a:p>
          <a:p>
            <a:pPr lvl="1"/>
            <a:endParaRPr lang="en-US" dirty="0"/>
          </a:p>
        </p:txBody>
      </p:sp>
    </p:spTree>
    <p:extLst>
      <p:ext uri="{BB962C8B-B14F-4D97-AF65-F5344CB8AC3E}">
        <p14:creationId xmlns:p14="http://schemas.microsoft.com/office/powerpoint/2010/main" val="308224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158C5-FC11-4BF4-BFCA-61E7E49C196E}"/>
              </a:ext>
            </a:extLst>
          </p:cNvPr>
          <p:cNvSpPr>
            <a:spLocks noGrp="1"/>
          </p:cNvSpPr>
          <p:nvPr>
            <p:ph type="title"/>
          </p:nvPr>
        </p:nvSpPr>
        <p:spPr>
          <a:xfrm>
            <a:off x="321734" y="279400"/>
            <a:ext cx="8596668" cy="660400"/>
          </a:xfrm>
        </p:spPr>
        <p:txBody>
          <a:bodyPr/>
          <a:lstStyle/>
          <a:p>
            <a:r>
              <a:rPr lang="en-US" dirty="0"/>
              <a:t>Facts behind the questions 1</a:t>
            </a:r>
          </a:p>
        </p:txBody>
      </p:sp>
      <p:sp>
        <p:nvSpPr>
          <p:cNvPr id="3" name="Content Placeholder 2">
            <a:extLst>
              <a:ext uri="{FF2B5EF4-FFF2-40B4-BE49-F238E27FC236}">
                <a16:creationId xmlns:a16="http://schemas.microsoft.com/office/drawing/2014/main" id="{992FA326-1152-491C-A76F-31D0789FD23F}"/>
              </a:ext>
            </a:extLst>
          </p:cNvPr>
          <p:cNvSpPr>
            <a:spLocks noGrp="1"/>
          </p:cNvSpPr>
          <p:nvPr>
            <p:ph idx="1"/>
          </p:nvPr>
        </p:nvSpPr>
        <p:spPr>
          <a:xfrm>
            <a:off x="575734" y="1409700"/>
            <a:ext cx="10803466" cy="5168899"/>
          </a:xfrm>
        </p:spPr>
        <p:txBody>
          <a:bodyPr>
            <a:normAutofit lnSpcReduction="10000"/>
          </a:bodyPr>
          <a:lstStyle/>
          <a:p>
            <a:r>
              <a:rPr lang="en-US" dirty="0"/>
              <a:t>They are holding program to recruit future PhD students.</a:t>
            </a:r>
          </a:p>
          <a:p>
            <a:r>
              <a:rPr lang="en-US" dirty="0"/>
              <a:t>Sound enthusiastic &amp; upbeat – Old scientists feel younger</a:t>
            </a:r>
          </a:p>
          <a:p>
            <a:r>
              <a:rPr lang="en-US" dirty="0"/>
              <a:t>Use normal words…not SAT words.</a:t>
            </a:r>
          </a:p>
          <a:p>
            <a:endParaRPr lang="en-US" dirty="0"/>
          </a:p>
          <a:p>
            <a:r>
              <a:rPr lang="en-US" dirty="0"/>
              <a:t>What is your future career</a:t>
            </a:r>
          </a:p>
          <a:p>
            <a:pPr lvl="1"/>
            <a:r>
              <a:rPr lang="en-US" dirty="0"/>
              <a:t>They are looking for PhD / Grad School.  Scientists.</a:t>
            </a:r>
          </a:p>
          <a:p>
            <a:r>
              <a:rPr lang="en-US" dirty="0"/>
              <a:t>Why Our Program</a:t>
            </a:r>
          </a:p>
          <a:p>
            <a:pPr lvl="1"/>
            <a:r>
              <a:rPr lang="en-US" dirty="0"/>
              <a:t>If school has a great reputation you can mention, but don’t go crazy on it.  </a:t>
            </a:r>
          </a:p>
          <a:p>
            <a:pPr lvl="1"/>
            <a:r>
              <a:rPr lang="en-US" dirty="0"/>
              <a:t>You’re looking for future grad schools and mentor mentioned this one (or recruiter at ABRCMS </a:t>
            </a:r>
            <a:r>
              <a:rPr lang="en-US" dirty="0" err="1"/>
              <a:t>ot</a:t>
            </a:r>
            <a:r>
              <a:rPr lang="en-US" dirty="0"/>
              <a:t> whatever)</a:t>
            </a:r>
          </a:p>
          <a:p>
            <a:pPr lvl="2"/>
            <a:r>
              <a:rPr lang="en-US" dirty="0"/>
              <a:t>Of, you’re exploring the various areas of your field….or something similar</a:t>
            </a:r>
          </a:p>
          <a:p>
            <a:pPr lvl="1"/>
            <a:r>
              <a:rPr lang="en-US" dirty="0"/>
              <a:t>Research Topics (can even mention research mentor research)</a:t>
            </a:r>
          </a:p>
          <a:p>
            <a:pPr lvl="1"/>
            <a:r>
              <a:rPr lang="en-US" dirty="0"/>
              <a:t>Program activities XXXX (look and mention interesting ones!)</a:t>
            </a:r>
          </a:p>
          <a:p>
            <a:pPr lvl="1"/>
            <a:r>
              <a:rPr lang="en-US" dirty="0"/>
              <a:t>???</a:t>
            </a:r>
          </a:p>
          <a:p>
            <a:pPr lvl="1"/>
            <a:r>
              <a:rPr lang="en-US" dirty="0"/>
              <a:t>With all above combined, also looking to experience XXX location. (put last)</a:t>
            </a:r>
          </a:p>
        </p:txBody>
      </p:sp>
    </p:spTree>
    <p:extLst>
      <p:ext uri="{BB962C8B-B14F-4D97-AF65-F5344CB8AC3E}">
        <p14:creationId xmlns:p14="http://schemas.microsoft.com/office/powerpoint/2010/main" val="400026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158C5-FC11-4BF4-BFCA-61E7E49C196E}"/>
              </a:ext>
            </a:extLst>
          </p:cNvPr>
          <p:cNvSpPr>
            <a:spLocks noGrp="1"/>
          </p:cNvSpPr>
          <p:nvPr>
            <p:ph type="title"/>
          </p:nvPr>
        </p:nvSpPr>
        <p:spPr>
          <a:xfrm>
            <a:off x="321734" y="279400"/>
            <a:ext cx="8596668" cy="660400"/>
          </a:xfrm>
        </p:spPr>
        <p:txBody>
          <a:bodyPr/>
          <a:lstStyle/>
          <a:p>
            <a:r>
              <a:rPr lang="en-US" dirty="0"/>
              <a:t>Facts behind the questions 2</a:t>
            </a:r>
          </a:p>
        </p:txBody>
      </p:sp>
      <p:sp>
        <p:nvSpPr>
          <p:cNvPr id="3" name="Content Placeholder 2">
            <a:extLst>
              <a:ext uri="{FF2B5EF4-FFF2-40B4-BE49-F238E27FC236}">
                <a16:creationId xmlns:a16="http://schemas.microsoft.com/office/drawing/2014/main" id="{992FA326-1152-491C-A76F-31D0789FD23F}"/>
              </a:ext>
            </a:extLst>
          </p:cNvPr>
          <p:cNvSpPr>
            <a:spLocks noGrp="1"/>
          </p:cNvSpPr>
          <p:nvPr>
            <p:ph idx="1"/>
          </p:nvPr>
        </p:nvSpPr>
        <p:spPr>
          <a:xfrm>
            <a:off x="575734" y="1409701"/>
            <a:ext cx="10803466" cy="4530062"/>
          </a:xfrm>
        </p:spPr>
        <p:txBody>
          <a:bodyPr>
            <a:normAutofit fontScale="92500" lnSpcReduction="10000"/>
          </a:bodyPr>
          <a:lstStyle/>
          <a:p>
            <a:r>
              <a:rPr lang="en-US" dirty="0"/>
              <a:t>Why Research…how did you get into it?</a:t>
            </a:r>
          </a:p>
          <a:p>
            <a:pPr lvl="1"/>
            <a:r>
              <a:rPr lang="en-US" dirty="0"/>
              <a:t>Paragraph or less of your story.</a:t>
            </a:r>
          </a:p>
          <a:p>
            <a:pPr lvl="1"/>
            <a:r>
              <a:rPr lang="en-US" dirty="0"/>
              <a:t>Beware to telling TOO much of pre-med and less about finding research.</a:t>
            </a:r>
          </a:p>
          <a:p>
            <a:pPr lvl="1"/>
            <a:endParaRPr lang="en-US" dirty="0"/>
          </a:p>
          <a:p>
            <a:r>
              <a:rPr lang="en-US" dirty="0"/>
              <a:t>Research Experience…</a:t>
            </a:r>
          </a:p>
          <a:p>
            <a:pPr lvl="1"/>
            <a:r>
              <a:rPr lang="en-US" dirty="0"/>
              <a:t>Just explain what you’ve done.</a:t>
            </a:r>
          </a:p>
          <a:p>
            <a:pPr lvl="1"/>
            <a:r>
              <a:rPr lang="en-US" dirty="0"/>
              <a:t>Freshmen with minimal</a:t>
            </a:r>
          </a:p>
          <a:p>
            <a:pPr lvl="2"/>
            <a:r>
              <a:rPr lang="en-US" dirty="0"/>
              <a:t>Rotating in the lab as freshman and continued in Spring.  Name PI.  Working on, etc.</a:t>
            </a:r>
          </a:p>
          <a:p>
            <a:pPr lvl="2"/>
            <a:r>
              <a:rPr lang="en-US" dirty="0"/>
              <a:t>Brief experiments and presentations on water quality</a:t>
            </a:r>
          </a:p>
          <a:p>
            <a:pPr lvl="2"/>
            <a:r>
              <a:rPr lang="en-US" dirty="0"/>
              <a:t>AIS Course – NSF S-STEM Program (PI Dr. Aaron Cassill) lots of professional dev and info on PhD, etc., etc.</a:t>
            </a:r>
          </a:p>
          <a:p>
            <a:pPr lvl="1"/>
            <a:r>
              <a:rPr lang="en-US" dirty="0"/>
              <a:t>Freshman with Lots of Exp</a:t>
            </a:r>
          </a:p>
          <a:p>
            <a:pPr lvl="2"/>
            <a:r>
              <a:rPr lang="en-US" dirty="0"/>
              <a:t>Started in HS blah blah description</a:t>
            </a:r>
          </a:p>
          <a:p>
            <a:pPr lvl="2"/>
            <a:r>
              <a:rPr lang="en-US" dirty="0"/>
              <a:t>Now in AIS (see above)</a:t>
            </a:r>
          </a:p>
          <a:p>
            <a:pPr lvl="2"/>
            <a:r>
              <a:rPr lang="en-US" dirty="0"/>
              <a:t>Continuing w XXX Research Mentor working on XXX.</a:t>
            </a:r>
          </a:p>
          <a:p>
            <a:endParaRPr lang="en-US" dirty="0"/>
          </a:p>
          <a:p>
            <a:pPr lvl="1"/>
            <a:endParaRPr lang="en-US" dirty="0"/>
          </a:p>
        </p:txBody>
      </p:sp>
    </p:spTree>
    <p:extLst>
      <p:ext uri="{BB962C8B-B14F-4D97-AF65-F5344CB8AC3E}">
        <p14:creationId xmlns:p14="http://schemas.microsoft.com/office/powerpoint/2010/main" val="2194102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158C5-FC11-4BF4-BFCA-61E7E49C196E}"/>
              </a:ext>
            </a:extLst>
          </p:cNvPr>
          <p:cNvSpPr>
            <a:spLocks noGrp="1"/>
          </p:cNvSpPr>
          <p:nvPr>
            <p:ph type="title"/>
          </p:nvPr>
        </p:nvSpPr>
        <p:spPr>
          <a:xfrm>
            <a:off x="321734" y="279400"/>
            <a:ext cx="8596668" cy="660400"/>
          </a:xfrm>
        </p:spPr>
        <p:txBody>
          <a:bodyPr/>
          <a:lstStyle/>
          <a:p>
            <a:r>
              <a:rPr lang="en-US" dirty="0"/>
              <a:t>Facts behind the questions 3</a:t>
            </a:r>
          </a:p>
        </p:txBody>
      </p:sp>
      <p:sp>
        <p:nvSpPr>
          <p:cNvPr id="3" name="Content Placeholder 2">
            <a:extLst>
              <a:ext uri="{FF2B5EF4-FFF2-40B4-BE49-F238E27FC236}">
                <a16:creationId xmlns:a16="http://schemas.microsoft.com/office/drawing/2014/main" id="{992FA326-1152-491C-A76F-31D0789FD23F}"/>
              </a:ext>
            </a:extLst>
          </p:cNvPr>
          <p:cNvSpPr>
            <a:spLocks noGrp="1"/>
          </p:cNvSpPr>
          <p:nvPr>
            <p:ph idx="1"/>
          </p:nvPr>
        </p:nvSpPr>
        <p:spPr>
          <a:xfrm>
            <a:off x="575734" y="1409701"/>
            <a:ext cx="10803466" cy="4530062"/>
          </a:xfrm>
        </p:spPr>
        <p:txBody>
          <a:bodyPr>
            <a:normAutofit lnSpcReduction="10000"/>
          </a:bodyPr>
          <a:lstStyle/>
          <a:p>
            <a:r>
              <a:rPr lang="en-US" dirty="0"/>
              <a:t>Anything else you can tell me about yourself?  Examples</a:t>
            </a:r>
          </a:p>
          <a:p>
            <a:pPr lvl="1"/>
            <a:r>
              <a:rPr lang="en-US" dirty="0"/>
              <a:t>First gen from family of hard workers, etc.  </a:t>
            </a:r>
          </a:p>
          <a:p>
            <a:pPr lvl="1"/>
            <a:r>
              <a:rPr lang="en-US" dirty="0"/>
              <a:t>HS Friends settled in after HS…I needed more and continue to need it.</a:t>
            </a:r>
          </a:p>
          <a:p>
            <a:pPr lvl="1"/>
            <a:r>
              <a:rPr lang="en-US" dirty="0"/>
              <a:t>Had hardship and have used it to push myself forward</a:t>
            </a:r>
          </a:p>
          <a:p>
            <a:pPr lvl="2"/>
            <a:r>
              <a:rPr lang="en-US" dirty="0"/>
              <a:t>Illness</a:t>
            </a:r>
          </a:p>
          <a:p>
            <a:pPr lvl="2"/>
            <a:r>
              <a:rPr lang="en-US" dirty="0"/>
              <a:t>Family trouble</a:t>
            </a:r>
          </a:p>
          <a:p>
            <a:pPr lvl="2"/>
            <a:r>
              <a:rPr lang="en-US" dirty="0"/>
              <a:t>Poverty</a:t>
            </a:r>
          </a:p>
          <a:p>
            <a:pPr lvl="2"/>
            <a:r>
              <a:rPr lang="en-US" dirty="0"/>
              <a:t>Etc.</a:t>
            </a:r>
          </a:p>
          <a:p>
            <a:pPr lvl="1"/>
            <a:r>
              <a:rPr lang="en-US" dirty="0"/>
              <a:t>I can help bring diversity to your program.  I am diverse in what way. Committed to helping others get into STEM and follow me.</a:t>
            </a:r>
          </a:p>
          <a:p>
            <a:pPr lvl="1"/>
            <a:endParaRPr lang="en-US" dirty="0"/>
          </a:p>
          <a:p>
            <a:pPr lvl="1"/>
            <a:r>
              <a:rPr lang="en-US" dirty="0"/>
              <a:t>Can also address a bad grade here as well…possibly in its own paragraph.</a:t>
            </a:r>
          </a:p>
          <a:p>
            <a:pPr lvl="2"/>
            <a:r>
              <a:rPr lang="en-US" dirty="0"/>
              <a:t>I also know Genetics much better than my grade indicates…</a:t>
            </a:r>
          </a:p>
          <a:p>
            <a:endParaRPr lang="en-US" dirty="0"/>
          </a:p>
          <a:p>
            <a:pPr lvl="1"/>
            <a:endParaRPr lang="en-US" dirty="0"/>
          </a:p>
        </p:txBody>
      </p:sp>
    </p:spTree>
    <p:extLst>
      <p:ext uri="{BB962C8B-B14F-4D97-AF65-F5344CB8AC3E}">
        <p14:creationId xmlns:p14="http://schemas.microsoft.com/office/powerpoint/2010/main" val="3631438691"/>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0b70c82-85c3-486b-be25-b0a6ae7562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429729FA73064C83B737C73FD4FCB7" ma:contentTypeVersion="18" ma:contentTypeDescription="Create a new document." ma:contentTypeScope="" ma:versionID="2bd8c2e35b0683e181fd86a54fa90d9a">
  <xsd:schema xmlns:xsd="http://www.w3.org/2001/XMLSchema" xmlns:xs="http://www.w3.org/2001/XMLSchema" xmlns:p="http://schemas.microsoft.com/office/2006/metadata/properties" xmlns:ns3="19b8b0c2-1b6b-49c2-ae7c-e75a73900a2c" xmlns:ns4="a0b70c82-85c3-486b-be25-b0a6ae756261" targetNamespace="http://schemas.microsoft.com/office/2006/metadata/properties" ma:root="true" ma:fieldsID="bef7a643048e0b84071b27b5bf9f0c68" ns3:_="" ns4:_="">
    <xsd:import namespace="19b8b0c2-1b6b-49c2-ae7c-e75a73900a2c"/>
    <xsd:import namespace="a0b70c82-85c3-486b-be25-b0a6ae756261"/>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8b0c2-1b6b-49c2-ae7c-e75a73900a2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b70c82-85c3-486b-be25-b0a6ae75626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C0123A-4CE2-4C2C-BB7A-0FC7CDDE5BA1}">
  <ds:schemaRefs>
    <ds:schemaRef ds:uri="19b8b0c2-1b6b-49c2-ae7c-e75a73900a2c"/>
    <ds:schemaRef ds:uri="a0b70c82-85c3-486b-be25-b0a6ae756261"/>
    <ds:schemaRef ds:uri="http://www.w3.org/XML/1998/namespace"/>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9EB37850-2EF0-47EB-B428-322E33D7D463}">
  <ds:schemaRefs>
    <ds:schemaRef ds:uri="http://schemas.microsoft.com/sharepoint/v3/contenttype/forms"/>
  </ds:schemaRefs>
</ds:datastoreItem>
</file>

<file path=customXml/itemProps3.xml><?xml version="1.0" encoding="utf-8"?>
<ds:datastoreItem xmlns:ds="http://schemas.openxmlformats.org/officeDocument/2006/customXml" ds:itemID="{88BACDE0-D43E-425A-92FC-B85541EB14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8b0c2-1b6b-49c2-ae7c-e75a73900a2c"/>
    <ds:schemaRef ds:uri="a0b70c82-85c3-486b-be25-b0a6ae7562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158</TotalTime>
  <Words>1746</Words>
  <Application>Microsoft Office PowerPoint</Application>
  <PresentationFormat>Widescreen</PresentationFormat>
  <Paragraphs>202</Paragraphs>
  <Slides>20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Times New Roman</vt:lpstr>
      <vt:lpstr>Trebuchet MS</vt:lpstr>
      <vt:lpstr>Wingdings</vt:lpstr>
      <vt:lpstr>Wingdings 3</vt:lpstr>
      <vt:lpstr>Facet</vt:lpstr>
      <vt:lpstr>Applying for Summer Programs</vt:lpstr>
      <vt:lpstr>Summer Programs</vt:lpstr>
      <vt:lpstr>WHY GO?</vt:lpstr>
      <vt:lpstr>Identify</vt:lpstr>
      <vt:lpstr>Applying</vt:lpstr>
      <vt:lpstr>Basics of Writing Statements / Answers to Questions</vt:lpstr>
      <vt:lpstr>Facts behind the questions 1</vt:lpstr>
      <vt:lpstr>Facts behind the questions 2</vt:lpstr>
      <vt:lpstr>Facts behind the questions 3</vt:lpstr>
      <vt:lpstr>In Closing</vt:lpstr>
      <vt:lpstr>Describe Research You’ve done</vt:lpstr>
      <vt:lpstr>STATEMENT: Possible Outline in absence of subdividing</vt:lpstr>
      <vt:lpstr>Recruit letters early!  </vt:lpstr>
      <vt:lpstr>Writing Tips…</vt:lpstr>
      <vt:lpstr>How Long Should a Statement / Answers be?</vt:lpstr>
      <vt:lpstr>How to Start?</vt:lpstr>
      <vt:lpstr>Don’t Mention:</vt:lpstr>
      <vt:lpstr>Refining…</vt:lpstr>
      <vt:lpstr>Use Your Own words!!</vt:lpstr>
      <vt:lpstr>Write tight sentences</vt:lpstr>
    </vt:vector>
  </TitlesOfParts>
  <Company>The University of Texas at San Antonio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Summer Programs</dc:title>
  <dc:creator>Gail Taylor</dc:creator>
  <cp:lastModifiedBy>Patty Ramirez</cp:lastModifiedBy>
  <cp:revision>28</cp:revision>
  <dcterms:created xsi:type="dcterms:W3CDTF">2019-11-12T16:54:58Z</dcterms:created>
  <dcterms:modified xsi:type="dcterms:W3CDTF">2024-03-25T18:38:41Z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0x01010004429729FA73064C83B737C73FD4FCB7</vt:lpwstr>
  </property>
</Properties>
</file>