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88" r:id="rId2"/>
    <p:sldId id="295" r:id="rId3"/>
    <p:sldId id="294" r:id="rId4"/>
    <p:sldId id="256" r:id="rId5"/>
    <p:sldId id="289" r:id="rId6"/>
    <p:sldId id="290" r:id="rId7"/>
    <p:sldId id="274" r:id="rId8"/>
    <p:sldId id="269" r:id="rId9"/>
    <p:sldId id="265" r:id="rId10"/>
    <p:sldId id="270" r:id="rId11"/>
    <p:sldId id="275" r:id="rId12"/>
    <p:sldId id="291" r:id="rId13"/>
    <p:sldId id="293" r:id="rId14"/>
    <p:sldId id="276" r:id="rId15"/>
    <p:sldId id="280" r:id="rId16"/>
    <p:sldId id="282" r:id="rId17"/>
    <p:sldId id="281" r:id="rId18"/>
    <p:sldId id="257" r:id="rId19"/>
    <p:sldId id="277" r:id="rId20"/>
    <p:sldId id="283" r:id="rId21"/>
    <p:sldId id="258" r:id="rId22"/>
    <p:sldId id="284" r:id="rId23"/>
    <p:sldId id="278" r:id="rId24"/>
    <p:sldId id="259" r:id="rId25"/>
    <p:sldId id="279" r:id="rId26"/>
    <p:sldId id="292" r:id="rId27"/>
    <p:sldId id="272" r:id="rId28"/>
    <p:sldId id="271" r:id="rId29"/>
    <p:sldId id="260" r:id="rId30"/>
    <p:sldId id="261" r:id="rId31"/>
    <p:sldId id="273" r:id="rId32"/>
    <p:sldId id="262" r:id="rId33"/>
    <p:sldId id="263" r:id="rId34"/>
    <p:sldId id="286" r:id="rId35"/>
    <p:sldId id="264" r:id="rId36"/>
    <p:sldId id="268" r:id="rId37"/>
    <p:sldId id="28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26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C13CE-98DF-BE48-9284-C62C4713C7D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48D86-6074-2840-8CA8-FA0D3EBEA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0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48D86-6074-2840-8CA8-FA0D3EBEAF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92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Azoles (alpha 14 </a:t>
            </a:r>
            <a:r>
              <a:rPr lang="en-US" dirty="0" err="1"/>
              <a:t>demethylase</a:t>
            </a:r>
            <a:r>
              <a:rPr lang="en-US" dirty="0"/>
              <a:t>),</a:t>
            </a:r>
            <a:r>
              <a:rPr lang="en-US" baseline="0" dirty="0"/>
              <a:t> </a:t>
            </a:r>
            <a:r>
              <a:rPr lang="en-US" baseline="0" dirty="0" err="1"/>
              <a:t>polyenes</a:t>
            </a:r>
            <a:r>
              <a:rPr lang="en-US" baseline="0" dirty="0"/>
              <a:t> (bind </a:t>
            </a:r>
            <a:r>
              <a:rPr lang="en-US" baseline="0" dirty="0" err="1"/>
              <a:t>ergosterol</a:t>
            </a:r>
            <a:r>
              <a:rPr lang="en-US" baseline="0" dirty="0"/>
              <a:t> on cell membrane), </a:t>
            </a:r>
            <a:r>
              <a:rPr lang="en-US" baseline="0" dirty="0" err="1"/>
              <a:t>echinocandins</a:t>
            </a:r>
            <a:r>
              <a:rPr lang="en-US" baseline="0" dirty="0"/>
              <a:t> inhibit B-13, </a:t>
            </a:r>
            <a:r>
              <a:rPr lang="en-US" baseline="0" dirty="0" err="1"/>
              <a:t>glucan</a:t>
            </a:r>
            <a:r>
              <a:rPr lang="en-US" baseline="0" dirty="0"/>
              <a:t> </a:t>
            </a:r>
            <a:r>
              <a:rPr lang="en-US" baseline="0" dirty="0" err="1"/>
              <a:t>sysnthesis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8EF63-CE06-884C-939E-BCDDDA9FD9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31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CUG is </a:t>
            </a:r>
            <a:r>
              <a:rPr lang="en-US" dirty="0" err="1"/>
              <a:t>leucine</a:t>
            </a:r>
            <a:r>
              <a:rPr lang="en-US" baseline="0" dirty="0"/>
              <a:t> to serine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48D86-6074-2840-8CA8-FA0D3EBEAF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90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Concanavalin</a:t>
            </a:r>
            <a:r>
              <a:rPr lang="en-US" dirty="0"/>
              <a:t> is a </a:t>
            </a:r>
            <a:r>
              <a:rPr lang="en-US" dirty="0" err="1"/>
              <a:t>lectin</a:t>
            </a:r>
            <a:r>
              <a:rPr lang="en-US" dirty="0"/>
              <a:t> that  binds </a:t>
            </a:r>
            <a:r>
              <a:rPr lang="en-US" dirty="0" err="1"/>
              <a:t>mannan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May also be why they</a:t>
            </a:r>
            <a:r>
              <a:rPr lang="en-US" baseline="0" dirty="0"/>
              <a:t> did not see </a:t>
            </a:r>
            <a:r>
              <a:rPr lang="en-US" baseline="0" dirty="0" err="1"/>
              <a:t>glabrata</a:t>
            </a:r>
            <a:r>
              <a:rPr lang="en-US" baseline="0" dirty="0"/>
              <a:t> binding to each other (expresses both </a:t>
            </a:r>
            <a:r>
              <a:rPr lang="en-US" sz="1200" dirty="0"/>
              <a:t>β, 1-3 </a:t>
            </a:r>
            <a:r>
              <a:rPr lang="en-US" sz="1200" dirty="0" err="1"/>
              <a:t>glucan</a:t>
            </a:r>
            <a:r>
              <a:rPr lang="en-US" sz="1200" dirty="0"/>
              <a:t> and </a:t>
            </a:r>
            <a:r>
              <a:rPr lang="en-US" sz="1200" dirty="0" err="1"/>
              <a:t>mannan</a:t>
            </a:r>
            <a:r>
              <a:rPr lang="en-US" sz="120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48D86-6074-2840-8CA8-FA0D3EBEAF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8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experiments involving C. </a:t>
            </a:r>
            <a:r>
              <a:rPr lang="en-US" dirty="0" err="1"/>
              <a:t>glabrata</a:t>
            </a:r>
            <a:r>
              <a:rPr lang="en-US" baseline="0" dirty="0"/>
              <a:t> alone they tried BALB/c, C57BL/6, and IL17RAk/o mice as well as immunosuppression with cortisone acetate, </a:t>
            </a:r>
            <a:r>
              <a:rPr lang="en-US" baseline="0" dirty="0" err="1"/>
              <a:t>Triampicinolone</a:t>
            </a:r>
            <a:r>
              <a:rPr lang="en-US" baseline="0" dirty="0"/>
              <a:t> </a:t>
            </a:r>
            <a:r>
              <a:rPr lang="en-US" baseline="0" dirty="0" err="1"/>
              <a:t>acetonide</a:t>
            </a:r>
            <a:r>
              <a:rPr lang="en-US" baseline="0" dirty="0"/>
              <a:t>, or cyclophosphamide and were unsuccessful in inducing C. </a:t>
            </a:r>
            <a:r>
              <a:rPr lang="en-US" baseline="0" dirty="0" err="1"/>
              <a:t>glabrata</a:t>
            </a:r>
            <a:r>
              <a:rPr lang="en-US" baseline="0" dirty="0"/>
              <a:t> infection.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48D86-6074-2840-8CA8-FA0D3EBEAF0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77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A (candida </a:t>
            </a:r>
            <a:r>
              <a:rPr lang="en-US" dirty="0" err="1"/>
              <a:t>albicans</a:t>
            </a:r>
            <a:r>
              <a:rPr lang="en-US" dirty="0"/>
              <a:t> + </a:t>
            </a:r>
            <a:r>
              <a:rPr lang="en-US" dirty="0" err="1"/>
              <a:t>glabrata</a:t>
            </a:r>
            <a:r>
              <a:rPr lang="en-US" dirty="0"/>
              <a:t> co-infection</a:t>
            </a:r>
            <a:r>
              <a:rPr lang="en-US" baseline="0" dirty="0"/>
              <a:t> did not alter C </a:t>
            </a:r>
            <a:r>
              <a:rPr lang="en-US" baseline="0" dirty="0" err="1"/>
              <a:t>albicans</a:t>
            </a:r>
            <a:r>
              <a:rPr lang="en-US" baseline="0" dirty="0"/>
              <a:t> CFU) Used </a:t>
            </a:r>
            <a:r>
              <a:rPr lang="en-US" baseline="0" dirty="0" err="1"/>
              <a:t>CHROMagar</a:t>
            </a:r>
            <a:r>
              <a:rPr lang="en-US" baseline="0" dirty="0"/>
              <a:t> for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48D86-6074-2840-8CA8-FA0D3EBEAF0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2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Tongue tissue collected on day 5. C. </a:t>
            </a:r>
            <a:r>
              <a:rPr lang="en-US" dirty="0" err="1"/>
              <a:t>albicans</a:t>
            </a:r>
            <a:r>
              <a:rPr lang="en-US" dirty="0"/>
              <a:t> added on day 0 and </a:t>
            </a:r>
            <a:r>
              <a:rPr lang="en-US" dirty="0" err="1"/>
              <a:t>glabrata</a:t>
            </a:r>
            <a:r>
              <a:rPr lang="en-US" dirty="0"/>
              <a:t> on day 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48D86-6074-2840-8CA8-FA0D3EBEAF0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04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Flu treated animals infected with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CaFluR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strains in a mixed infection lost significantly (P&lt; 0.05) more weight (21.2 ± 0.2%) than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mice infected with C 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albicans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CaFluS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strains (18.9 ± 0.3%). Although we could not determine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co-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locallization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C 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albicans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and C 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glabrata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histologically due to lack of fluorescent markers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Flu resistant strains, examination of tongues confirmed the reduction in superficial epithelial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fungal burden and invasion upon Flu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48D86-6074-2840-8CA8-FA0D3EBEAF0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9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Screened 44</a:t>
            </a:r>
            <a:r>
              <a:rPr lang="en-US" baseline="0" dirty="0"/>
              <a:t> S. </a:t>
            </a:r>
            <a:r>
              <a:rPr lang="en-US" baseline="0" dirty="0" err="1"/>
              <a:t>cerevisiae</a:t>
            </a:r>
            <a:r>
              <a:rPr lang="en-US" baseline="0" dirty="0"/>
              <a:t> strains expressing C. </a:t>
            </a:r>
            <a:r>
              <a:rPr lang="en-US" baseline="0" dirty="0" err="1"/>
              <a:t>glabrata</a:t>
            </a:r>
            <a:r>
              <a:rPr lang="en-US" baseline="0" dirty="0"/>
              <a:t> cell wall proteins. Five strains were the most adhesive.</a:t>
            </a:r>
          </a:p>
          <a:p>
            <a:endParaRPr lang="en-US" baseline="0" dirty="0"/>
          </a:p>
          <a:p>
            <a:r>
              <a:rPr lang="en-US" baseline="0" dirty="0"/>
              <a:t>Most other strains, including S. </a:t>
            </a:r>
            <a:r>
              <a:rPr lang="en-US" baseline="0" dirty="0" err="1"/>
              <a:t>cerevisiae</a:t>
            </a:r>
            <a:r>
              <a:rPr lang="en-US" baseline="0" dirty="0"/>
              <a:t> had no adhesion to C. </a:t>
            </a:r>
            <a:r>
              <a:rPr lang="en-US" baseline="0" dirty="0" err="1"/>
              <a:t>albicans</a:t>
            </a:r>
            <a:r>
              <a:rPr lang="en-US" baseline="0" dirty="0"/>
              <a:t> hyphae.</a:t>
            </a:r>
          </a:p>
          <a:p>
            <a:endParaRPr lang="en-US" baseline="0" dirty="0"/>
          </a:p>
          <a:p>
            <a:r>
              <a:rPr lang="en-US" baseline="0" dirty="0"/>
              <a:t>EPA1 and EPA6 were controls since those displayed no binding to C. </a:t>
            </a:r>
            <a:r>
              <a:rPr lang="en-US" baseline="0" dirty="0" err="1"/>
              <a:t>albicans</a:t>
            </a:r>
            <a:r>
              <a:rPr lang="en-US" baseline="0" dirty="0"/>
              <a:t>. These two are highly expressed </a:t>
            </a:r>
            <a:r>
              <a:rPr lang="en-US" baseline="0" dirty="0" err="1"/>
              <a:t>adhesins</a:t>
            </a:r>
            <a:r>
              <a:rPr lang="en-US" baseline="0" dirty="0"/>
              <a:t> in C. </a:t>
            </a:r>
            <a:r>
              <a:rPr lang="en-US" baseline="0" dirty="0" err="1"/>
              <a:t>glabrata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48D86-6074-2840-8CA8-FA0D3EBEAF0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5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7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0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9497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0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0871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06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26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7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0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6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3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6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7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plos.org/plospathogens/article?id=10.1371/journal.ppat.10055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F6223-CBDD-4C3A-81D5-FDBD13DC4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545" y="1710268"/>
            <a:ext cx="9282853" cy="1096899"/>
          </a:xfrm>
        </p:spPr>
        <p:txBody>
          <a:bodyPr/>
          <a:lstStyle/>
          <a:p>
            <a:r>
              <a:rPr lang="en-US" dirty="0"/>
              <a:t> Journal Club Walk Through…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94523-1B64-4D04-8EEB-8B9ACEA653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https://journals.plos.org/plospathogens/article?id=10.1371/journal.ppat.1005522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47015E-9AB9-4665-A8A6-793F0D19CBEB}"/>
              </a:ext>
            </a:extLst>
          </p:cNvPr>
          <p:cNvSpPr txBox="1"/>
          <p:nvPr/>
        </p:nvSpPr>
        <p:spPr>
          <a:xfrm>
            <a:off x="5991002" y="5761439"/>
            <a:ext cx="4067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Presentation by: Dr. Jesus Romo</a:t>
            </a:r>
          </a:p>
          <a:p>
            <a:r>
              <a:rPr lang="en-US" dirty="0"/>
              <a:t>Instruction added by Dr. Gail P. Taylor</a:t>
            </a:r>
          </a:p>
        </p:txBody>
      </p:sp>
    </p:spTree>
    <p:extLst>
      <p:ext uri="{BB962C8B-B14F-4D97-AF65-F5344CB8AC3E}">
        <p14:creationId xmlns:p14="http://schemas.microsoft.com/office/powerpoint/2010/main" val="2695759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31" y="33315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Arial"/>
                <a:cs typeface="Arial"/>
              </a:rPr>
              <a:t>Candida</a:t>
            </a:r>
            <a:r>
              <a:rPr lang="en-US" sz="3600" dirty="0">
                <a:latin typeface="Arial"/>
                <a:cs typeface="Arial"/>
              </a:rPr>
              <a:t> biofilms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31" y="1200022"/>
            <a:ext cx="9370772" cy="3140347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Highly complex microbial communities</a:t>
            </a:r>
          </a:p>
          <a:p>
            <a:r>
              <a:rPr lang="en-US" sz="2000" dirty="0">
                <a:cs typeface="Arial" panose="020B0604020202020204" pitchFamily="34" charset="0"/>
              </a:rPr>
              <a:t>Attached to a surface</a:t>
            </a:r>
          </a:p>
          <a:p>
            <a:r>
              <a:rPr lang="en-US" sz="2000" dirty="0">
                <a:cs typeface="Arial" panose="020B0604020202020204" pitchFamily="34" charset="0"/>
              </a:rPr>
              <a:t>Protected by an </a:t>
            </a:r>
            <a:r>
              <a:rPr lang="en-US" sz="2000" dirty="0" err="1">
                <a:cs typeface="Arial" panose="020B0604020202020204" pitchFamily="34" charset="0"/>
              </a:rPr>
              <a:t>exopolymeric</a:t>
            </a:r>
            <a:r>
              <a:rPr lang="en-US" sz="2000" dirty="0">
                <a:cs typeface="Arial" panose="020B0604020202020204" pitchFamily="34" charset="0"/>
              </a:rPr>
              <a:t> matrix.</a:t>
            </a:r>
          </a:p>
          <a:p>
            <a:r>
              <a:rPr lang="en-US" sz="2000" i="1" dirty="0">
                <a:cs typeface="Arial" panose="020B0604020202020204" pitchFamily="34" charset="0"/>
              </a:rPr>
              <a:t>Candida</a:t>
            </a:r>
            <a:r>
              <a:rPr lang="en-US" sz="2000" dirty="0">
                <a:cs typeface="Arial" panose="020B0604020202020204" pitchFamily="34" charset="0"/>
              </a:rPr>
              <a:t> infections are associated biofilms on inert surfaces (</a:t>
            </a:r>
            <a:r>
              <a:rPr lang="en-US" sz="2000" i="1" dirty="0">
                <a:cs typeface="Arial" panose="020B0604020202020204" pitchFamily="34" charset="0"/>
              </a:rPr>
              <a:t>i.e. </a:t>
            </a:r>
            <a:r>
              <a:rPr lang="en-US" sz="2000" dirty="0">
                <a:cs typeface="Arial" panose="020B0604020202020204" pitchFamily="34" charset="0"/>
              </a:rPr>
              <a:t>catheter)</a:t>
            </a:r>
          </a:p>
          <a:p>
            <a:r>
              <a:rPr lang="en-US" sz="2000" dirty="0">
                <a:cs typeface="Arial" panose="020B0604020202020204" pitchFamily="34" charset="0"/>
              </a:rPr>
              <a:t>Filamentation is an essential process for the formation of biofilms.</a:t>
            </a:r>
          </a:p>
          <a:p>
            <a:r>
              <a:rPr lang="en-US" sz="2000" dirty="0">
                <a:cs typeface="Arial" panose="020B0604020202020204" pitchFamily="34" charset="0"/>
              </a:rPr>
              <a:t>Cells within biofilms are up to 1000 times more resistant to antifungal treatment.</a:t>
            </a:r>
          </a:p>
          <a:p>
            <a:r>
              <a:rPr lang="en-US" sz="2000" dirty="0">
                <a:cs typeface="Arial" panose="020B0604020202020204" pitchFamily="34" charset="0"/>
              </a:rPr>
              <a:t>An established biofilm prolongs infection and helps initiate new infection sites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279" y="4785530"/>
            <a:ext cx="2817424" cy="1723563"/>
          </a:xfrm>
          <a:prstGeom prst="rect">
            <a:avLst/>
          </a:prstGeom>
        </p:spPr>
      </p:pic>
      <p:pic>
        <p:nvPicPr>
          <p:cNvPr id="4" name="Picture 3" descr="Screen Shot 2016-09-04 at 1.32.30 PM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171" y="4785530"/>
            <a:ext cx="2817425" cy="1723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4279" y="6488668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Candida </a:t>
            </a:r>
            <a:r>
              <a:rPr lang="en-US" i="1" dirty="0" err="1"/>
              <a:t>albicans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287400" y="6488668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Candida </a:t>
            </a:r>
            <a:r>
              <a:rPr lang="en-US" i="1" dirty="0" err="1"/>
              <a:t>glabrata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9576089" y="6488668"/>
            <a:ext cx="192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Zahran</a:t>
            </a:r>
            <a:r>
              <a:rPr lang="en-US" dirty="0"/>
              <a:t> et al., 2015</a:t>
            </a:r>
          </a:p>
        </p:txBody>
      </p:sp>
    </p:spTree>
    <p:extLst>
      <p:ext uri="{BB962C8B-B14F-4D97-AF65-F5344CB8AC3E}">
        <p14:creationId xmlns:p14="http://schemas.microsoft.com/office/powerpoint/2010/main" val="2184295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04 at 1.25.2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96" y="1424410"/>
            <a:ext cx="7230794" cy="48361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5911" y="28141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Infection strategies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5927" y="6488668"/>
            <a:ext cx="238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Brunke</a:t>
            </a:r>
            <a:r>
              <a:rPr lang="en-US" dirty="0"/>
              <a:t> and </a:t>
            </a:r>
            <a:r>
              <a:rPr lang="en-US" dirty="0" err="1"/>
              <a:t>Hube</a:t>
            </a:r>
            <a:r>
              <a:rPr lang="en-US" dirty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1379509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5DD6-D4E3-4ADB-9554-5F09ABC7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03713"/>
          </a:xfrm>
        </p:spPr>
        <p:txBody>
          <a:bodyPr/>
          <a:lstStyle/>
          <a:p>
            <a:r>
              <a:rPr lang="en-US" dirty="0"/>
              <a:t>GPT Note: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58F38-CAE5-424E-98DD-DCFF8A7B1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39" y="1338607"/>
            <a:ext cx="9700661" cy="47875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IMRD Intro is done.  NOW…how to present the paper?</a:t>
            </a:r>
          </a:p>
          <a:p>
            <a:r>
              <a:rPr lang="en-US" dirty="0"/>
              <a:t>EACH FIGURE IS USUALLY RESULTS OF ONE EXPERIMENT!!</a:t>
            </a:r>
          </a:p>
          <a:p>
            <a:r>
              <a:rPr lang="en-US" dirty="0"/>
              <a:t>Papers have multiple experiments that tell a story</a:t>
            </a:r>
          </a:p>
          <a:p>
            <a:r>
              <a:rPr lang="en-US" dirty="0"/>
              <a:t>How to present?  </a:t>
            </a:r>
          </a:p>
          <a:p>
            <a:pPr lvl="1"/>
            <a:r>
              <a:rPr lang="en-US" dirty="0"/>
              <a:t>Either All Methods and then all </a:t>
            </a:r>
            <a:r>
              <a:rPr lang="en-US" dirty="0" err="1"/>
              <a:t>Expts</a:t>
            </a:r>
            <a:r>
              <a:rPr lang="en-US" dirty="0"/>
              <a:t>, or alternate??</a:t>
            </a:r>
          </a:p>
          <a:p>
            <a:pPr lvl="2"/>
            <a:r>
              <a:rPr lang="en-US" dirty="0"/>
              <a:t>A bit confusing.</a:t>
            </a:r>
          </a:p>
          <a:p>
            <a:pPr lvl="2"/>
            <a:r>
              <a:rPr lang="en-US" dirty="0"/>
              <a:t>Might give outline of experiments…or just jump in.</a:t>
            </a:r>
          </a:p>
          <a:p>
            <a:pPr lvl="1"/>
            <a:r>
              <a:rPr lang="en-US" dirty="0"/>
              <a:t>Or Broke out the main Questions of the paper (by figure)</a:t>
            </a:r>
          </a:p>
          <a:p>
            <a:pPr lvl="2"/>
            <a:r>
              <a:rPr lang="en-US" dirty="0"/>
              <a:t>Described Methods/experiments used to answer the questions.</a:t>
            </a:r>
          </a:p>
          <a:p>
            <a:pPr lvl="2"/>
            <a:r>
              <a:rPr lang="en-US" dirty="0"/>
              <a:t>Described results (Figures)</a:t>
            </a:r>
          </a:p>
          <a:p>
            <a:pPr lvl="2"/>
            <a:r>
              <a:rPr lang="en-US" dirty="0"/>
              <a:t>Transition to next (story)</a:t>
            </a:r>
          </a:p>
          <a:p>
            <a:r>
              <a:rPr lang="en-US" dirty="0"/>
              <a:t>Alternate   Question/Purpose, Method, Results...Repeat</a:t>
            </a:r>
          </a:p>
          <a:p>
            <a:endParaRPr lang="en-US" dirty="0"/>
          </a:p>
          <a:p>
            <a:r>
              <a:rPr lang="en-US" dirty="0"/>
              <a:t>Please note: J Romo is a GOOOOD story teller.  Methods w pics take time but is good for story....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96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25D3E-3CE5-495A-97F5-00F0F98B5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17" y="274639"/>
            <a:ext cx="9594783" cy="696323"/>
          </a:xfrm>
        </p:spPr>
        <p:txBody>
          <a:bodyPr>
            <a:normAutofit/>
          </a:bodyPr>
          <a:lstStyle/>
          <a:p>
            <a:r>
              <a:rPr lang="en-US" dirty="0"/>
              <a:t>GPT NOTE PRESENTING: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688D2-42D8-4840-8649-953F0B2D5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17" y="1338607"/>
            <a:ext cx="9594783" cy="4787557"/>
          </a:xfrm>
        </p:spPr>
        <p:txBody>
          <a:bodyPr>
            <a:normAutofit/>
          </a:bodyPr>
          <a:lstStyle/>
          <a:p>
            <a:r>
              <a:rPr lang="en-US" dirty="0"/>
              <a:t>Expanding on Figures...</a:t>
            </a:r>
          </a:p>
          <a:p>
            <a:r>
              <a:rPr lang="en-US" dirty="0"/>
              <a:t>The figures tell the story</a:t>
            </a:r>
          </a:p>
          <a:p>
            <a:pPr lvl="1"/>
            <a:r>
              <a:rPr lang="en-US" dirty="0"/>
              <a:t>Answer questions you ask</a:t>
            </a:r>
          </a:p>
          <a:p>
            <a:pPr lvl="1"/>
            <a:r>
              <a:rPr lang="en-US" dirty="0"/>
              <a:t>Define what is IN figure.</a:t>
            </a:r>
          </a:p>
          <a:p>
            <a:pPr lvl="1"/>
            <a:r>
              <a:rPr lang="en-US" dirty="0"/>
              <a:t>Summarize results w Figure!</a:t>
            </a:r>
          </a:p>
          <a:p>
            <a:pPr lvl="1"/>
            <a:r>
              <a:rPr lang="en-US" dirty="0"/>
              <a:t>YOU MUST UNDERSTAND THEM!</a:t>
            </a:r>
          </a:p>
          <a:p>
            <a:pPr lvl="2"/>
            <a:r>
              <a:rPr lang="en-US" dirty="0"/>
              <a:t>If you are confused, your audience will be too</a:t>
            </a:r>
          </a:p>
          <a:p>
            <a:pPr lvl="2"/>
            <a:r>
              <a:rPr lang="en-US" dirty="0"/>
              <a:t>Dig and hunt to understand them</a:t>
            </a:r>
          </a:p>
          <a:p>
            <a:pPr lvl="2"/>
            <a:r>
              <a:rPr lang="en-US" dirty="0"/>
              <a:t>Know how to walk through them!</a:t>
            </a:r>
          </a:p>
        </p:txBody>
      </p:sp>
    </p:spTree>
    <p:extLst>
      <p:ext uri="{BB962C8B-B14F-4D97-AF65-F5344CB8AC3E}">
        <p14:creationId xmlns:p14="http://schemas.microsoft.com/office/powerpoint/2010/main" val="2495294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251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Do </a:t>
            </a:r>
            <a:r>
              <a:rPr lang="en-US" i="1" dirty="0"/>
              <a:t>C. </a:t>
            </a:r>
            <a:r>
              <a:rPr lang="en-US" i="1" dirty="0" err="1"/>
              <a:t>albicans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C. </a:t>
            </a:r>
            <a:r>
              <a:rPr lang="en-US" i="1" dirty="0" err="1"/>
              <a:t>glabrata</a:t>
            </a:r>
            <a:r>
              <a:rPr lang="en-US" i="1" dirty="0"/>
              <a:t> </a:t>
            </a:r>
            <a:r>
              <a:rPr lang="en-US" dirty="0"/>
              <a:t>have any cooperative growth effects?</a:t>
            </a:r>
          </a:p>
        </p:txBody>
      </p:sp>
    </p:spTree>
    <p:extLst>
      <p:ext uri="{BB962C8B-B14F-4D97-AF65-F5344CB8AC3E}">
        <p14:creationId xmlns:p14="http://schemas.microsoft.com/office/powerpoint/2010/main" val="2564144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6089" y="394910"/>
            <a:ext cx="9144000" cy="884673"/>
          </a:xfrm>
        </p:spPr>
        <p:txBody>
          <a:bodyPr>
            <a:noAutofit/>
          </a:bodyPr>
          <a:lstStyle/>
          <a:p>
            <a:r>
              <a:rPr lang="en-US" sz="2000" dirty="0"/>
              <a:t>Figure 1 Experimental design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4335626" y="2225624"/>
            <a:ext cx="382831" cy="316396"/>
          </a:xfrm>
          <a:prstGeom prst="rightArrow">
            <a:avLst>
              <a:gd name="adj1" fmla="val 50000"/>
              <a:gd name="adj2" fmla="val 3474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" charset="0"/>
              <a:buNone/>
            </a:pPr>
            <a:endParaRPr lang="en-US">
              <a:latin typeface="Calibri" pitchFamily="34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395362" y="1580609"/>
            <a:ext cx="570493" cy="1576267"/>
            <a:chOff x="2751" y="1146"/>
            <a:chExt cx="402" cy="1150"/>
          </a:xfrm>
        </p:grpSpPr>
        <p:grpSp>
          <p:nvGrpSpPr>
            <p:cNvPr id="140" name="Group 139"/>
            <p:cNvGrpSpPr>
              <a:grpSpLocks/>
            </p:cNvGrpSpPr>
            <p:nvPr/>
          </p:nvGrpSpPr>
          <p:grpSpPr bwMode="auto">
            <a:xfrm rot="1423731">
              <a:off x="2820" y="1146"/>
              <a:ext cx="333" cy="1150"/>
              <a:chOff x="3001" y="1546"/>
              <a:chExt cx="766" cy="2107"/>
            </a:xfrm>
          </p:grpSpPr>
          <p:sp>
            <p:nvSpPr>
              <p:cNvPr id="142" name="Rectangle 141"/>
              <p:cNvSpPr>
                <a:spLocks noChangeArrowheads="1"/>
              </p:cNvSpPr>
              <p:nvPr/>
            </p:nvSpPr>
            <p:spPr bwMode="auto">
              <a:xfrm>
                <a:off x="3023" y="1805"/>
                <a:ext cx="720" cy="864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CCEC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3" name="AutoShape 11"/>
              <p:cNvSpPr>
                <a:spLocks noChangeArrowheads="1"/>
              </p:cNvSpPr>
              <p:nvPr/>
            </p:nvSpPr>
            <p:spPr bwMode="auto">
              <a:xfrm>
                <a:off x="3001" y="1546"/>
                <a:ext cx="766" cy="409"/>
              </a:xfrm>
              <a:prstGeom prst="can">
                <a:avLst>
                  <a:gd name="adj" fmla="val 25000"/>
                </a:avLst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3023" y="2471"/>
                <a:ext cx="727" cy="82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rgbClr val="FF252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5" name="Oval 144"/>
              <p:cNvSpPr>
                <a:spLocks noChangeArrowheads="1"/>
              </p:cNvSpPr>
              <p:nvPr/>
            </p:nvSpPr>
            <p:spPr bwMode="auto">
              <a:xfrm>
                <a:off x="3016" y="2403"/>
                <a:ext cx="729" cy="128"/>
              </a:xfrm>
              <a:prstGeom prst="ellipse">
                <a:avLst/>
              </a:prstGeom>
              <a:solidFill>
                <a:srgbClr val="E46C0A"/>
              </a:solidFill>
              <a:ln w="9525">
                <a:solidFill>
                  <a:srgbClr val="FF252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6" name="AutoShape 14"/>
              <p:cNvSpPr>
                <a:spLocks noChangeArrowheads="1"/>
              </p:cNvSpPr>
              <p:nvPr/>
            </p:nvSpPr>
            <p:spPr bwMode="auto">
              <a:xfrm>
                <a:off x="3024" y="3305"/>
                <a:ext cx="720" cy="3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850 w 21600"/>
                  <a:gd name="T13" fmla="*/ 5834 h 21600"/>
                  <a:gd name="T14" fmla="*/ 15750 w 21600"/>
                  <a:gd name="T15" fmla="*/ 1576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082" y="21600"/>
                    </a:lnTo>
                    <a:lnTo>
                      <a:pt x="135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46C0A"/>
              </a:solidFill>
              <a:ln w="9525">
                <a:solidFill>
                  <a:srgbClr val="FF252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" name="Line 15"/>
            <p:cNvSpPr>
              <a:spLocks noChangeShapeType="1"/>
            </p:cNvSpPr>
            <p:nvPr/>
          </p:nvSpPr>
          <p:spPr bwMode="auto">
            <a:xfrm flipH="1">
              <a:off x="2751" y="1402"/>
              <a:ext cx="243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772209" y="1658194"/>
            <a:ext cx="892411" cy="1553757"/>
            <a:chOff x="1523" y="1136"/>
            <a:chExt cx="690" cy="1046"/>
          </a:xfrm>
        </p:grpSpPr>
        <p:grpSp>
          <p:nvGrpSpPr>
            <p:cNvPr id="130" name="Group 129"/>
            <p:cNvGrpSpPr>
              <a:grpSpLocks/>
            </p:cNvGrpSpPr>
            <p:nvPr/>
          </p:nvGrpSpPr>
          <p:grpSpPr bwMode="auto">
            <a:xfrm>
              <a:off x="1523" y="1136"/>
              <a:ext cx="690" cy="1046"/>
              <a:chOff x="864" y="1200"/>
              <a:chExt cx="864" cy="1344"/>
            </a:xfrm>
          </p:grpSpPr>
          <p:grpSp>
            <p:nvGrpSpPr>
              <p:cNvPr id="132" name="Group 131"/>
              <p:cNvGrpSpPr>
                <a:grpSpLocks/>
              </p:cNvGrpSpPr>
              <p:nvPr/>
            </p:nvGrpSpPr>
            <p:grpSpPr bwMode="auto">
              <a:xfrm>
                <a:off x="864" y="1200"/>
                <a:ext cx="864" cy="1344"/>
                <a:chOff x="864" y="1200"/>
                <a:chExt cx="864" cy="1344"/>
              </a:xfrm>
            </p:grpSpPr>
            <p:sp>
              <p:nvSpPr>
                <p:cNvPr id="136" name="AutoShape 19"/>
                <p:cNvSpPr>
                  <a:spLocks noChangeArrowheads="1"/>
                </p:cNvSpPr>
                <p:nvPr/>
              </p:nvSpPr>
              <p:spPr bwMode="auto">
                <a:xfrm flipV="1">
                  <a:off x="864" y="1584"/>
                  <a:ext cx="864" cy="8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800 w 21600"/>
                    <a:gd name="T13" fmla="*/ 4791 h 21600"/>
                    <a:gd name="T14" fmla="*/ 16800 w 21600"/>
                    <a:gd name="T15" fmla="*/ 1680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975" y="21600"/>
                      </a:lnTo>
                      <a:lnTo>
                        <a:pt x="1562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Rectangle 136"/>
                <p:cNvSpPr>
                  <a:spLocks noChangeArrowheads="1"/>
                </p:cNvSpPr>
                <p:nvPr/>
              </p:nvSpPr>
              <p:spPr bwMode="auto">
                <a:xfrm>
                  <a:off x="1104" y="1248"/>
                  <a:ext cx="384" cy="43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38" name="Oval 137"/>
                <p:cNvSpPr>
                  <a:spLocks noChangeArrowheads="1"/>
                </p:cNvSpPr>
                <p:nvPr/>
              </p:nvSpPr>
              <p:spPr bwMode="auto">
                <a:xfrm>
                  <a:off x="864" y="2256"/>
                  <a:ext cx="864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39" name="Oval 138"/>
                <p:cNvSpPr>
                  <a:spLocks noChangeArrowheads="1"/>
                </p:cNvSpPr>
                <p:nvPr/>
              </p:nvSpPr>
              <p:spPr bwMode="auto">
                <a:xfrm>
                  <a:off x="1104" y="1200"/>
                  <a:ext cx="384" cy="9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133" name="Oval 132"/>
              <p:cNvSpPr>
                <a:spLocks noChangeArrowheads="1"/>
              </p:cNvSpPr>
              <p:nvPr/>
            </p:nvSpPr>
            <p:spPr bwMode="auto">
              <a:xfrm>
                <a:off x="889" y="2274"/>
                <a:ext cx="816" cy="24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34" name="AutoShape 24"/>
              <p:cNvSpPr>
                <a:spLocks noChangeArrowheads="1"/>
              </p:cNvSpPr>
              <p:nvPr/>
            </p:nvSpPr>
            <p:spPr bwMode="auto">
              <a:xfrm flipV="1">
                <a:off x="885" y="2138"/>
                <a:ext cx="813" cy="2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43 w 21600"/>
                  <a:gd name="T13" fmla="*/ 2851 h 21600"/>
                  <a:gd name="T14" fmla="*/ 18757 w 21600"/>
                  <a:gd name="T15" fmla="*/ 187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086" y="21600"/>
                    </a:lnTo>
                    <a:lnTo>
                      <a:pt x="195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Oval 134"/>
              <p:cNvSpPr>
                <a:spLocks noChangeArrowheads="1"/>
              </p:cNvSpPr>
              <p:nvPr/>
            </p:nvSpPr>
            <p:spPr bwMode="auto">
              <a:xfrm>
                <a:off x="964" y="2084"/>
                <a:ext cx="652" cy="121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31" name="Line 26"/>
            <p:cNvSpPr>
              <a:spLocks noChangeShapeType="1"/>
            </p:cNvSpPr>
            <p:nvPr/>
          </p:nvSpPr>
          <p:spPr bwMode="auto">
            <a:xfrm flipH="1">
              <a:off x="1606" y="1516"/>
              <a:ext cx="152" cy="5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1700602" y="3290918"/>
            <a:ext cx="9839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20mL YPD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Overnight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30 °C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150-180 rpm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(OD</a:t>
            </a:r>
            <a:r>
              <a:rPr lang="en-US" sz="1200" baseline="-25000" dirty="0"/>
              <a:t>600 </a:t>
            </a:r>
            <a:r>
              <a:rPr lang="en-US" sz="1200" dirty="0"/>
              <a:t>2.0)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4364213" y="2972606"/>
            <a:ext cx="21161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64891">
              <a:buClr>
                <a:srgbClr val="000000"/>
              </a:buClr>
              <a:buSzPct val="100000"/>
              <a:defRPr/>
            </a:pPr>
            <a:endParaRPr lang="en-US" sz="2000" dirty="0">
              <a:latin typeface="Calibri" pitchFamily="34" charset="0"/>
            </a:endParaRPr>
          </a:p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>
                <a:latin typeface="+mj-lt"/>
              </a:rPr>
              <a:t>Incubate for 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>
                <a:latin typeface="+mj-lt"/>
              </a:rPr>
              <a:t>3 h at 37°C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endParaRPr lang="en-US" sz="1400" dirty="0">
              <a:latin typeface="+mj-lt"/>
            </a:endParaRPr>
          </a:p>
          <a:p>
            <a:pPr algn="ctr" defTabSz="864891">
              <a:buClr>
                <a:srgbClr val="000000"/>
              </a:buClr>
              <a:buSzPct val="100000"/>
              <a:defRPr/>
            </a:pPr>
            <a:endParaRPr lang="en-US" sz="1400" dirty="0">
              <a:latin typeface="+mj-lt"/>
            </a:endParaRP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2818883" y="3290917"/>
            <a:ext cx="17367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1mL of 1.0 X10</a:t>
            </a:r>
            <a:r>
              <a:rPr lang="en-US" sz="1200" baseline="30000" dirty="0"/>
              <a:t>6</a:t>
            </a:r>
            <a:r>
              <a:rPr lang="en-US" sz="1200" dirty="0"/>
              <a:t> cells/mL 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YNB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endParaRPr lang="en-US" sz="1400" dirty="0">
              <a:latin typeface="+mj-lt"/>
            </a:endParaRPr>
          </a:p>
          <a:p>
            <a:pPr algn="ctr" defTabSz="864891">
              <a:buClr>
                <a:srgbClr val="000000"/>
              </a:buClr>
              <a:buSzPct val="100000"/>
              <a:defRPr/>
            </a:pPr>
            <a:endParaRPr lang="en-US" sz="1400" dirty="0">
              <a:latin typeface="+mj-lt"/>
            </a:endParaRPr>
          </a:p>
        </p:txBody>
      </p:sp>
      <p:sp>
        <p:nvSpPr>
          <p:cNvPr id="28" name="AutoShape 146"/>
          <p:cNvSpPr>
            <a:spLocks noChangeArrowheads="1"/>
          </p:cNvSpPr>
          <p:nvPr/>
        </p:nvSpPr>
        <p:spPr bwMode="auto">
          <a:xfrm>
            <a:off x="2687899" y="2219683"/>
            <a:ext cx="382831" cy="316396"/>
          </a:xfrm>
          <a:prstGeom prst="rightArrow">
            <a:avLst>
              <a:gd name="adj1" fmla="val 50000"/>
              <a:gd name="adj2" fmla="val 3474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" charset="0"/>
              <a:buNone/>
            </a:pPr>
            <a:endParaRPr lang="en-US">
              <a:latin typeface="Calibri" pitchFamily="34" charset="0"/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6671825" y="2319880"/>
            <a:ext cx="382831" cy="316397"/>
          </a:xfrm>
          <a:prstGeom prst="rightArrow">
            <a:avLst>
              <a:gd name="adj1" fmla="val 50000"/>
              <a:gd name="adj2" fmla="val 3474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" charset="0"/>
              <a:buNone/>
            </a:pPr>
            <a:endParaRPr lang="en-US">
              <a:latin typeface="Calibri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448463" y="1895761"/>
            <a:ext cx="1058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2X PBS Wash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552919" y="4386112"/>
            <a:ext cx="322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Modifications for mixed species:</a:t>
            </a:r>
          </a:p>
        </p:txBody>
      </p:sp>
      <p:pic>
        <p:nvPicPr>
          <p:cNvPr id="149" name="Picture 1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359" y="1931500"/>
            <a:ext cx="1467888" cy="1003669"/>
          </a:xfrm>
          <a:prstGeom prst="rect">
            <a:avLst/>
          </a:prstGeom>
        </p:spPr>
      </p:pic>
      <p:sp>
        <p:nvSpPr>
          <p:cNvPr id="150" name="TextBox 149"/>
          <p:cNvSpPr txBox="1"/>
          <p:nvPr/>
        </p:nvSpPr>
        <p:spPr>
          <a:xfrm>
            <a:off x="5962994" y="3211951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Aspirate 1mL of media </a:t>
            </a:r>
          </a:p>
          <a:p>
            <a:r>
              <a:rPr lang="en-US" sz="1200" dirty="0"/>
              <a:t>to remove non-adherent</a:t>
            </a:r>
          </a:p>
          <a:p>
            <a:r>
              <a:rPr lang="en-US" sz="1200" dirty="0"/>
              <a:t> cells and add fresh media</a:t>
            </a:r>
          </a:p>
        </p:txBody>
      </p:sp>
      <p:pic>
        <p:nvPicPr>
          <p:cNvPr id="152" name="Picture 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758" y="1896832"/>
            <a:ext cx="1704622" cy="1148645"/>
          </a:xfrm>
          <a:prstGeom prst="rect">
            <a:avLst/>
          </a:prstGeom>
        </p:spPr>
      </p:pic>
      <p:sp>
        <p:nvSpPr>
          <p:cNvPr id="154" name="TextBox 153"/>
          <p:cNvSpPr txBox="1"/>
          <p:nvPr/>
        </p:nvSpPr>
        <p:spPr>
          <a:xfrm>
            <a:off x="7778819" y="3204613"/>
            <a:ext cx="1447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Incubate biofilms </a:t>
            </a:r>
          </a:p>
          <a:p>
            <a:r>
              <a:rPr lang="en-US" sz="1200" dirty="0"/>
              <a:t>for 24 h at 37 °C on </a:t>
            </a:r>
          </a:p>
          <a:p>
            <a:r>
              <a:rPr lang="en-US" sz="1200" dirty="0"/>
              <a:t>an orbital shaker.</a:t>
            </a:r>
          </a:p>
          <a:p>
            <a:r>
              <a:rPr lang="en-US" sz="1200" dirty="0"/>
              <a:t> </a:t>
            </a:r>
          </a:p>
        </p:txBody>
      </p:sp>
      <p:sp>
        <p:nvSpPr>
          <p:cNvPr id="155" name="AutoShape 7"/>
          <p:cNvSpPr>
            <a:spLocks noChangeArrowheads="1"/>
          </p:cNvSpPr>
          <p:nvPr/>
        </p:nvSpPr>
        <p:spPr bwMode="auto">
          <a:xfrm>
            <a:off x="9237258" y="2371139"/>
            <a:ext cx="382831" cy="316397"/>
          </a:xfrm>
          <a:prstGeom prst="rightArrow">
            <a:avLst>
              <a:gd name="adj1" fmla="val 50000"/>
              <a:gd name="adj2" fmla="val 3474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" charset="0"/>
              <a:buNone/>
            </a:pPr>
            <a:endParaRPr lang="en-US">
              <a:latin typeface="Calibri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9620089" y="2300875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Measure </a:t>
            </a:r>
          </a:p>
          <a:p>
            <a:r>
              <a:rPr lang="en-US" sz="1200" dirty="0"/>
              <a:t>dry weight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1552919" y="1168709"/>
            <a:ext cx="25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Dry weight experiments: 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1603871" y="4769556"/>
            <a:ext cx="2630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500 </a:t>
            </a:r>
            <a:r>
              <a:rPr lang="en-US" sz="1200" dirty="0" err="1"/>
              <a:t>μl</a:t>
            </a:r>
            <a:r>
              <a:rPr lang="en-US" sz="1200" dirty="0"/>
              <a:t> of each strain at 5 X 10</a:t>
            </a:r>
            <a:r>
              <a:rPr lang="en-US" sz="1200" baseline="30000" dirty="0"/>
              <a:t>5</a:t>
            </a:r>
            <a:r>
              <a:rPr lang="en-US" sz="1200" dirty="0"/>
              <a:t> cells/ml</a:t>
            </a:r>
          </a:p>
        </p:txBody>
      </p:sp>
    </p:spTree>
    <p:extLst>
      <p:ext uri="{BB962C8B-B14F-4D97-AF65-F5344CB8AC3E}">
        <p14:creationId xmlns:p14="http://schemas.microsoft.com/office/powerpoint/2010/main" val="3848233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9718" y="233378"/>
            <a:ext cx="9144000" cy="884673"/>
          </a:xfrm>
        </p:spPr>
        <p:txBody>
          <a:bodyPr>
            <a:noAutofit/>
          </a:bodyPr>
          <a:lstStyle/>
          <a:p>
            <a:r>
              <a:rPr lang="en-US" sz="2000" dirty="0"/>
              <a:t>Figure 1 Experimental design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4335626" y="2225624"/>
            <a:ext cx="382831" cy="316396"/>
          </a:xfrm>
          <a:prstGeom prst="rightArrow">
            <a:avLst>
              <a:gd name="adj1" fmla="val 50000"/>
              <a:gd name="adj2" fmla="val 3474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" charset="0"/>
              <a:buNone/>
            </a:pPr>
            <a:endParaRPr lang="en-US">
              <a:latin typeface="Calibri" pitchFamily="34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395362" y="1580609"/>
            <a:ext cx="570493" cy="1576267"/>
            <a:chOff x="2751" y="1146"/>
            <a:chExt cx="402" cy="1150"/>
          </a:xfrm>
        </p:grpSpPr>
        <p:grpSp>
          <p:nvGrpSpPr>
            <p:cNvPr id="140" name="Group 139"/>
            <p:cNvGrpSpPr>
              <a:grpSpLocks/>
            </p:cNvGrpSpPr>
            <p:nvPr/>
          </p:nvGrpSpPr>
          <p:grpSpPr bwMode="auto">
            <a:xfrm rot="1423731">
              <a:off x="2820" y="1146"/>
              <a:ext cx="333" cy="1150"/>
              <a:chOff x="3001" y="1546"/>
              <a:chExt cx="766" cy="2107"/>
            </a:xfrm>
          </p:grpSpPr>
          <p:sp>
            <p:nvSpPr>
              <p:cNvPr id="142" name="Rectangle 141"/>
              <p:cNvSpPr>
                <a:spLocks noChangeArrowheads="1"/>
              </p:cNvSpPr>
              <p:nvPr/>
            </p:nvSpPr>
            <p:spPr bwMode="auto">
              <a:xfrm>
                <a:off x="3023" y="1805"/>
                <a:ext cx="720" cy="864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CCEC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3" name="AutoShape 11"/>
              <p:cNvSpPr>
                <a:spLocks noChangeArrowheads="1"/>
              </p:cNvSpPr>
              <p:nvPr/>
            </p:nvSpPr>
            <p:spPr bwMode="auto">
              <a:xfrm>
                <a:off x="3001" y="1546"/>
                <a:ext cx="766" cy="409"/>
              </a:xfrm>
              <a:prstGeom prst="can">
                <a:avLst>
                  <a:gd name="adj" fmla="val 25000"/>
                </a:avLst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3023" y="2471"/>
                <a:ext cx="727" cy="82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rgbClr val="FF252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5" name="Oval 144"/>
              <p:cNvSpPr>
                <a:spLocks noChangeArrowheads="1"/>
              </p:cNvSpPr>
              <p:nvPr/>
            </p:nvSpPr>
            <p:spPr bwMode="auto">
              <a:xfrm>
                <a:off x="3016" y="2403"/>
                <a:ext cx="729" cy="128"/>
              </a:xfrm>
              <a:prstGeom prst="ellipse">
                <a:avLst/>
              </a:prstGeom>
              <a:solidFill>
                <a:srgbClr val="E46C0A"/>
              </a:solidFill>
              <a:ln w="9525">
                <a:solidFill>
                  <a:srgbClr val="FF252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6" name="AutoShape 14"/>
              <p:cNvSpPr>
                <a:spLocks noChangeArrowheads="1"/>
              </p:cNvSpPr>
              <p:nvPr/>
            </p:nvSpPr>
            <p:spPr bwMode="auto">
              <a:xfrm>
                <a:off x="3024" y="3305"/>
                <a:ext cx="720" cy="3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850 w 21600"/>
                  <a:gd name="T13" fmla="*/ 5834 h 21600"/>
                  <a:gd name="T14" fmla="*/ 15750 w 21600"/>
                  <a:gd name="T15" fmla="*/ 1576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082" y="21600"/>
                    </a:lnTo>
                    <a:lnTo>
                      <a:pt x="135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46C0A"/>
              </a:solidFill>
              <a:ln w="9525">
                <a:solidFill>
                  <a:srgbClr val="FF252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" name="Line 15"/>
            <p:cNvSpPr>
              <a:spLocks noChangeShapeType="1"/>
            </p:cNvSpPr>
            <p:nvPr/>
          </p:nvSpPr>
          <p:spPr bwMode="auto">
            <a:xfrm flipH="1">
              <a:off x="2751" y="1402"/>
              <a:ext cx="243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772209" y="1658194"/>
            <a:ext cx="892411" cy="1553757"/>
            <a:chOff x="1523" y="1136"/>
            <a:chExt cx="690" cy="1046"/>
          </a:xfrm>
        </p:grpSpPr>
        <p:grpSp>
          <p:nvGrpSpPr>
            <p:cNvPr id="130" name="Group 129"/>
            <p:cNvGrpSpPr>
              <a:grpSpLocks/>
            </p:cNvGrpSpPr>
            <p:nvPr/>
          </p:nvGrpSpPr>
          <p:grpSpPr bwMode="auto">
            <a:xfrm>
              <a:off x="1523" y="1136"/>
              <a:ext cx="690" cy="1046"/>
              <a:chOff x="864" y="1200"/>
              <a:chExt cx="864" cy="1344"/>
            </a:xfrm>
          </p:grpSpPr>
          <p:grpSp>
            <p:nvGrpSpPr>
              <p:cNvPr id="132" name="Group 131"/>
              <p:cNvGrpSpPr>
                <a:grpSpLocks/>
              </p:cNvGrpSpPr>
              <p:nvPr/>
            </p:nvGrpSpPr>
            <p:grpSpPr bwMode="auto">
              <a:xfrm>
                <a:off x="864" y="1200"/>
                <a:ext cx="864" cy="1344"/>
                <a:chOff x="864" y="1200"/>
                <a:chExt cx="864" cy="1344"/>
              </a:xfrm>
            </p:grpSpPr>
            <p:sp>
              <p:nvSpPr>
                <p:cNvPr id="136" name="AutoShape 19"/>
                <p:cNvSpPr>
                  <a:spLocks noChangeArrowheads="1"/>
                </p:cNvSpPr>
                <p:nvPr/>
              </p:nvSpPr>
              <p:spPr bwMode="auto">
                <a:xfrm flipV="1">
                  <a:off x="864" y="1584"/>
                  <a:ext cx="864" cy="8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800 w 21600"/>
                    <a:gd name="T13" fmla="*/ 4791 h 21600"/>
                    <a:gd name="T14" fmla="*/ 16800 w 21600"/>
                    <a:gd name="T15" fmla="*/ 1680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975" y="21600"/>
                      </a:lnTo>
                      <a:lnTo>
                        <a:pt x="1562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Rectangle 136"/>
                <p:cNvSpPr>
                  <a:spLocks noChangeArrowheads="1"/>
                </p:cNvSpPr>
                <p:nvPr/>
              </p:nvSpPr>
              <p:spPr bwMode="auto">
                <a:xfrm>
                  <a:off x="1104" y="1248"/>
                  <a:ext cx="384" cy="43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38" name="Oval 137"/>
                <p:cNvSpPr>
                  <a:spLocks noChangeArrowheads="1"/>
                </p:cNvSpPr>
                <p:nvPr/>
              </p:nvSpPr>
              <p:spPr bwMode="auto">
                <a:xfrm>
                  <a:off x="864" y="2256"/>
                  <a:ext cx="864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39" name="Oval 138"/>
                <p:cNvSpPr>
                  <a:spLocks noChangeArrowheads="1"/>
                </p:cNvSpPr>
                <p:nvPr/>
              </p:nvSpPr>
              <p:spPr bwMode="auto">
                <a:xfrm>
                  <a:off x="1104" y="1200"/>
                  <a:ext cx="384" cy="9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133" name="Oval 132"/>
              <p:cNvSpPr>
                <a:spLocks noChangeArrowheads="1"/>
              </p:cNvSpPr>
              <p:nvPr/>
            </p:nvSpPr>
            <p:spPr bwMode="auto">
              <a:xfrm>
                <a:off x="889" y="2274"/>
                <a:ext cx="816" cy="24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34" name="AutoShape 24"/>
              <p:cNvSpPr>
                <a:spLocks noChangeArrowheads="1"/>
              </p:cNvSpPr>
              <p:nvPr/>
            </p:nvSpPr>
            <p:spPr bwMode="auto">
              <a:xfrm flipV="1">
                <a:off x="885" y="2138"/>
                <a:ext cx="813" cy="2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43 w 21600"/>
                  <a:gd name="T13" fmla="*/ 2851 h 21600"/>
                  <a:gd name="T14" fmla="*/ 18757 w 21600"/>
                  <a:gd name="T15" fmla="*/ 187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086" y="21600"/>
                    </a:lnTo>
                    <a:lnTo>
                      <a:pt x="195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Oval 134"/>
              <p:cNvSpPr>
                <a:spLocks noChangeArrowheads="1"/>
              </p:cNvSpPr>
              <p:nvPr/>
            </p:nvSpPr>
            <p:spPr bwMode="auto">
              <a:xfrm>
                <a:off x="964" y="2084"/>
                <a:ext cx="652" cy="121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31" name="Line 26"/>
            <p:cNvSpPr>
              <a:spLocks noChangeShapeType="1"/>
            </p:cNvSpPr>
            <p:nvPr/>
          </p:nvSpPr>
          <p:spPr bwMode="auto">
            <a:xfrm flipH="1">
              <a:off x="1606" y="1516"/>
              <a:ext cx="152" cy="5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1700602" y="3290918"/>
            <a:ext cx="9839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20mL YPD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Overnight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30 °C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150-180 rpm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(OD</a:t>
            </a:r>
            <a:r>
              <a:rPr lang="en-US" sz="1200" baseline="-25000" dirty="0"/>
              <a:t>600 </a:t>
            </a:r>
            <a:r>
              <a:rPr lang="en-US" sz="1200" dirty="0"/>
              <a:t>2.0)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2818883" y="3290917"/>
            <a:ext cx="173674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1.0 X10</a:t>
            </a:r>
            <a:r>
              <a:rPr lang="en-US" sz="1200" baseline="30000" dirty="0"/>
              <a:t>6</a:t>
            </a:r>
            <a:r>
              <a:rPr lang="en-US" sz="1200" dirty="0"/>
              <a:t> cells/mL 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YNB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 err="1"/>
              <a:t>yCherry</a:t>
            </a:r>
            <a:r>
              <a:rPr lang="en-US" sz="1200" dirty="0"/>
              <a:t> C.a.</a:t>
            </a:r>
          </a:p>
          <a:p>
            <a:pPr algn="ctr" defTabSz="864891">
              <a:buClr>
                <a:srgbClr val="000000"/>
              </a:buClr>
              <a:buSzPct val="100000"/>
              <a:defRPr/>
            </a:pPr>
            <a:r>
              <a:rPr lang="en-US" sz="1200" dirty="0"/>
              <a:t>GFP </a:t>
            </a:r>
            <a:r>
              <a:rPr lang="en-US" sz="1200" dirty="0" err="1"/>
              <a:t>C.g.</a:t>
            </a:r>
            <a:endParaRPr lang="en-US" sz="1200" dirty="0"/>
          </a:p>
          <a:p>
            <a:pPr algn="ctr" defTabSz="864891">
              <a:buClr>
                <a:srgbClr val="000000"/>
              </a:buClr>
              <a:buSzPct val="100000"/>
              <a:defRPr/>
            </a:pPr>
            <a:endParaRPr lang="en-US" sz="1400" dirty="0">
              <a:latin typeface="+mj-lt"/>
            </a:endParaRPr>
          </a:p>
          <a:p>
            <a:pPr algn="ctr" defTabSz="864891">
              <a:buClr>
                <a:srgbClr val="000000"/>
              </a:buClr>
              <a:buSzPct val="100000"/>
              <a:defRPr/>
            </a:pPr>
            <a:endParaRPr lang="en-US" sz="1400" dirty="0">
              <a:latin typeface="+mj-lt"/>
            </a:endParaRPr>
          </a:p>
        </p:txBody>
      </p:sp>
      <p:sp>
        <p:nvSpPr>
          <p:cNvPr id="28" name="AutoShape 146"/>
          <p:cNvSpPr>
            <a:spLocks noChangeArrowheads="1"/>
          </p:cNvSpPr>
          <p:nvPr/>
        </p:nvSpPr>
        <p:spPr bwMode="auto">
          <a:xfrm>
            <a:off x="2687899" y="2219683"/>
            <a:ext cx="382831" cy="316396"/>
          </a:xfrm>
          <a:prstGeom prst="rightArrow">
            <a:avLst>
              <a:gd name="adj1" fmla="val 50000"/>
              <a:gd name="adj2" fmla="val 3474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" charset="0"/>
              <a:buNone/>
            </a:pPr>
            <a:endParaRPr lang="en-US">
              <a:latin typeface="Calibri" pitchFamily="34" charset="0"/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6671825" y="2319880"/>
            <a:ext cx="382831" cy="316397"/>
          </a:xfrm>
          <a:prstGeom prst="rightArrow">
            <a:avLst>
              <a:gd name="adj1" fmla="val 50000"/>
              <a:gd name="adj2" fmla="val 3474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" charset="0"/>
              <a:buNone/>
            </a:pPr>
            <a:endParaRPr lang="en-US">
              <a:latin typeface="Calibri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448463" y="1895761"/>
            <a:ext cx="1058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2X PBS Wash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078923" y="3290918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Incubate biofilms </a:t>
            </a:r>
          </a:p>
          <a:p>
            <a:r>
              <a:rPr lang="en-US" sz="1200" dirty="0"/>
              <a:t>at 37 °C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1552920" y="1168709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Fluorescence experiments: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589" y="1747910"/>
            <a:ext cx="1800872" cy="12412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362" y="1731086"/>
            <a:ext cx="1446183" cy="144618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298473" y="3329456"/>
            <a:ext cx="1530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Measure fluorescence</a:t>
            </a:r>
          </a:p>
        </p:txBody>
      </p:sp>
    </p:spTree>
    <p:extLst>
      <p:ext uri="{BB962C8B-B14F-4D97-AF65-F5344CB8AC3E}">
        <p14:creationId xmlns:p14="http://schemas.microsoft.com/office/powerpoint/2010/main" val="1894942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753" y="233304"/>
            <a:ext cx="9144000" cy="884673"/>
          </a:xfrm>
        </p:spPr>
        <p:txBody>
          <a:bodyPr>
            <a:noAutofit/>
          </a:bodyPr>
          <a:lstStyle/>
          <a:p>
            <a:r>
              <a:rPr lang="en-US" sz="2000" dirty="0"/>
              <a:t>Figure 1 Experimental design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632" y="1487311"/>
            <a:ext cx="2207212" cy="39549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8513" y="5394093"/>
            <a:ext cx="1462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Uppuluri</a:t>
            </a:r>
            <a:r>
              <a:rPr lang="en-US" sz="1200" dirty="0"/>
              <a:t> et al., 2009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1117978"/>
            <a:ext cx="307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Biofilms under flow conditions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330" y="4165015"/>
            <a:ext cx="3294944" cy="21759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1330" y="1487311"/>
            <a:ext cx="3294944" cy="24675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83109" y="114177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Ibidi</a:t>
            </a:r>
            <a:r>
              <a:rPr lang="en-US" dirty="0"/>
              <a:t> flow 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35622" y="1511112"/>
            <a:ext cx="2861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WT C. a. CAF2 (</a:t>
            </a:r>
            <a:r>
              <a:rPr lang="en-US" sz="1200" dirty="0" err="1"/>
              <a:t>mCherry</a:t>
            </a:r>
            <a:r>
              <a:rPr lang="en-US" sz="1200" dirty="0"/>
              <a:t>) 1 x 10</a:t>
            </a:r>
            <a:r>
              <a:rPr lang="en-US" sz="1200" baseline="30000" dirty="0"/>
              <a:t>6</a:t>
            </a:r>
            <a:r>
              <a:rPr lang="en-US" sz="1200" dirty="0"/>
              <a:t> cells/ml</a:t>
            </a:r>
          </a:p>
          <a:p>
            <a:r>
              <a:rPr lang="en-US" sz="1200" dirty="0"/>
              <a:t>WT C. g. VSY55 (GFP) 1 x 10</a:t>
            </a:r>
            <a:r>
              <a:rPr lang="en-US" sz="1200" baseline="30000" dirty="0"/>
              <a:t>6</a:t>
            </a:r>
            <a:r>
              <a:rPr lang="en-US" sz="1200" dirty="0"/>
              <a:t> cells/ml</a:t>
            </a:r>
          </a:p>
          <a:p>
            <a:endParaRPr lang="en-US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76333" y="2157443"/>
            <a:ext cx="0" cy="594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662" y="2840561"/>
            <a:ext cx="1687343" cy="11142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43770" y="3898414"/>
            <a:ext cx="921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 h at 37 °C</a:t>
            </a:r>
          </a:p>
          <a:p>
            <a:r>
              <a:rPr lang="en-US" sz="1200" dirty="0"/>
              <a:t> </a:t>
            </a:r>
          </a:p>
          <a:p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376333" y="4370065"/>
            <a:ext cx="0" cy="594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91753" y="4964290"/>
            <a:ext cx="569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</a:t>
            </a:r>
          </a:p>
          <a:p>
            <a:r>
              <a:rPr lang="en-US" sz="1200" dirty="0"/>
              <a:t>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0231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884673"/>
          </a:xfrm>
        </p:spPr>
        <p:txBody>
          <a:bodyPr>
            <a:noAutofit/>
          </a:bodyPr>
          <a:lstStyle/>
          <a:p>
            <a:r>
              <a:rPr lang="en-US" sz="2000" dirty="0"/>
              <a:t>Figure 1. </a:t>
            </a:r>
            <a:r>
              <a:rPr lang="en-US" sz="2000" i="1" dirty="0"/>
              <a:t>C. </a:t>
            </a:r>
            <a:r>
              <a:rPr lang="en-US" sz="2000" i="1" dirty="0" err="1"/>
              <a:t>glabrata</a:t>
            </a:r>
            <a:r>
              <a:rPr lang="en-US" sz="2000" i="1" dirty="0"/>
              <a:t> </a:t>
            </a:r>
            <a:r>
              <a:rPr lang="en-US" sz="2000" dirty="0"/>
              <a:t>and </a:t>
            </a:r>
            <a:r>
              <a:rPr lang="en-US" sz="2000" i="1" dirty="0"/>
              <a:t>C. </a:t>
            </a:r>
            <a:r>
              <a:rPr lang="en-US" sz="2000" i="1" dirty="0" err="1"/>
              <a:t>albicans</a:t>
            </a:r>
            <a:r>
              <a:rPr lang="en-US" sz="2000" i="1" dirty="0"/>
              <a:t> </a:t>
            </a:r>
            <a:r>
              <a:rPr lang="en-US" sz="2000" dirty="0"/>
              <a:t>dual species biofilms showed increased biofilm mass that reflects </a:t>
            </a:r>
            <a:r>
              <a:rPr lang="en-US" sz="2000" i="1" dirty="0"/>
              <a:t>C. </a:t>
            </a:r>
            <a:r>
              <a:rPr lang="en-US" sz="2000" i="1" dirty="0" err="1"/>
              <a:t>glabrata</a:t>
            </a:r>
            <a:r>
              <a:rPr lang="en-US" sz="2000" i="1" dirty="0"/>
              <a:t> </a:t>
            </a:r>
            <a:r>
              <a:rPr lang="en-US" sz="2000" dirty="0"/>
              <a:t>adherence to </a:t>
            </a:r>
            <a:r>
              <a:rPr lang="en-US" sz="2000" i="1" dirty="0"/>
              <a:t>C. </a:t>
            </a:r>
            <a:r>
              <a:rPr lang="en-US" sz="2000" i="1" dirty="0" err="1"/>
              <a:t>albicans</a:t>
            </a:r>
            <a:r>
              <a:rPr lang="en-US" sz="2000" i="1" dirty="0"/>
              <a:t> </a:t>
            </a:r>
            <a:r>
              <a:rPr lang="en-US" sz="2000" dirty="0"/>
              <a:t>hyphae.</a:t>
            </a:r>
          </a:p>
        </p:txBody>
      </p:sp>
      <p:pic>
        <p:nvPicPr>
          <p:cNvPr id="4" name="Picture 3" descr="Screen Shot 2016-09-03 at 9.36.33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90" y="1287645"/>
            <a:ext cx="5833180" cy="2601653"/>
          </a:xfrm>
          <a:prstGeom prst="rect">
            <a:avLst/>
          </a:prstGeom>
        </p:spPr>
      </p:pic>
      <p:pic>
        <p:nvPicPr>
          <p:cNvPr id="6" name="Picture 5" descr="Screen Shot 2016-09-03 at 9.36.41 AM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90" y="4007647"/>
            <a:ext cx="5833872" cy="2603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9263" y="1287644"/>
            <a:ext cx="37985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Strains used:</a:t>
            </a:r>
          </a:p>
          <a:p>
            <a:r>
              <a:rPr lang="en-US" sz="1400" dirty="0"/>
              <a:t>BG2 WT (</a:t>
            </a:r>
            <a:r>
              <a:rPr lang="en-US" sz="1400" i="1" dirty="0"/>
              <a:t>C. </a:t>
            </a:r>
            <a:r>
              <a:rPr lang="en-US" sz="1400" i="1" dirty="0" err="1"/>
              <a:t>glabrata</a:t>
            </a:r>
            <a:r>
              <a:rPr lang="en-US" sz="1400" dirty="0"/>
              <a:t>)</a:t>
            </a:r>
          </a:p>
          <a:p>
            <a:r>
              <a:rPr lang="en-US" sz="1400" dirty="0"/>
              <a:t>CgVSY55= GFP-expressing </a:t>
            </a:r>
            <a:r>
              <a:rPr lang="en-US" sz="1400" i="1" dirty="0"/>
              <a:t>C. </a:t>
            </a:r>
            <a:r>
              <a:rPr lang="en-US" sz="1400" i="1" dirty="0" err="1"/>
              <a:t>glabrata</a:t>
            </a:r>
            <a:endParaRPr lang="en-US" sz="1400" i="1" dirty="0"/>
          </a:p>
          <a:p>
            <a:r>
              <a:rPr lang="en-US" sz="1400" dirty="0"/>
              <a:t>CAI4 WT (</a:t>
            </a:r>
            <a:r>
              <a:rPr lang="en-US" sz="1400" i="1" dirty="0"/>
              <a:t>C. </a:t>
            </a:r>
            <a:r>
              <a:rPr lang="en-US" sz="1400" i="1" dirty="0" err="1"/>
              <a:t>albicans</a:t>
            </a:r>
            <a:r>
              <a:rPr lang="en-US" sz="1400" dirty="0"/>
              <a:t>)</a:t>
            </a:r>
          </a:p>
          <a:p>
            <a:r>
              <a:rPr lang="en-US" sz="1400" dirty="0"/>
              <a:t>CAF2-yCherry for </a:t>
            </a:r>
            <a:r>
              <a:rPr lang="en-US" sz="1400" i="1" dirty="0"/>
              <a:t>C. </a:t>
            </a:r>
            <a:r>
              <a:rPr lang="en-US" sz="1400" i="1" dirty="0" err="1"/>
              <a:t>albicans</a:t>
            </a:r>
            <a:endParaRPr lang="en-US" sz="1400" i="1" dirty="0"/>
          </a:p>
          <a:p>
            <a:endParaRPr lang="en-US" sz="1400" i="1" dirty="0"/>
          </a:p>
          <a:p>
            <a:endParaRPr lang="en-US" sz="1400" i="1" dirty="0"/>
          </a:p>
          <a:p>
            <a:r>
              <a:rPr lang="en-US" sz="1400" u="sng" dirty="0"/>
              <a:t>Results:</a:t>
            </a:r>
          </a:p>
          <a:p>
            <a:pPr marL="342900" indent="-342900">
              <a:buAutoNum type="alphaUcParenBoth"/>
            </a:pPr>
            <a:r>
              <a:rPr lang="en-US" sz="1400" dirty="0"/>
              <a:t>Dual species biofilm more massive.</a:t>
            </a:r>
          </a:p>
          <a:p>
            <a:r>
              <a:rPr lang="en-US" sz="1400" dirty="0"/>
              <a:t>(B) Co-growth resulted in additional growth</a:t>
            </a:r>
          </a:p>
          <a:p>
            <a:r>
              <a:rPr lang="en-US" sz="1400" dirty="0"/>
              <a:t>(C) In flow, </a:t>
            </a:r>
            <a:r>
              <a:rPr lang="en-US" sz="1400" dirty="0" err="1"/>
              <a:t>C.g.</a:t>
            </a:r>
            <a:r>
              <a:rPr lang="en-US" sz="1400" dirty="0"/>
              <a:t> was unable to form biofilms alone, while C.a. formed robust biofilms.</a:t>
            </a:r>
          </a:p>
          <a:p>
            <a:r>
              <a:rPr lang="en-US" sz="1400" dirty="0"/>
              <a:t>(D) When grown together, </a:t>
            </a:r>
            <a:r>
              <a:rPr lang="en-US" sz="1400" dirty="0" err="1"/>
              <a:t>C.g.</a:t>
            </a:r>
            <a:r>
              <a:rPr lang="en-US" sz="1400" dirty="0"/>
              <a:t> was found associated with C.a. hyphae.</a:t>
            </a:r>
          </a:p>
          <a:p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348830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9270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are these two </a:t>
            </a:r>
            <a:r>
              <a:rPr lang="en-US" i="1" dirty="0"/>
              <a:t>Candida</a:t>
            </a:r>
            <a:r>
              <a:rPr lang="en-US" dirty="0"/>
              <a:t> species interacting?</a:t>
            </a:r>
          </a:p>
        </p:txBody>
      </p:sp>
    </p:spTree>
    <p:extLst>
      <p:ext uri="{BB962C8B-B14F-4D97-AF65-F5344CB8AC3E}">
        <p14:creationId xmlns:p14="http://schemas.microsoft.com/office/powerpoint/2010/main" val="360838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BF25F-5823-41F5-91E6-6AB23576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FAB45-3A90-42D3-9131-56B1DD8C5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phdcomics.com/comics/archive/phd011108s.gif">
            <a:extLst>
              <a:ext uri="{FF2B5EF4-FFF2-40B4-BE49-F238E27FC236}">
                <a16:creationId xmlns:a16="http://schemas.microsoft.com/office/drawing/2014/main" id="{28454230-8B6A-45EA-9932-3BD6AB866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11" y="1333151"/>
            <a:ext cx="8456797" cy="366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58959E-DC1E-4655-9C70-6DA6D4D68E78}"/>
              </a:ext>
            </a:extLst>
          </p:cNvPr>
          <p:cNvSpPr/>
          <p:nvPr/>
        </p:nvSpPr>
        <p:spPr>
          <a:xfrm>
            <a:off x="4274649" y="556742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https://phdcomics.com/comics/archive.php?comicid=963</a:t>
            </a:r>
          </a:p>
        </p:txBody>
      </p:sp>
    </p:spTree>
    <p:extLst>
      <p:ext uri="{BB962C8B-B14F-4D97-AF65-F5344CB8AC3E}">
        <p14:creationId xmlns:p14="http://schemas.microsoft.com/office/powerpoint/2010/main" val="1951865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2223" y="309593"/>
            <a:ext cx="9144000" cy="884673"/>
          </a:xfrm>
        </p:spPr>
        <p:txBody>
          <a:bodyPr>
            <a:noAutofit/>
          </a:bodyPr>
          <a:lstStyle/>
          <a:p>
            <a:r>
              <a:rPr lang="en-US" sz="2000" dirty="0"/>
              <a:t>Figure 2 Experimental design 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72209" y="1502973"/>
            <a:ext cx="892411" cy="1553757"/>
            <a:chOff x="1523" y="1136"/>
            <a:chExt cx="690" cy="1046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523" y="1136"/>
              <a:ext cx="690" cy="1046"/>
              <a:chOff x="864" y="1200"/>
              <a:chExt cx="864" cy="1344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864" y="1200"/>
                <a:ext cx="864" cy="1344"/>
                <a:chOff x="864" y="1200"/>
                <a:chExt cx="864" cy="1344"/>
              </a:xfrm>
            </p:grpSpPr>
            <p:sp>
              <p:nvSpPr>
                <p:cNvPr id="13" name="AutoShape 19"/>
                <p:cNvSpPr>
                  <a:spLocks noChangeArrowheads="1"/>
                </p:cNvSpPr>
                <p:nvPr/>
              </p:nvSpPr>
              <p:spPr bwMode="auto">
                <a:xfrm flipV="1">
                  <a:off x="864" y="1584"/>
                  <a:ext cx="864" cy="8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800 w 21600"/>
                    <a:gd name="T13" fmla="*/ 4791 h 21600"/>
                    <a:gd name="T14" fmla="*/ 16800 w 21600"/>
                    <a:gd name="T15" fmla="*/ 1680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975" y="21600"/>
                      </a:lnTo>
                      <a:lnTo>
                        <a:pt x="1562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1104" y="1248"/>
                  <a:ext cx="384" cy="43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" name="Oval 14"/>
                <p:cNvSpPr>
                  <a:spLocks noChangeArrowheads="1"/>
                </p:cNvSpPr>
                <p:nvPr/>
              </p:nvSpPr>
              <p:spPr bwMode="auto">
                <a:xfrm>
                  <a:off x="864" y="2256"/>
                  <a:ext cx="864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" name="Oval 15"/>
                <p:cNvSpPr>
                  <a:spLocks noChangeArrowheads="1"/>
                </p:cNvSpPr>
                <p:nvPr/>
              </p:nvSpPr>
              <p:spPr bwMode="auto">
                <a:xfrm>
                  <a:off x="1104" y="1200"/>
                  <a:ext cx="384" cy="9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889" y="2274"/>
                <a:ext cx="816" cy="24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" name="AutoShape 24"/>
              <p:cNvSpPr>
                <a:spLocks noChangeArrowheads="1"/>
              </p:cNvSpPr>
              <p:nvPr/>
            </p:nvSpPr>
            <p:spPr bwMode="auto">
              <a:xfrm flipV="1">
                <a:off x="885" y="2138"/>
                <a:ext cx="813" cy="2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43 w 21600"/>
                  <a:gd name="T13" fmla="*/ 2851 h 21600"/>
                  <a:gd name="T14" fmla="*/ 18757 w 21600"/>
                  <a:gd name="T15" fmla="*/ 187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086" y="21600"/>
                    </a:lnTo>
                    <a:lnTo>
                      <a:pt x="195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964" y="2084"/>
                <a:ext cx="652" cy="121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8" name="Line 26"/>
            <p:cNvSpPr>
              <a:spLocks noChangeShapeType="1"/>
            </p:cNvSpPr>
            <p:nvPr/>
          </p:nvSpPr>
          <p:spPr bwMode="auto">
            <a:xfrm flipH="1">
              <a:off x="1606" y="1516"/>
              <a:ext cx="152" cy="5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772209" y="4082483"/>
            <a:ext cx="892411" cy="1553757"/>
            <a:chOff x="1523" y="1136"/>
            <a:chExt cx="690" cy="1046"/>
          </a:xfrm>
        </p:grpSpPr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523" y="1136"/>
              <a:ext cx="690" cy="1046"/>
              <a:chOff x="864" y="1200"/>
              <a:chExt cx="864" cy="1344"/>
            </a:xfrm>
          </p:grpSpPr>
          <p:grpSp>
            <p:nvGrpSpPr>
              <p:cNvPr id="20" name="Group 19"/>
              <p:cNvGrpSpPr>
                <a:grpSpLocks/>
              </p:cNvGrpSpPr>
              <p:nvPr/>
            </p:nvGrpSpPr>
            <p:grpSpPr bwMode="auto">
              <a:xfrm>
                <a:off x="864" y="1200"/>
                <a:ext cx="864" cy="1344"/>
                <a:chOff x="864" y="1200"/>
                <a:chExt cx="864" cy="1344"/>
              </a:xfrm>
            </p:grpSpPr>
            <p:sp>
              <p:nvSpPr>
                <p:cNvPr id="24" name="AutoShape 19"/>
                <p:cNvSpPr>
                  <a:spLocks noChangeArrowheads="1"/>
                </p:cNvSpPr>
                <p:nvPr/>
              </p:nvSpPr>
              <p:spPr bwMode="auto">
                <a:xfrm flipV="1">
                  <a:off x="864" y="1584"/>
                  <a:ext cx="864" cy="8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800 w 21600"/>
                    <a:gd name="T13" fmla="*/ 4791 h 21600"/>
                    <a:gd name="T14" fmla="*/ 16800 w 21600"/>
                    <a:gd name="T15" fmla="*/ 1680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975" y="21600"/>
                      </a:lnTo>
                      <a:lnTo>
                        <a:pt x="1562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Rectangle 24"/>
                <p:cNvSpPr>
                  <a:spLocks noChangeArrowheads="1"/>
                </p:cNvSpPr>
                <p:nvPr/>
              </p:nvSpPr>
              <p:spPr bwMode="auto">
                <a:xfrm>
                  <a:off x="1104" y="1248"/>
                  <a:ext cx="384" cy="43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6" name="Oval 25"/>
                <p:cNvSpPr>
                  <a:spLocks noChangeArrowheads="1"/>
                </p:cNvSpPr>
                <p:nvPr/>
              </p:nvSpPr>
              <p:spPr bwMode="auto">
                <a:xfrm>
                  <a:off x="864" y="2256"/>
                  <a:ext cx="864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7" name="Oval 26"/>
                <p:cNvSpPr>
                  <a:spLocks noChangeArrowheads="1"/>
                </p:cNvSpPr>
                <p:nvPr/>
              </p:nvSpPr>
              <p:spPr bwMode="auto">
                <a:xfrm>
                  <a:off x="1104" y="1200"/>
                  <a:ext cx="384" cy="9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889" y="2274"/>
                <a:ext cx="816" cy="24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" name="AutoShape 24"/>
              <p:cNvSpPr>
                <a:spLocks noChangeArrowheads="1"/>
              </p:cNvSpPr>
              <p:nvPr/>
            </p:nvSpPr>
            <p:spPr bwMode="auto">
              <a:xfrm flipV="1">
                <a:off x="885" y="2138"/>
                <a:ext cx="813" cy="2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43 w 21600"/>
                  <a:gd name="T13" fmla="*/ 2851 h 21600"/>
                  <a:gd name="T14" fmla="*/ 18757 w 21600"/>
                  <a:gd name="T15" fmla="*/ 187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086" y="21600"/>
                    </a:lnTo>
                    <a:lnTo>
                      <a:pt x="195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964" y="2084"/>
                <a:ext cx="652" cy="121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1606" y="1516"/>
              <a:ext cx="152" cy="5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747713" y="3056730"/>
            <a:ext cx="159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C. </a:t>
            </a:r>
            <a:r>
              <a:rPr lang="en-US" sz="1200" i="1" dirty="0" err="1"/>
              <a:t>albicans</a:t>
            </a:r>
            <a:r>
              <a:rPr lang="en-US" sz="1200" i="1" dirty="0"/>
              <a:t> </a:t>
            </a:r>
            <a:r>
              <a:rPr lang="en-US" sz="1200" dirty="0"/>
              <a:t>only in</a:t>
            </a:r>
          </a:p>
          <a:p>
            <a:r>
              <a:rPr lang="en-US" sz="1200" dirty="0"/>
              <a:t>YNB + 1.25% glucose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12101" y="1034863"/>
            <a:ext cx="210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For yeast phase cells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98276" y="3661078"/>
            <a:ext cx="1672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For </a:t>
            </a:r>
            <a:r>
              <a:rPr lang="en-US" u="sng" dirty="0" err="1"/>
              <a:t>hyphal</a:t>
            </a:r>
            <a:r>
              <a:rPr lang="en-US" u="sng" dirty="0"/>
              <a:t> cells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949223" y="2384778"/>
            <a:ext cx="10301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49222" y="2467592"/>
            <a:ext cx="930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 h at 37 °C</a:t>
            </a:r>
          </a:p>
          <a:p>
            <a:r>
              <a:rPr lang="en-US" sz="1200" dirty="0"/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9424" y="5756094"/>
            <a:ext cx="163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C. </a:t>
            </a:r>
            <a:r>
              <a:rPr lang="en-US" sz="1200" i="1" dirty="0" err="1"/>
              <a:t>albicans</a:t>
            </a:r>
            <a:r>
              <a:rPr lang="en-US" sz="1200" i="1" dirty="0"/>
              <a:t> </a:t>
            </a:r>
            <a:r>
              <a:rPr lang="en-US" sz="1200" dirty="0"/>
              <a:t>only in </a:t>
            </a:r>
          </a:p>
          <a:p>
            <a:r>
              <a:rPr lang="en-US" sz="1200" dirty="0"/>
              <a:t>YNB + 1.25% </a:t>
            </a:r>
            <a:r>
              <a:rPr lang="en-US" sz="1200" dirty="0" err="1"/>
              <a:t>GlcNAc</a:t>
            </a:r>
            <a:endParaRPr lang="en-US" sz="12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949223" y="4750136"/>
            <a:ext cx="10301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49222" y="4832950"/>
            <a:ext cx="930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 h at 37 °C</a:t>
            </a:r>
          </a:p>
          <a:p>
            <a:r>
              <a:rPr lang="en-US" sz="1200" dirty="0"/>
              <a:t> </a:t>
            </a: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7500472" y="1530242"/>
            <a:ext cx="892411" cy="1553757"/>
            <a:chOff x="1523" y="1136"/>
            <a:chExt cx="690" cy="1046"/>
          </a:xfrm>
        </p:grpSpPr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1523" y="1136"/>
              <a:ext cx="690" cy="1046"/>
              <a:chOff x="864" y="1200"/>
              <a:chExt cx="864" cy="1344"/>
            </a:xfrm>
          </p:grpSpPr>
          <p:grpSp>
            <p:nvGrpSpPr>
              <p:cNvPr id="40" name="Group 39"/>
              <p:cNvGrpSpPr>
                <a:grpSpLocks/>
              </p:cNvGrpSpPr>
              <p:nvPr/>
            </p:nvGrpSpPr>
            <p:grpSpPr bwMode="auto">
              <a:xfrm>
                <a:off x="864" y="1200"/>
                <a:ext cx="864" cy="1344"/>
                <a:chOff x="864" y="1200"/>
                <a:chExt cx="864" cy="1344"/>
              </a:xfrm>
            </p:grpSpPr>
            <p:sp>
              <p:nvSpPr>
                <p:cNvPr id="44" name="AutoShape 19"/>
                <p:cNvSpPr>
                  <a:spLocks noChangeArrowheads="1"/>
                </p:cNvSpPr>
                <p:nvPr/>
              </p:nvSpPr>
              <p:spPr bwMode="auto">
                <a:xfrm flipV="1">
                  <a:off x="864" y="1584"/>
                  <a:ext cx="864" cy="8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800 w 21600"/>
                    <a:gd name="T13" fmla="*/ 4791 h 21600"/>
                    <a:gd name="T14" fmla="*/ 16800 w 21600"/>
                    <a:gd name="T15" fmla="*/ 1680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975" y="21600"/>
                      </a:lnTo>
                      <a:lnTo>
                        <a:pt x="1562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Rectangle 44"/>
                <p:cNvSpPr>
                  <a:spLocks noChangeArrowheads="1"/>
                </p:cNvSpPr>
                <p:nvPr/>
              </p:nvSpPr>
              <p:spPr bwMode="auto">
                <a:xfrm>
                  <a:off x="1104" y="1248"/>
                  <a:ext cx="384" cy="43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6" name="Oval 45"/>
                <p:cNvSpPr>
                  <a:spLocks noChangeArrowheads="1"/>
                </p:cNvSpPr>
                <p:nvPr/>
              </p:nvSpPr>
              <p:spPr bwMode="auto">
                <a:xfrm>
                  <a:off x="864" y="2256"/>
                  <a:ext cx="864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7" name="Oval 46"/>
                <p:cNvSpPr>
                  <a:spLocks noChangeArrowheads="1"/>
                </p:cNvSpPr>
                <p:nvPr/>
              </p:nvSpPr>
              <p:spPr bwMode="auto">
                <a:xfrm>
                  <a:off x="1104" y="1200"/>
                  <a:ext cx="384" cy="9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41" name="Oval 40"/>
              <p:cNvSpPr>
                <a:spLocks noChangeArrowheads="1"/>
              </p:cNvSpPr>
              <p:nvPr/>
            </p:nvSpPr>
            <p:spPr bwMode="auto">
              <a:xfrm>
                <a:off x="889" y="2274"/>
                <a:ext cx="816" cy="24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2" name="AutoShape 24"/>
              <p:cNvSpPr>
                <a:spLocks noChangeArrowheads="1"/>
              </p:cNvSpPr>
              <p:nvPr/>
            </p:nvSpPr>
            <p:spPr bwMode="auto">
              <a:xfrm flipV="1">
                <a:off x="885" y="2138"/>
                <a:ext cx="813" cy="2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43 w 21600"/>
                  <a:gd name="T13" fmla="*/ 2851 h 21600"/>
                  <a:gd name="T14" fmla="*/ 18757 w 21600"/>
                  <a:gd name="T15" fmla="*/ 187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086" y="21600"/>
                    </a:lnTo>
                    <a:lnTo>
                      <a:pt x="195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42"/>
              <p:cNvSpPr>
                <a:spLocks noChangeArrowheads="1"/>
              </p:cNvSpPr>
              <p:nvPr/>
            </p:nvSpPr>
            <p:spPr bwMode="auto">
              <a:xfrm>
                <a:off x="964" y="2084"/>
                <a:ext cx="652" cy="121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 flipH="1">
              <a:off x="1606" y="1516"/>
              <a:ext cx="152" cy="5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227374" y="3133256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C. </a:t>
            </a:r>
            <a:r>
              <a:rPr lang="en-US" sz="1200" i="1" dirty="0" err="1"/>
              <a:t>albicans</a:t>
            </a:r>
            <a:r>
              <a:rPr lang="en-US" sz="1200" i="1" dirty="0"/>
              <a:t> </a:t>
            </a:r>
            <a:r>
              <a:rPr lang="en-US" sz="1200" dirty="0"/>
              <a:t>+</a:t>
            </a:r>
          </a:p>
          <a:p>
            <a:r>
              <a:rPr lang="en-US" sz="1200" dirty="0"/>
              <a:t> </a:t>
            </a:r>
            <a:r>
              <a:rPr lang="en-US" sz="1200" i="1" dirty="0"/>
              <a:t>C. </a:t>
            </a:r>
            <a:r>
              <a:rPr lang="en-US" sz="1200" i="1" dirty="0" err="1"/>
              <a:t>glabrata</a:t>
            </a:r>
            <a:r>
              <a:rPr lang="en-US" sz="1200" i="1" dirty="0"/>
              <a:t> </a:t>
            </a:r>
            <a:r>
              <a:rPr lang="en-US" sz="1200" dirty="0"/>
              <a:t>(1:1) </a:t>
            </a:r>
          </a:p>
          <a:p>
            <a:r>
              <a:rPr lang="en-US" sz="1200" dirty="0"/>
              <a:t>for 60 min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79285" y="1716071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1X wash </a:t>
            </a:r>
          </a:p>
          <a:p>
            <a:r>
              <a:rPr lang="en-US" sz="1200" dirty="0"/>
              <a:t>in PBS</a:t>
            </a:r>
          </a:p>
        </p:txBody>
      </p:sp>
      <p:pic>
        <p:nvPicPr>
          <p:cNvPr id="50" name="Picture 49" descr="YPD + Serum without 36 24h 40X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637" y="4343815"/>
            <a:ext cx="1811697" cy="1358773"/>
          </a:xfrm>
          <a:prstGeom prst="rect">
            <a:avLst/>
          </a:prstGeom>
        </p:spPr>
      </p:pic>
      <p:pic>
        <p:nvPicPr>
          <p:cNvPr id="51" name="Picture 50" descr="CPH2 spider No Compound 24h 40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768" y="1946904"/>
            <a:ext cx="1811697" cy="135877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979334" y="4175557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1X wash </a:t>
            </a:r>
          </a:p>
          <a:p>
            <a:r>
              <a:rPr lang="en-US" sz="1200" dirty="0"/>
              <a:t>in PBS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665460" y="3306582"/>
            <a:ext cx="1753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Microscopic examination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07636" y="5702588"/>
            <a:ext cx="1753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Microscopic examination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6496183" y="2409225"/>
            <a:ext cx="10301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7581274" y="3973258"/>
            <a:ext cx="892411" cy="1553757"/>
            <a:chOff x="1523" y="1136"/>
            <a:chExt cx="690" cy="1046"/>
          </a:xfrm>
        </p:grpSpPr>
        <p:grpSp>
          <p:nvGrpSpPr>
            <p:cNvPr id="60" name="Group 59"/>
            <p:cNvGrpSpPr>
              <a:grpSpLocks/>
            </p:cNvGrpSpPr>
            <p:nvPr/>
          </p:nvGrpSpPr>
          <p:grpSpPr bwMode="auto">
            <a:xfrm>
              <a:off x="1523" y="1136"/>
              <a:ext cx="690" cy="1046"/>
              <a:chOff x="864" y="1200"/>
              <a:chExt cx="864" cy="1344"/>
            </a:xfrm>
          </p:grpSpPr>
          <p:grpSp>
            <p:nvGrpSpPr>
              <p:cNvPr id="62" name="Group 61"/>
              <p:cNvGrpSpPr>
                <a:grpSpLocks/>
              </p:cNvGrpSpPr>
              <p:nvPr/>
            </p:nvGrpSpPr>
            <p:grpSpPr bwMode="auto">
              <a:xfrm>
                <a:off x="864" y="1200"/>
                <a:ext cx="864" cy="1344"/>
                <a:chOff x="864" y="1200"/>
                <a:chExt cx="864" cy="1344"/>
              </a:xfrm>
            </p:grpSpPr>
            <p:sp>
              <p:nvSpPr>
                <p:cNvPr id="66" name="AutoShape 19"/>
                <p:cNvSpPr>
                  <a:spLocks noChangeArrowheads="1"/>
                </p:cNvSpPr>
                <p:nvPr/>
              </p:nvSpPr>
              <p:spPr bwMode="auto">
                <a:xfrm flipV="1">
                  <a:off x="864" y="1584"/>
                  <a:ext cx="864" cy="8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800 w 21600"/>
                    <a:gd name="T13" fmla="*/ 4791 h 21600"/>
                    <a:gd name="T14" fmla="*/ 16800 w 21600"/>
                    <a:gd name="T15" fmla="*/ 1680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975" y="21600"/>
                      </a:lnTo>
                      <a:lnTo>
                        <a:pt x="1562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Rectangle 66"/>
                <p:cNvSpPr>
                  <a:spLocks noChangeArrowheads="1"/>
                </p:cNvSpPr>
                <p:nvPr/>
              </p:nvSpPr>
              <p:spPr bwMode="auto">
                <a:xfrm>
                  <a:off x="1104" y="1248"/>
                  <a:ext cx="384" cy="43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68" name="Oval 67"/>
                <p:cNvSpPr>
                  <a:spLocks noChangeArrowheads="1"/>
                </p:cNvSpPr>
                <p:nvPr/>
              </p:nvSpPr>
              <p:spPr bwMode="auto">
                <a:xfrm>
                  <a:off x="864" y="2256"/>
                  <a:ext cx="864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69" name="Oval 68"/>
                <p:cNvSpPr>
                  <a:spLocks noChangeArrowheads="1"/>
                </p:cNvSpPr>
                <p:nvPr/>
              </p:nvSpPr>
              <p:spPr bwMode="auto">
                <a:xfrm>
                  <a:off x="1104" y="1200"/>
                  <a:ext cx="384" cy="9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63" name="Oval 62"/>
              <p:cNvSpPr>
                <a:spLocks noChangeArrowheads="1"/>
              </p:cNvSpPr>
              <p:nvPr/>
            </p:nvSpPr>
            <p:spPr bwMode="auto">
              <a:xfrm>
                <a:off x="889" y="2274"/>
                <a:ext cx="816" cy="24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4" name="AutoShape 24"/>
              <p:cNvSpPr>
                <a:spLocks noChangeArrowheads="1"/>
              </p:cNvSpPr>
              <p:nvPr/>
            </p:nvSpPr>
            <p:spPr bwMode="auto">
              <a:xfrm flipV="1">
                <a:off x="885" y="2138"/>
                <a:ext cx="813" cy="2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43 w 21600"/>
                  <a:gd name="T13" fmla="*/ 2851 h 21600"/>
                  <a:gd name="T14" fmla="*/ 18757 w 21600"/>
                  <a:gd name="T15" fmla="*/ 187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086" y="21600"/>
                    </a:lnTo>
                    <a:lnTo>
                      <a:pt x="195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64"/>
              <p:cNvSpPr>
                <a:spLocks noChangeArrowheads="1"/>
              </p:cNvSpPr>
              <p:nvPr/>
            </p:nvSpPr>
            <p:spPr bwMode="auto">
              <a:xfrm>
                <a:off x="964" y="2084"/>
                <a:ext cx="652" cy="121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61" name="Line 26"/>
            <p:cNvSpPr>
              <a:spLocks noChangeShapeType="1"/>
            </p:cNvSpPr>
            <p:nvPr/>
          </p:nvSpPr>
          <p:spPr bwMode="auto">
            <a:xfrm flipH="1">
              <a:off x="1606" y="1516"/>
              <a:ext cx="152" cy="5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7308177" y="5576272"/>
            <a:ext cx="1281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C. </a:t>
            </a:r>
            <a:r>
              <a:rPr lang="en-US" sz="1200" i="1" dirty="0" err="1"/>
              <a:t>albicans</a:t>
            </a:r>
            <a:r>
              <a:rPr lang="en-US" sz="1200" i="1" dirty="0"/>
              <a:t> </a:t>
            </a:r>
            <a:r>
              <a:rPr lang="en-US" sz="1200" dirty="0"/>
              <a:t>+</a:t>
            </a:r>
          </a:p>
          <a:p>
            <a:r>
              <a:rPr lang="en-US" sz="1200" dirty="0"/>
              <a:t> </a:t>
            </a:r>
            <a:r>
              <a:rPr lang="en-US" sz="1200" i="1" dirty="0"/>
              <a:t>C. </a:t>
            </a:r>
            <a:r>
              <a:rPr lang="en-US" sz="1200" i="1" dirty="0" err="1"/>
              <a:t>glabrata</a:t>
            </a:r>
            <a:r>
              <a:rPr lang="en-US" sz="1200" i="1" dirty="0"/>
              <a:t> </a:t>
            </a:r>
            <a:r>
              <a:rPr lang="en-US" sz="1200" dirty="0"/>
              <a:t>(1:1)</a:t>
            </a:r>
          </a:p>
          <a:p>
            <a:r>
              <a:rPr lang="en-US" sz="1200" dirty="0"/>
              <a:t> for 60 min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6576985" y="4852241"/>
            <a:ext cx="10301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8369127" y="3640598"/>
            <a:ext cx="10301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9504942" y="3409766"/>
            <a:ext cx="996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Fluorescence</a:t>
            </a:r>
          </a:p>
          <a:p>
            <a:r>
              <a:rPr lang="en-US" sz="1200" dirty="0"/>
              <a:t> microscopy</a:t>
            </a:r>
          </a:p>
        </p:txBody>
      </p:sp>
    </p:spTree>
    <p:extLst>
      <p:ext uri="{BB962C8B-B14F-4D97-AF65-F5344CB8AC3E}">
        <p14:creationId xmlns:p14="http://schemas.microsoft.com/office/powerpoint/2010/main" val="1860576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88907"/>
            <a:ext cx="8229600" cy="495884"/>
          </a:xfrm>
        </p:spPr>
        <p:txBody>
          <a:bodyPr>
            <a:normAutofit/>
          </a:bodyPr>
          <a:lstStyle/>
          <a:p>
            <a:r>
              <a:rPr lang="en-US" sz="2400" dirty="0"/>
              <a:t>Figure 2. </a:t>
            </a:r>
            <a:r>
              <a:rPr lang="en-US" sz="2400" i="1" dirty="0"/>
              <a:t>C. </a:t>
            </a:r>
            <a:r>
              <a:rPr lang="en-US" sz="2400" i="1" dirty="0" err="1"/>
              <a:t>glabrata</a:t>
            </a:r>
            <a:r>
              <a:rPr lang="en-US" sz="2400" i="1" dirty="0"/>
              <a:t> </a:t>
            </a:r>
            <a:r>
              <a:rPr lang="en-US" sz="2400" dirty="0"/>
              <a:t>adheres to </a:t>
            </a:r>
            <a:r>
              <a:rPr lang="en-US" sz="2400" i="1" dirty="0"/>
              <a:t>C. </a:t>
            </a:r>
            <a:r>
              <a:rPr lang="en-US" sz="2400" i="1" dirty="0" err="1"/>
              <a:t>albicans</a:t>
            </a:r>
            <a:r>
              <a:rPr lang="en-US" sz="2400" i="1" dirty="0"/>
              <a:t> </a:t>
            </a:r>
            <a:r>
              <a:rPr lang="en-US" sz="2400" dirty="0"/>
              <a:t>hyphae.</a:t>
            </a:r>
          </a:p>
        </p:txBody>
      </p:sp>
      <p:pic>
        <p:nvPicPr>
          <p:cNvPr id="4" name="Picture 3" descr="Screen Shot 2016-09-03 at 9.39.32 AM.pn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18" y="1261350"/>
            <a:ext cx="4809255" cy="2606040"/>
          </a:xfrm>
          <a:prstGeom prst="rect">
            <a:avLst/>
          </a:prstGeom>
        </p:spPr>
      </p:pic>
      <p:pic>
        <p:nvPicPr>
          <p:cNvPr id="5" name="Picture 4" descr="Screen Shot 2016-09-03 at 9.40.03 AM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18" y="3971244"/>
            <a:ext cx="4809255" cy="2606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51543" y="1261351"/>
            <a:ext cx="393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Strains used:</a:t>
            </a:r>
          </a:p>
          <a:p>
            <a:r>
              <a:rPr lang="en-US" sz="1400" dirty="0"/>
              <a:t>CgVSY55 = GFP-expressing </a:t>
            </a:r>
            <a:r>
              <a:rPr lang="en-US" sz="1400" i="1" dirty="0"/>
              <a:t>C. </a:t>
            </a:r>
            <a:r>
              <a:rPr lang="en-US" sz="1400" i="1" dirty="0" err="1"/>
              <a:t>glabrata</a:t>
            </a:r>
            <a:r>
              <a:rPr lang="en-US" sz="1400" i="1" dirty="0"/>
              <a:t> </a:t>
            </a:r>
            <a:endParaRPr lang="en-US" sz="1400" dirty="0"/>
          </a:p>
          <a:p>
            <a:r>
              <a:rPr lang="en-US" sz="1400" dirty="0"/>
              <a:t>CgBG2 = WT </a:t>
            </a:r>
            <a:r>
              <a:rPr lang="en-US" sz="1400" i="1" dirty="0"/>
              <a:t>C. </a:t>
            </a:r>
            <a:r>
              <a:rPr lang="en-US" sz="1400" i="1" dirty="0" err="1"/>
              <a:t>glabrata</a:t>
            </a:r>
            <a:endParaRPr lang="en-US" sz="1400" i="1" dirty="0"/>
          </a:p>
          <a:p>
            <a:r>
              <a:rPr lang="en-US" sz="1400" dirty="0"/>
              <a:t>CAF2-yCherry = </a:t>
            </a:r>
            <a:r>
              <a:rPr lang="en-US" sz="1400" i="1" dirty="0"/>
              <a:t>C. </a:t>
            </a:r>
            <a:r>
              <a:rPr lang="en-US" sz="1400" i="1" dirty="0" err="1"/>
              <a:t>albicans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751543" y="3077350"/>
            <a:ext cx="393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Result: C. glabrata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cells did not adhere to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albicans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cells, but did to hyphae.</a:t>
            </a:r>
          </a:p>
          <a:p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1543" y="4146069"/>
            <a:ext cx="3097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Adhesion = # of cells adhering to 10 </a:t>
            </a:r>
            <a:r>
              <a:rPr lang="en-US" sz="1400" dirty="0" err="1"/>
              <a:t>μm</a:t>
            </a:r>
            <a:endParaRPr lang="en-US" sz="1400" dirty="0"/>
          </a:p>
          <a:p>
            <a:r>
              <a:rPr lang="en-US" sz="1400" dirty="0"/>
              <a:t>length of </a:t>
            </a:r>
            <a:r>
              <a:rPr lang="en-US" sz="1400" i="1" dirty="0"/>
              <a:t>C. </a:t>
            </a:r>
            <a:r>
              <a:rPr lang="en-US" sz="1400" i="1" dirty="0" err="1"/>
              <a:t>albicans</a:t>
            </a:r>
            <a:r>
              <a:rPr lang="en-US" sz="1400" i="1" dirty="0"/>
              <a:t> </a:t>
            </a:r>
            <a:r>
              <a:rPr lang="en-US" sz="1400" dirty="0"/>
              <a:t>hyphae.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51544" y="4937789"/>
            <a:ext cx="2775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Examined 7 </a:t>
            </a:r>
            <a:r>
              <a:rPr lang="en-US" sz="1400" i="1" dirty="0"/>
              <a:t>C. </a:t>
            </a:r>
            <a:r>
              <a:rPr lang="en-US" sz="1400" i="1" dirty="0" err="1"/>
              <a:t>glabrata</a:t>
            </a:r>
            <a:r>
              <a:rPr lang="en-US" sz="1400" i="1" dirty="0"/>
              <a:t> </a:t>
            </a:r>
            <a:r>
              <a:rPr lang="en-US" sz="1400" dirty="0"/>
              <a:t>strains for</a:t>
            </a:r>
          </a:p>
          <a:p>
            <a:r>
              <a:rPr lang="en-US" sz="1400" dirty="0"/>
              <a:t>adhesion </a:t>
            </a:r>
            <a:r>
              <a:rPr lang="en-US" sz="1400"/>
              <a:t>to hyphae.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7266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288907"/>
            <a:ext cx="8229600" cy="495884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04901"/>
            <a:ext cx="8229600" cy="417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To identify the exact mechanism </a:t>
            </a:r>
            <a:r>
              <a:rPr lang="en-US" sz="1400" i="1" dirty="0"/>
              <a:t>C. </a:t>
            </a:r>
            <a:r>
              <a:rPr lang="en-US" sz="1400" i="1" dirty="0" err="1"/>
              <a:t>glabrata</a:t>
            </a:r>
            <a:r>
              <a:rPr lang="en-US" sz="1400" i="1" dirty="0"/>
              <a:t> </a:t>
            </a:r>
            <a:r>
              <a:rPr lang="en-US" sz="1400" dirty="0"/>
              <a:t>was using for binding.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72209" y="1721557"/>
            <a:ext cx="892411" cy="1553757"/>
            <a:chOff x="1523" y="1136"/>
            <a:chExt cx="690" cy="1046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523" y="1136"/>
              <a:ext cx="690" cy="1046"/>
              <a:chOff x="864" y="1200"/>
              <a:chExt cx="864" cy="1344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864" y="1200"/>
                <a:ext cx="864" cy="1344"/>
                <a:chOff x="864" y="1200"/>
                <a:chExt cx="864" cy="1344"/>
              </a:xfrm>
            </p:grpSpPr>
            <p:sp>
              <p:nvSpPr>
                <p:cNvPr id="13" name="AutoShape 19"/>
                <p:cNvSpPr>
                  <a:spLocks noChangeArrowheads="1"/>
                </p:cNvSpPr>
                <p:nvPr/>
              </p:nvSpPr>
              <p:spPr bwMode="auto">
                <a:xfrm flipV="1">
                  <a:off x="864" y="1584"/>
                  <a:ext cx="864" cy="8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800 w 21600"/>
                    <a:gd name="T13" fmla="*/ 4791 h 21600"/>
                    <a:gd name="T14" fmla="*/ 16800 w 21600"/>
                    <a:gd name="T15" fmla="*/ 1680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975" y="21600"/>
                      </a:lnTo>
                      <a:lnTo>
                        <a:pt x="1562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1104" y="1248"/>
                  <a:ext cx="384" cy="43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" name="Oval 14"/>
                <p:cNvSpPr>
                  <a:spLocks noChangeArrowheads="1"/>
                </p:cNvSpPr>
                <p:nvPr/>
              </p:nvSpPr>
              <p:spPr bwMode="auto">
                <a:xfrm>
                  <a:off x="864" y="2256"/>
                  <a:ext cx="864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" name="Oval 15"/>
                <p:cNvSpPr>
                  <a:spLocks noChangeArrowheads="1"/>
                </p:cNvSpPr>
                <p:nvPr/>
              </p:nvSpPr>
              <p:spPr bwMode="auto">
                <a:xfrm>
                  <a:off x="1104" y="1200"/>
                  <a:ext cx="384" cy="9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889" y="2274"/>
                <a:ext cx="816" cy="24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" name="AutoShape 24"/>
              <p:cNvSpPr>
                <a:spLocks noChangeArrowheads="1"/>
              </p:cNvSpPr>
              <p:nvPr/>
            </p:nvSpPr>
            <p:spPr bwMode="auto">
              <a:xfrm flipV="1">
                <a:off x="885" y="2138"/>
                <a:ext cx="813" cy="2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43 w 21600"/>
                  <a:gd name="T13" fmla="*/ 2851 h 21600"/>
                  <a:gd name="T14" fmla="*/ 18757 w 21600"/>
                  <a:gd name="T15" fmla="*/ 187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086" y="21600"/>
                    </a:lnTo>
                    <a:lnTo>
                      <a:pt x="195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964" y="2084"/>
                <a:ext cx="652" cy="121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8" name="Line 26"/>
            <p:cNvSpPr>
              <a:spLocks noChangeShapeType="1"/>
            </p:cNvSpPr>
            <p:nvPr/>
          </p:nvSpPr>
          <p:spPr bwMode="auto">
            <a:xfrm flipH="1">
              <a:off x="1606" y="1516"/>
              <a:ext cx="152" cy="5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47713" y="3275314"/>
            <a:ext cx="2227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C. </a:t>
            </a:r>
            <a:r>
              <a:rPr lang="en-US" sz="1200" i="1" dirty="0" err="1"/>
              <a:t>albicans</a:t>
            </a:r>
            <a:r>
              <a:rPr lang="en-US" sz="1200" i="1" dirty="0"/>
              <a:t> </a:t>
            </a:r>
            <a:r>
              <a:rPr lang="en-US" sz="1200" dirty="0"/>
              <a:t>incubated</a:t>
            </a:r>
          </a:p>
          <a:p>
            <a:r>
              <a:rPr lang="en-US" sz="1200" dirty="0"/>
              <a:t>with </a:t>
            </a:r>
            <a:r>
              <a:rPr lang="en-US" sz="1200" dirty="0" err="1"/>
              <a:t>concanavalin</a:t>
            </a:r>
            <a:r>
              <a:rPr lang="en-US" sz="1200" dirty="0"/>
              <a:t> A (100 μg/ml)</a:t>
            </a:r>
          </a:p>
          <a:p>
            <a:r>
              <a:rPr lang="en-US" sz="1200" dirty="0"/>
              <a:t>for 30 min.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899992" y="4061179"/>
            <a:ext cx="892411" cy="1553757"/>
            <a:chOff x="1523" y="1136"/>
            <a:chExt cx="690" cy="1046"/>
          </a:xfrm>
        </p:grpSpPr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1523" y="1136"/>
              <a:ext cx="690" cy="1046"/>
              <a:chOff x="864" y="1200"/>
              <a:chExt cx="864" cy="1344"/>
            </a:xfrm>
          </p:grpSpPr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864" y="1200"/>
                <a:ext cx="864" cy="1344"/>
                <a:chOff x="864" y="1200"/>
                <a:chExt cx="864" cy="1344"/>
              </a:xfrm>
            </p:grpSpPr>
            <p:sp>
              <p:nvSpPr>
                <p:cNvPr id="25" name="AutoShape 19"/>
                <p:cNvSpPr>
                  <a:spLocks noChangeArrowheads="1"/>
                </p:cNvSpPr>
                <p:nvPr/>
              </p:nvSpPr>
              <p:spPr bwMode="auto">
                <a:xfrm flipV="1">
                  <a:off x="864" y="1584"/>
                  <a:ext cx="864" cy="8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800 w 21600"/>
                    <a:gd name="T13" fmla="*/ 4791 h 21600"/>
                    <a:gd name="T14" fmla="*/ 16800 w 21600"/>
                    <a:gd name="T15" fmla="*/ 1680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975" y="21600"/>
                      </a:lnTo>
                      <a:lnTo>
                        <a:pt x="1562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1104" y="1248"/>
                  <a:ext cx="384" cy="43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7" name="Oval 26"/>
                <p:cNvSpPr>
                  <a:spLocks noChangeArrowheads="1"/>
                </p:cNvSpPr>
                <p:nvPr/>
              </p:nvSpPr>
              <p:spPr bwMode="auto">
                <a:xfrm>
                  <a:off x="864" y="2256"/>
                  <a:ext cx="864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8" name="Oval 27"/>
                <p:cNvSpPr>
                  <a:spLocks noChangeArrowheads="1"/>
                </p:cNvSpPr>
                <p:nvPr/>
              </p:nvSpPr>
              <p:spPr bwMode="auto">
                <a:xfrm>
                  <a:off x="1104" y="1200"/>
                  <a:ext cx="384" cy="9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889" y="2274"/>
                <a:ext cx="816" cy="24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" name="AutoShape 24"/>
              <p:cNvSpPr>
                <a:spLocks noChangeArrowheads="1"/>
              </p:cNvSpPr>
              <p:nvPr/>
            </p:nvSpPr>
            <p:spPr bwMode="auto">
              <a:xfrm flipV="1">
                <a:off x="885" y="2138"/>
                <a:ext cx="813" cy="2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43 w 21600"/>
                  <a:gd name="T13" fmla="*/ 2851 h 21600"/>
                  <a:gd name="T14" fmla="*/ 18757 w 21600"/>
                  <a:gd name="T15" fmla="*/ 187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086" y="21600"/>
                    </a:lnTo>
                    <a:lnTo>
                      <a:pt x="195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964" y="2084"/>
                <a:ext cx="652" cy="121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 flipH="1">
              <a:off x="1606" y="1516"/>
              <a:ext cx="152" cy="5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875496" y="5614936"/>
            <a:ext cx="2233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C. </a:t>
            </a:r>
            <a:r>
              <a:rPr lang="en-US" sz="1200" i="1" dirty="0" err="1"/>
              <a:t>albicans</a:t>
            </a:r>
            <a:r>
              <a:rPr lang="en-US" sz="1200" i="1" dirty="0"/>
              <a:t> </a:t>
            </a:r>
            <a:r>
              <a:rPr lang="en-US" sz="1200" dirty="0"/>
              <a:t>incubated</a:t>
            </a:r>
          </a:p>
          <a:p>
            <a:r>
              <a:rPr lang="en-US" sz="1200" dirty="0"/>
              <a:t>with β, 1-3 </a:t>
            </a:r>
            <a:r>
              <a:rPr lang="en-US" sz="1200" dirty="0" err="1"/>
              <a:t>glucan</a:t>
            </a:r>
            <a:r>
              <a:rPr lang="en-US" sz="1200" dirty="0"/>
              <a:t> </a:t>
            </a:r>
            <a:r>
              <a:rPr lang="en-US" sz="1200" dirty="0" err="1"/>
              <a:t>Ab</a:t>
            </a:r>
            <a:r>
              <a:rPr lang="en-US" sz="1200" dirty="0"/>
              <a:t> (10 μg/ml)</a:t>
            </a:r>
          </a:p>
          <a:p>
            <a:r>
              <a:rPr lang="en-US" sz="1200" dirty="0"/>
              <a:t>for 30 min.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974956" y="4116669"/>
            <a:ext cx="17682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16779" y="3790957"/>
            <a:ext cx="832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PBS Wash</a:t>
            </a: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6012500" y="1641225"/>
            <a:ext cx="892411" cy="1553757"/>
            <a:chOff x="1523" y="1136"/>
            <a:chExt cx="690" cy="1046"/>
          </a:xfrm>
        </p:grpSpPr>
        <p:grpSp>
          <p:nvGrpSpPr>
            <p:cNvPr id="34" name="Group 33"/>
            <p:cNvGrpSpPr>
              <a:grpSpLocks/>
            </p:cNvGrpSpPr>
            <p:nvPr/>
          </p:nvGrpSpPr>
          <p:grpSpPr bwMode="auto">
            <a:xfrm>
              <a:off x="1523" y="1136"/>
              <a:ext cx="690" cy="1046"/>
              <a:chOff x="864" y="1200"/>
              <a:chExt cx="864" cy="1344"/>
            </a:xfrm>
          </p:grpSpPr>
          <p:grpSp>
            <p:nvGrpSpPr>
              <p:cNvPr id="36" name="Group 35"/>
              <p:cNvGrpSpPr>
                <a:grpSpLocks/>
              </p:cNvGrpSpPr>
              <p:nvPr/>
            </p:nvGrpSpPr>
            <p:grpSpPr bwMode="auto">
              <a:xfrm>
                <a:off x="864" y="1200"/>
                <a:ext cx="864" cy="1344"/>
                <a:chOff x="864" y="1200"/>
                <a:chExt cx="864" cy="1344"/>
              </a:xfrm>
            </p:grpSpPr>
            <p:sp>
              <p:nvSpPr>
                <p:cNvPr id="40" name="AutoShape 19"/>
                <p:cNvSpPr>
                  <a:spLocks noChangeArrowheads="1"/>
                </p:cNvSpPr>
                <p:nvPr/>
              </p:nvSpPr>
              <p:spPr bwMode="auto">
                <a:xfrm flipV="1">
                  <a:off x="864" y="1584"/>
                  <a:ext cx="864" cy="8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800 w 21600"/>
                    <a:gd name="T13" fmla="*/ 4791 h 21600"/>
                    <a:gd name="T14" fmla="*/ 16800 w 21600"/>
                    <a:gd name="T15" fmla="*/ 1680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975" y="21600"/>
                      </a:lnTo>
                      <a:lnTo>
                        <a:pt x="1562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Rectangle 40"/>
                <p:cNvSpPr>
                  <a:spLocks noChangeArrowheads="1"/>
                </p:cNvSpPr>
                <p:nvPr/>
              </p:nvSpPr>
              <p:spPr bwMode="auto">
                <a:xfrm>
                  <a:off x="1104" y="1248"/>
                  <a:ext cx="384" cy="43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2" name="Oval 41"/>
                <p:cNvSpPr>
                  <a:spLocks noChangeArrowheads="1"/>
                </p:cNvSpPr>
                <p:nvPr/>
              </p:nvSpPr>
              <p:spPr bwMode="auto">
                <a:xfrm>
                  <a:off x="864" y="2256"/>
                  <a:ext cx="864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3" name="Oval 42"/>
                <p:cNvSpPr>
                  <a:spLocks noChangeArrowheads="1"/>
                </p:cNvSpPr>
                <p:nvPr/>
              </p:nvSpPr>
              <p:spPr bwMode="auto">
                <a:xfrm>
                  <a:off x="1104" y="1200"/>
                  <a:ext cx="384" cy="9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889" y="2274"/>
                <a:ext cx="816" cy="24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8" name="AutoShape 24"/>
              <p:cNvSpPr>
                <a:spLocks noChangeArrowheads="1"/>
              </p:cNvSpPr>
              <p:nvPr/>
            </p:nvSpPr>
            <p:spPr bwMode="auto">
              <a:xfrm flipV="1">
                <a:off x="885" y="2138"/>
                <a:ext cx="813" cy="2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43 w 21600"/>
                  <a:gd name="T13" fmla="*/ 2851 h 21600"/>
                  <a:gd name="T14" fmla="*/ 18757 w 21600"/>
                  <a:gd name="T15" fmla="*/ 187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086" y="21600"/>
                    </a:lnTo>
                    <a:lnTo>
                      <a:pt x="195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38"/>
              <p:cNvSpPr>
                <a:spLocks noChangeArrowheads="1"/>
              </p:cNvSpPr>
              <p:nvPr/>
            </p:nvSpPr>
            <p:spPr bwMode="auto">
              <a:xfrm>
                <a:off x="964" y="2084"/>
                <a:ext cx="652" cy="121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 flipH="1">
              <a:off x="1606" y="1516"/>
              <a:ext cx="152" cy="5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739402" y="3244239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C. </a:t>
            </a:r>
            <a:r>
              <a:rPr lang="en-US" sz="1200" i="1" dirty="0" err="1"/>
              <a:t>albicans</a:t>
            </a:r>
            <a:r>
              <a:rPr lang="en-US" sz="1200" i="1" dirty="0"/>
              <a:t> </a:t>
            </a:r>
            <a:r>
              <a:rPr lang="en-US" sz="1200" dirty="0"/>
              <a:t>+</a:t>
            </a:r>
          </a:p>
          <a:p>
            <a:r>
              <a:rPr lang="en-US" sz="1200" dirty="0"/>
              <a:t> </a:t>
            </a:r>
            <a:r>
              <a:rPr lang="en-US" sz="1200" i="1" dirty="0"/>
              <a:t>C. </a:t>
            </a:r>
            <a:r>
              <a:rPr lang="en-US" sz="1200" i="1" dirty="0" err="1"/>
              <a:t>glabrata</a:t>
            </a:r>
            <a:r>
              <a:rPr lang="en-US" sz="1200" i="1" dirty="0"/>
              <a:t> </a:t>
            </a:r>
            <a:r>
              <a:rPr lang="en-US" sz="1200" dirty="0"/>
              <a:t>(1:1) </a:t>
            </a: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5981514" y="4084241"/>
            <a:ext cx="892411" cy="1553757"/>
            <a:chOff x="1523" y="1136"/>
            <a:chExt cx="690" cy="1046"/>
          </a:xfrm>
        </p:grpSpPr>
        <p:grpSp>
          <p:nvGrpSpPr>
            <p:cNvPr id="46" name="Group 45"/>
            <p:cNvGrpSpPr>
              <a:grpSpLocks/>
            </p:cNvGrpSpPr>
            <p:nvPr/>
          </p:nvGrpSpPr>
          <p:grpSpPr bwMode="auto">
            <a:xfrm>
              <a:off x="1523" y="1136"/>
              <a:ext cx="690" cy="1046"/>
              <a:chOff x="864" y="1200"/>
              <a:chExt cx="864" cy="1344"/>
            </a:xfrm>
          </p:grpSpPr>
          <p:grpSp>
            <p:nvGrpSpPr>
              <p:cNvPr id="48" name="Group 47"/>
              <p:cNvGrpSpPr>
                <a:grpSpLocks/>
              </p:cNvGrpSpPr>
              <p:nvPr/>
            </p:nvGrpSpPr>
            <p:grpSpPr bwMode="auto">
              <a:xfrm>
                <a:off x="864" y="1200"/>
                <a:ext cx="864" cy="1344"/>
                <a:chOff x="864" y="1200"/>
                <a:chExt cx="864" cy="1344"/>
              </a:xfrm>
            </p:grpSpPr>
            <p:sp>
              <p:nvSpPr>
                <p:cNvPr id="52" name="AutoShape 19"/>
                <p:cNvSpPr>
                  <a:spLocks noChangeArrowheads="1"/>
                </p:cNvSpPr>
                <p:nvPr/>
              </p:nvSpPr>
              <p:spPr bwMode="auto">
                <a:xfrm flipV="1">
                  <a:off x="864" y="1584"/>
                  <a:ext cx="864" cy="8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800 w 21600"/>
                    <a:gd name="T13" fmla="*/ 4791 h 21600"/>
                    <a:gd name="T14" fmla="*/ 16800 w 21600"/>
                    <a:gd name="T15" fmla="*/ 1680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975" y="21600"/>
                      </a:lnTo>
                      <a:lnTo>
                        <a:pt x="1562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1104" y="1248"/>
                  <a:ext cx="384" cy="43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54" name="Oval 53"/>
                <p:cNvSpPr>
                  <a:spLocks noChangeArrowheads="1"/>
                </p:cNvSpPr>
                <p:nvPr/>
              </p:nvSpPr>
              <p:spPr bwMode="auto">
                <a:xfrm>
                  <a:off x="864" y="2256"/>
                  <a:ext cx="864" cy="288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55" name="Oval 54"/>
                <p:cNvSpPr>
                  <a:spLocks noChangeArrowheads="1"/>
                </p:cNvSpPr>
                <p:nvPr/>
              </p:nvSpPr>
              <p:spPr bwMode="auto">
                <a:xfrm>
                  <a:off x="1104" y="1200"/>
                  <a:ext cx="384" cy="96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" charset="0"/>
                    <a:buNone/>
                  </a:pPr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49" name="Oval 48"/>
              <p:cNvSpPr>
                <a:spLocks noChangeArrowheads="1"/>
              </p:cNvSpPr>
              <p:nvPr/>
            </p:nvSpPr>
            <p:spPr bwMode="auto">
              <a:xfrm>
                <a:off x="889" y="2274"/>
                <a:ext cx="816" cy="24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0" name="AutoShape 24"/>
              <p:cNvSpPr>
                <a:spLocks noChangeArrowheads="1"/>
              </p:cNvSpPr>
              <p:nvPr/>
            </p:nvSpPr>
            <p:spPr bwMode="auto">
              <a:xfrm flipV="1">
                <a:off x="885" y="2138"/>
                <a:ext cx="813" cy="2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43 w 21600"/>
                  <a:gd name="T13" fmla="*/ 2851 h 21600"/>
                  <a:gd name="T14" fmla="*/ 18757 w 21600"/>
                  <a:gd name="T15" fmla="*/ 187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086" y="21600"/>
                    </a:lnTo>
                    <a:lnTo>
                      <a:pt x="195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Oval 50"/>
              <p:cNvSpPr>
                <a:spLocks noChangeArrowheads="1"/>
              </p:cNvSpPr>
              <p:nvPr/>
            </p:nvSpPr>
            <p:spPr bwMode="auto">
              <a:xfrm>
                <a:off x="964" y="2084"/>
                <a:ext cx="652" cy="121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" charset="0"/>
                  <a:buNone/>
                </a:pPr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 flipH="1">
              <a:off x="1606" y="1516"/>
              <a:ext cx="152" cy="5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708417" y="5687255"/>
            <a:ext cx="128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C. </a:t>
            </a:r>
            <a:r>
              <a:rPr lang="en-US" sz="1200" i="1" dirty="0" err="1"/>
              <a:t>albicans</a:t>
            </a:r>
            <a:r>
              <a:rPr lang="en-US" sz="1200" i="1" dirty="0"/>
              <a:t> </a:t>
            </a:r>
            <a:r>
              <a:rPr lang="en-US" sz="1200" dirty="0"/>
              <a:t>+</a:t>
            </a:r>
          </a:p>
          <a:p>
            <a:r>
              <a:rPr lang="en-US" sz="1200" dirty="0"/>
              <a:t> </a:t>
            </a:r>
            <a:r>
              <a:rPr lang="en-US" sz="1200" i="1" dirty="0"/>
              <a:t>C. </a:t>
            </a:r>
            <a:r>
              <a:rPr lang="en-US" sz="1200" i="1" dirty="0" err="1"/>
              <a:t>glabrata</a:t>
            </a:r>
            <a:r>
              <a:rPr lang="en-US" sz="1200" i="1" dirty="0"/>
              <a:t> </a:t>
            </a:r>
            <a:r>
              <a:rPr lang="en-US" sz="1200" dirty="0"/>
              <a:t>(1:1)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304213" y="3598479"/>
            <a:ext cx="35131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accent1">
                    <a:lumMod val="75000"/>
                  </a:schemeClr>
                </a:solidFill>
              </a:rPr>
              <a:t>Result: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glabrata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adhesion to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albicans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not mediated by mannose or β, 1-3 glucan binding.</a:t>
            </a:r>
          </a:p>
        </p:txBody>
      </p:sp>
    </p:spTree>
    <p:extLst>
      <p:ext uri="{BB962C8B-B14F-4D97-AF65-F5344CB8AC3E}">
        <p14:creationId xmlns:p14="http://schemas.microsoft.com/office/powerpoint/2010/main" val="3979216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357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C. glabrata </a:t>
            </a:r>
            <a:r>
              <a:rPr lang="en-US" dirty="0"/>
              <a:t>binding is </a:t>
            </a:r>
            <a:r>
              <a:rPr lang="en-US" u="sng" dirty="0"/>
              <a:t>not</a:t>
            </a:r>
            <a:r>
              <a:rPr lang="en-US" dirty="0"/>
              <a:t> mediated by mannose or β, 1-3 glucan. What causes the binding?  Are adhesins involved?</a:t>
            </a:r>
          </a:p>
        </p:txBody>
      </p:sp>
    </p:spTree>
    <p:extLst>
      <p:ext uri="{BB962C8B-B14F-4D97-AF65-F5344CB8AC3E}">
        <p14:creationId xmlns:p14="http://schemas.microsoft.com/office/powerpoint/2010/main" val="1364627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147" y="197731"/>
            <a:ext cx="9029835" cy="836574"/>
          </a:xfrm>
        </p:spPr>
        <p:txBody>
          <a:bodyPr>
            <a:noAutofit/>
          </a:bodyPr>
          <a:lstStyle/>
          <a:p>
            <a:r>
              <a:rPr lang="en-US" sz="2000" dirty="0"/>
              <a:t>Figure 3. </a:t>
            </a:r>
            <a:r>
              <a:rPr lang="en-US" sz="2000" i="1" dirty="0"/>
              <a:t>C. </a:t>
            </a:r>
            <a:r>
              <a:rPr lang="en-US" sz="2000" i="1" dirty="0" err="1"/>
              <a:t>albicans</a:t>
            </a:r>
            <a:r>
              <a:rPr lang="en-US" sz="2000" i="1" dirty="0"/>
              <a:t> </a:t>
            </a:r>
            <a:r>
              <a:rPr lang="en-US" sz="2000" dirty="0"/>
              <a:t>Als3 and Als1 </a:t>
            </a:r>
            <a:r>
              <a:rPr lang="en-US" sz="2000" dirty="0" err="1"/>
              <a:t>hyphal</a:t>
            </a:r>
            <a:r>
              <a:rPr lang="en-US" sz="2000" dirty="0"/>
              <a:t> cell wall </a:t>
            </a:r>
            <a:r>
              <a:rPr lang="en-US" sz="2000" dirty="0" err="1"/>
              <a:t>adhesins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are involved in </a:t>
            </a:r>
            <a:r>
              <a:rPr lang="en-US" sz="2000" i="1" dirty="0"/>
              <a:t>C. </a:t>
            </a:r>
            <a:r>
              <a:rPr lang="en-US" sz="2000" i="1" dirty="0" err="1"/>
              <a:t>glabrata</a:t>
            </a:r>
            <a:r>
              <a:rPr lang="en-US" sz="2000" i="1" dirty="0"/>
              <a:t> </a:t>
            </a:r>
            <a:r>
              <a:rPr lang="en-US" sz="2000" dirty="0"/>
              <a:t>adherence to </a:t>
            </a:r>
            <a:r>
              <a:rPr lang="en-US" sz="2000" i="1" dirty="0" err="1"/>
              <a:t>C.albicans</a:t>
            </a:r>
            <a:r>
              <a:rPr lang="en-US" sz="2000" dirty="0"/>
              <a:t> hyphae.</a:t>
            </a:r>
          </a:p>
        </p:txBody>
      </p:sp>
      <p:pic>
        <p:nvPicPr>
          <p:cNvPr id="4" name="Picture 3" descr="Screen Shot 2016-09-03 at 9.41.12 AM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66" y="1295825"/>
            <a:ext cx="5108939" cy="2606040"/>
          </a:xfrm>
          <a:prstGeom prst="rect">
            <a:avLst/>
          </a:prstGeom>
        </p:spPr>
      </p:pic>
      <p:pic>
        <p:nvPicPr>
          <p:cNvPr id="5" name="Picture 4" descr="Screen Shot 2016-09-03 at 9.41.18 AM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66" y="4048354"/>
            <a:ext cx="5108939" cy="26060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41444" y="129582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u="sng" dirty="0"/>
              <a:t>Strains used:</a:t>
            </a:r>
          </a:p>
          <a:p>
            <a:r>
              <a:rPr lang="en-US" sz="1400" i="1" dirty="0"/>
              <a:t>C. </a:t>
            </a:r>
            <a:r>
              <a:rPr lang="en-US" sz="1400" i="1" dirty="0" err="1"/>
              <a:t>albicans</a:t>
            </a:r>
            <a:r>
              <a:rPr lang="en-US" sz="1400" i="1" dirty="0"/>
              <a:t> als3Δ/</a:t>
            </a:r>
            <a:r>
              <a:rPr lang="en-US" sz="1400" i="1" dirty="0" err="1"/>
              <a:t>Δ</a:t>
            </a:r>
            <a:endParaRPr lang="en-US" sz="1400" i="1" dirty="0"/>
          </a:p>
          <a:p>
            <a:r>
              <a:rPr lang="en-US" sz="1400" i="1" dirty="0"/>
              <a:t>C. </a:t>
            </a:r>
            <a:r>
              <a:rPr lang="en-US" sz="1400" i="1" dirty="0" err="1"/>
              <a:t>albicans</a:t>
            </a:r>
            <a:r>
              <a:rPr lang="en-US" sz="1400" i="1" dirty="0"/>
              <a:t> als1Δ/</a:t>
            </a:r>
            <a:r>
              <a:rPr lang="en-US" sz="1400" i="1" dirty="0" err="1"/>
              <a:t>Δ</a:t>
            </a:r>
            <a:endParaRPr lang="en-US" sz="1400" i="1" dirty="0"/>
          </a:p>
          <a:p>
            <a:r>
              <a:rPr lang="en-US" sz="1400" i="1" dirty="0"/>
              <a:t>C. </a:t>
            </a:r>
            <a:r>
              <a:rPr lang="en-US" sz="1400" i="1" dirty="0" err="1"/>
              <a:t>albicans</a:t>
            </a:r>
            <a:r>
              <a:rPr lang="en-US" sz="1400" i="1" dirty="0"/>
              <a:t> als1/als3Δ/</a:t>
            </a:r>
            <a:r>
              <a:rPr lang="en-US" sz="1400" i="1" dirty="0" err="1"/>
              <a:t>Δ</a:t>
            </a:r>
            <a:endParaRPr lang="en-US" sz="1400" i="1" dirty="0"/>
          </a:p>
          <a:p>
            <a:r>
              <a:rPr lang="en-US" sz="1400" dirty="0"/>
              <a:t>ALS1 and ALS3 complements</a:t>
            </a:r>
          </a:p>
          <a:p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041445" y="2496154"/>
            <a:ext cx="34056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als3Δ/</a:t>
            </a:r>
            <a:r>
              <a:rPr lang="en-US" sz="1400" i="1" dirty="0" err="1"/>
              <a:t>Δ</a:t>
            </a:r>
            <a:r>
              <a:rPr lang="en-US" sz="1400" dirty="0"/>
              <a:t> = 72.3% reduction in binding</a:t>
            </a:r>
          </a:p>
          <a:p>
            <a:r>
              <a:rPr lang="en-US" sz="1400" i="1" dirty="0"/>
              <a:t>als1Δ/</a:t>
            </a:r>
            <a:r>
              <a:rPr lang="en-US" sz="1400" i="1" dirty="0" err="1"/>
              <a:t>Δ</a:t>
            </a:r>
            <a:r>
              <a:rPr lang="en-US" sz="1400" dirty="0"/>
              <a:t> = 28.8% reduction in binding</a:t>
            </a:r>
          </a:p>
          <a:p>
            <a:r>
              <a:rPr lang="en-US" sz="1400" i="1" dirty="0"/>
              <a:t>als1/als3Δ/</a:t>
            </a:r>
            <a:r>
              <a:rPr lang="en-US" sz="1400" i="1" dirty="0" err="1"/>
              <a:t>Δ</a:t>
            </a:r>
            <a:r>
              <a:rPr lang="en-US" sz="1400" dirty="0"/>
              <a:t>= 86% reduction in binding</a:t>
            </a:r>
          </a:p>
          <a:p>
            <a:endParaRPr lang="en-US" sz="1400" i="1" dirty="0"/>
          </a:p>
          <a:p>
            <a:r>
              <a:rPr lang="en-US" sz="1400" dirty="0"/>
              <a:t>Reduction restored closer to WT levels upon</a:t>
            </a:r>
          </a:p>
          <a:p>
            <a:r>
              <a:rPr lang="en-US" sz="1400" dirty="0"/>
              <a:t>complementation.</a:t>
            </a:r>
          </a:p>
          <a:p>
            <a:endParaRPr lang="en-US" sz="1400" i="1" dirty="0"/>
          </a:p>
          <a:p>
            <a:endParaRPr lang="en-US" sz="1400" i="1" dirty="0"/>
          </a:p>
        </p:txBody>
      </p:sp>
      <p:sp>
        <p:nvSpPr>
          <p:cNvPr id="10" name="Rectangle 9"/>
          <p:cNvSpPr/>
          <p:nvPr/>
        </p:nvSpPr>
        <p:spPr>
          <a:xfrm>
            <a:off x="7041444" y="404043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u="sng" dirty="0"/>
              <a:t>Strains used:</a:t>
            </a:r>
          </a:p>
          <a:p>
            <a:r>
              <a:rPr lang="en-US" sz="1400" dirty="0"/>
              <a:t>CgVSY55 (GFP)</a:t>
            </a:r>
          </a:p>
          <a:p>
            <a:r>
              <a:rPr lang="en-US" sz="1400" i="1" dirty="0"/>
              <a:t>S. </a:t>
            </a:r>
            <a:r>
              <a:rPr lang="en-US" sz="1400" i="1" dirty="0" err="1"/>
              <a:t>cerevisiae</a:t>
            </a:r>
            <a:r>
              <a:rPr lang="en-US" sz="1400" i="1" dirty="0"/>
              <a:t> </a:t>
            </a:r>
            <a:r>
              <a:rPr lang="en-US" sz="1400" dirty="0"/>
              <a:t>EV (empty vector)</a:t>
            </a:r>
            <a:endParaRPr lang="en-US" sz="1400" i="1" dirty="0"/>
          </a:p>
          <a:p>
            <a:r>
              <a:rPr lang="en-US" sz="1400" i="1" dirty="0"/>
              <a:t>S. </a:t>
            </a:r>
            <a:r>
              <a:rPr lang="en-US" sz="1400" i="1" dirty="0" err="1"/>
              <a:t>cerevisiae</a:t>
            </a:r>
            <a:r>
              <a:rPr lang="en-US" sz="1400" i="1" dirty="0"/>
              <a:t> </a:t>
            </a:r>
            <a:r>
              <a:rPr lang="en-US" sz="1400" dirty="0"/>
              <a:t>ALS1</a:t>
            </a:r>
          </a:p>
          <a:p>
            <a:r>
              <a:rPr lang="en-US" sz="1400" i="1" dirty="0"/>
              <a:t>S. </a:t>
            </a:r>
            <a:r>
              <a:rPr lang="en-US" sz="1400" i="1" dirty="0" err="1"/>
              <a:t>cerevisiae</a:t>
            </a:r>
            <a:r>
              <a:rPr lang="en-US" sz="1400" i="1" dirty="0"/>
              <a:t> </a:t>
            </a:r>
            <a:r>
              <a:rPr lang="en-US" sz="1400" dirty="0"/>
              <a:t>ALS3</a:t>
            </a:r>
          </a:p>
          <a:p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47105" y="5194596"/>
            <a:ext cx="44577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  <a:p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Result! S.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cerevisiae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expressing Als1 and Als3 showed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significantly higher binding compared to the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empty vector. </a:t>
            </a:r>
          </a:p>
        </p:txBody>
      </p:sp>
    </p:spTree>
    <p:extLst>
      <p:ext uri="{BB962C8B-B14F-4D97-AF65-F5344CB8AC3E}">
        <p14:creationId xmlns:p14="http://schemas.microsoft.com/office/powerpoint/2010/main" val="1132062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919814"/>
            <a:ext cx="8229600" cy="1143000"/>
          </a:xfrm>
        </p:spPr>
        <p:txBody>
          <a:bodyPr/>
          <a:lstStyle/>
          <a:p>
            <a:r>
              <a:rPr lang="en-US" dirty="0"/>
              <a:t>Is this relevant </a:t>
            </a:r>
            <a:r>
              <a:rPr lang="en-US" i="1" dirty="0"/>
              <a:t>in vivo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58843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877FB-8FCD-4FB8-825D-EAC3010CC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 Note: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64F1B-CDE2-4181-8AC0-D09046291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Above...left out a few figures, but those shown tell whole story...</a:t>
            </a:r>
          </a:p>
          <a:p>
            <a:r>
              <a:rPr lang="en-US" dirty="0"/>
              <a:t>Gave a little more introduction below (note citations)</a:t>
            </a:r>
          </a:p>
          <a:p>
            <a:r>
              <a:rPr lang="en-US" dirty="0"/>
              <a:t>Explaining model helps to visualize paper</a:t>
            </a:r>
          </a:p>
          <a:p>
            <a:r>
              <a:rPr lang="en-US" dirty="0"/>
              <a:t>Is it better here or in intro?  </a:t>
            </a:r>
          </a:p>
          <a:p>
            <a:pPr lvl="1"/>
            <a:r>
              <a:rPr lang="en-US" dirty="0"/>
              <a:t>Experiment and see what is best story....</a:t>
            </a:r>
          </a:p>
          <a:p>
            <a:r>
              <a:rPr lang="en-US" b="1" dirty="0">
                <a:solidFill>
                  <a:srgbClr val="FF0000"/>
                </a:solidFill>
              </a:rPr>
              <a:t>Also note: If presenting to a non-lab group don’t include animals.</a:t>
            </a:r>
          </a:p>
        </p:txBody>
      </p:sp>
    </p:spTree>
    <p:extLst>
      <p:ext uri="{BB962C8B-B14F-4D97-AF65-F5344CB8AC3E}">
        <p14:creationId xmlns:p14="http://schemas.microsoft.com/office/powerpoint/2010/main" val="4120444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23896" y="183654"/>
            <a:ext cx="8862153" cy="686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/>
              <a:t>Oropharyngeal</a:t>
            </a:r>
            <a:r>
              <a:rPr lang="en-US" sz="2000" dirty="0"/>
              <a:t> candidiasis model</a:t>
            </a:r>
          </a:p>
        </p:txBody>
      </p:sp>
      <p:pic>
        <p:nvPicPr>
          <p:cNvPr id="6" name="Picture 5" descr="Screen Shot 2016-09-03 at 10.42.53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13" y="1243575"/>
            <a:ext cx="3101514" cy="2690811"/>
          </a:xfrm>
          <a:prstGeom prst="rect">
            <a:avLst/>
          </a:prstGeom>
        </p:spPr>
      </p:pic>
      <p:pic>
        <p:nvPicPr>
          <p:cNvPr id="7" name="Picture 6" descr="Screen Shot 2016-09-03 at 10.43.44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73" y="4075396"/>
            <a:ext cx="5019908" cy="26908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66381" y="6488668"/>
            <a:ext cx="2123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Takakura</a:t>
            </a:r>
            <a:r>
              <a:rPr lang="en-US" dirty="0"/>
              <a:t> et al., 2003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2949" y="3940115"/>
            <a:ext cx="1723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Solis and Filler, 2012</a:t>
            </a:r>
          </a:p>
        </p:txBody>
      </p:sp>
      <p:pic>
        <p:nvPicPr>
          <p:cNvPr id="11" name="Picture 10" descr="Screen Shot 2016-09-03 at 10.48.4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63" y="1243574"/>
            <a:ext cx="3363101" cy="26965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51039" y="3949450"/>
            <a:ext cx="1723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Solis and Filler, 2012</a:t>
            </a:r>
          </a:p>
        </p:txBody>
      </p:sp>
    </p:spTree>
    <p:extLst>
      <p:ext uri="{BB962C8B-B14F-4D97-AF65-F5344CB8AC3E}">
        <p14:creationId xmlns:p14="http://schemas.microsoft.com/office/powerpoint/2010/main" val="3102888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01145" y="380520"/>
            <a:ext cx="9029835" cy="836574"/>
          </a:xfrm>
        </p:spPr>
        <p:txBody>
          <a:bodyPr>
            <a:noAutofit/>
          </a:bodyPr>
          <a:lstStyle/>
          <a:p>
            <a:r>
              <a:rPr lang="en-US" sz="2000" dirty="0"/>
              <a:t>Figure 4 Experimental Design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79074" y="1350730"/>
            <a:ext cx="6993231" cy="2048774"/>
            <a:chOff x="-420096" y="264047"/>
            <a:chExt cx="9579901" cy="5883654"/>
          </a:xfrm>
        </p:grpSpPr>
        <p:grpSp>
          <p:nvGrpSpPr>
            <p:cNvPr id="7" name="Group 317"/>
            <p:cNvGrpSpPr>
              <a:grpSpLocks/>
            </p:cNvGrpSpPr>
            <p:nvPr/>
          </p:nvGrpSpPr>
          <p:grpSpPr bwMode="auto">
            <a:xfrm>
              <a:off x="31612" y="2092888"/>
              <a:ext cx="9128193" cy="4054813"/>
              <a:chOff x="500289" y="25163463"/>
              <a:chExt cx="8381774" cy="3602307"/>
            </a:xfrm>
          </p:grpSpPr>
          <p:grpSp>
            <p:nvGrpSpPr>
              <p:cNvPr id="14" name="Group 302"/>
              <p:cNvGrpSpPr>
                <a:grpSpLocks/>
              </p:cNvGrpSpPr>
              <p:nvPr/>
            </p:nvGrpSpPr>
            <p:grpSpPr bwMode="auto">
              <a:xfrm>
                <a:off x="500289" y="25163463"/>
                <a:ext cx="8381774" cy="1543595"/>
                <a:chOff x="152399" y="533400"/>
                <a:chExt cx="8382001" cy="1543114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152399" y="533400"/>
                  <a:ext cx="8382001" cy="456808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864891">
                    <a:defRPr/>
                  </a:pPr>
                  <a:r>
                    <a:rPr lang="en-US" sz="1050" b="1" dirty="0">
                      <a:cs typeface="Arial" pitchFamily="34" charset="0"/>
                    </a:rPr>
                    <a:t>Day -1	              Day 0   	          		                                          Day 5</a:t>
                  </a:r>
                  <a:endParaRPr lang="en-US" sz="1050" dirty="0">
                    <a:cs typeface="Arial" pitchFamily="34" charset="0"/>
                  </a:endParaRPr>
                </a:p>
              </p:txBody>
            </p:sp>
            <p:sp>
              <p:nvSpPr>
                <p:cNvPr id="18" name="Right Arrow 17"/>
                <p:cNvSpPr/>
                <p:nvPr/>
              </p:nvSpPr>
              <p:spPr>
                <a:xfrm>
                  <a:off x="2174154" y="1216475"/>
                  <a:ext cx="6284047" cy="860039"/>
                </a:xfrm>
                <a:prstGeom prst="rightArrow">
                  <a:avLst/>
                </a:prstGeom>
                <a:solidFill>
                  <a:srgbClr val="FFFF0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864891">
                    <a:defRPr/>
                  </a:pPr>
                  <a:r>
                    <a:rPr lang="en-US" sz="1200" dirty="0">
                      <a:solidFill>
                        <a:srgbClr val="000000"/>
                      </a:solidFill>
                      <a:cs typeface="Arial" pitchFamily="34" charset="0"/>
                    </a:rPr>
                    <a:t>Monitor Animals for Survival/Clinical Score</a:t>
                  </a:r>
                  <a:r>
                    <a:rPr lang="en-US" sz="1200" i="1" dirty="0">
                      <a:solidFill>
                        <a:srgbClr val="000000"/>
                      </a:solidFill>
                      <a:cs typeface="Arial" pitchFamily="34" charset="0"/>
                    </a:rPr>
                    <a:t> </a:t>
                  </a:r>
                </a:p>
              </p:txBody>
            </p:sp>
          </p:grpSp>
          <p:sp>
            <p:nvSpPr>
              <p:cNvPr id="15" name="Up Arrow 296"/>
              <p:cNvSpPr>
                <a:spLocks noChangeArrowheads="1"/>
              </p:cNvSpPr>
              <p:nvPr/>
            </p:nvSpPr>
            <p:spPr bwMode="auto">
              <a:xfrm>
                <a:off x="2238940" y="26734551"/>
                <a:ext cx="601681" cy="653144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57225">
                  <a:buClr>
                    <a:srgbClr val="000000"/>
                  </a:buClr>
                  <a:buSzPct val="100000"/>
                </a:pPr>
                <a:endParaRPr lang="en-US" dirty="0"/>
              </a:p>
            </p:txBody>
          </p:sp>
          <p:sp>
            <p:nvSpPr>
              <p:cNvPr id="16" name="TextBox 297"/>
              <p:cNvSpPr txBox="1">
                <a:spLocks noChangeArrowheads="1"/>
              </p:cNvSpPr>
              <p:nvPr/>
            </p:nvSpPr>
            <p:spPr bwMode="auto">
              <a:xfrm>
                <a:off x="1997706" y="27273829"/>
                <a:ext cx="4621907" cy="1491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Infection</a:t>
                </a:r>
              </a:p>
              <a:p>
                <a:r>
                  <a:rPr lang="en-US" sz="1600" i="1" dirty="0"/>
                  <a:t>C. </a:t>
                </a:r>
                <a:r>
                  <a:rPr lang="en-US" sz="1600" i="1" dirty="0" err="1"/>
                  <a:t>glrabrata</a:t>
                </a:r>
                <a:r>
                  <a:rPr lang="en-US" sz="1600" dirty="0"/>
                  <a:t> (1 X 10</a:t>
                </a:r>
                <a:r>
                  <a:rPr lang="en-US" sz="1600" baseline="30000" dirty="0"/>
                  <a:t>7</a:t>
                </a:r>
                <a:r>
                  <a:rPr lang="en-US" sz="1600" dirty="0"/>
                  <a:t> to 1 X 10</a:t>
                </a:r>
                <a:r>
                  <a:rPr lang="en-US" sz="1600" baseline="30000" dirty="0"/>
                  <a:t>9</a:t>
                </a:r>
                <a:r>
                  <a:rPr lang="en-US" sz="1600" dirty="0"/>
                  <a:t> cells/ml) </a:t>
                </a:r>
              </a:p>
            </p:txBody>
          </p:sp>
        </p:grpSp>
        <p:sp>
          <p:nvSpPr>
            <p:cNvPr id="8" name="Up Arrow 296"/>
            <p:cNvSpPr>
              <a:spLocks noChangeArrowheads="1"/>
            </p:cNvSpPr>
            <p:nvPr/>
          </p:nvSpPr>
          <p:spPr bwMode="auto">
            <a:xfrm rot="10800000">
              <a:off x="-44440" y="1251653"/>
              <a:ext cx="1052970" cy="701338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defTabSz="657225">
                <a:buClr>
                  <a:srgbClr val="000000"/>
                </a:buClr>
                <a:buSzPct val="100000"/>
              </a:pP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420096" y="264047"/>
              <a:ext cx="4072386" cy="795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Immunosuppression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24000" y="1169736"/>
            <a:ext cx="1755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C. </a:t>
            </a:r>
            <a:r>
              <a:rPr lang="en-US" i="1" dirty="0" err="1"/>
              <a:t>glabrata</a:t>
            </a:r>
            <a:r>
              <a:rPr lang="en-US" i="1" dirty="0"/>
              <a:t> </a:t>
            </a:r>
            <a:r>
              <a:rPr lang="en-US" dirty="0"/>
              <a:t>only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524000" y="3297584"/>
            <a:ext cx="1755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Mixed infections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826950" y="3666916"/>
            <a:ext cx="8142962" cy="2885186"/>
            <a:chOff x="302950" y="3666916"/>
            <a:chExt cx="8142962" cy="2885186"/>
          </a:xfrm>
        </p:grpSpPr>
        <p:grpSp>
          <p:nvGrpSpPr>
            <p:cNvPr id="52" name="Group 51"/>
            <p:cNvGrpSpPr/>
            <p:nvPr/>
          </p:nvGrpSpPr>
          <p:grpSpPr>
            <a:xfrm>
              <a:off x="302950" y="3666916"/>
              <a:ext cx="8142962" cy="2871723"/>
              <a:chOff x="-420096" y="-198738"/>
              <a:chExt cx="10471673" cy="5545684"/>
            </a:xfrm>
          </p:grpSpPr>
          <p:grpSp>
            <p:nvGrpSpPr>
              <p:cNvPr id="53" name="Group 317"/>
              <p:cNvGrpSpPr>
                <a:grpSpLocks/>
              </p:cNvGrpSpPr>
              <p:nvPr/>
            </p:nvGrpSpPr>
            <p:grpSpPr bwMode="auto">
              <a:xfrm>
                <a:off x="31612" y="2092885"/>
                <a:ext cx="10019965" cy="3254061"/>
                <a:chOff x="500289" y="25163463"/>
                <a:chExt cx="9200625" cy="2890917"/>
              </a:xfrm>
            </p:grpSpPr>
            <p:grpSp>
              <p:nvGrpSpPr>
                <p:cNvPr id="60" name="Group 302"/>
                <p:cNvGrpSpPr>
                  <a:grpSpLocks/>
                </p:cNvGrpSpPr>
                <p:nvPr/>
              </p:nvGrpSpPr>
              <p:grpSpPr bwMode="auto">
                <a:xfrm>
                  <a:off x="500289" y="25163463"/>
                  <a:ext cx="9200625" cy="1465531"/>
                  <a:chOff x="152399" y="533400"/>
                  <a:chExt cx="9200874" cy="1465074"/>
                </a:xfrm>
              </p:grpSpPr>
              <p:sp>
                <p:nvSpPr>
                  <p:cNvPr id="63" name="Rectangle 62"/>
                  <p:cNvSpPr/>
                  <p:nvPr/>
                </p:nvSpPr>
                <p:spPr>
                  <a:xfrm>
                    <a:off x="152399" y="533400"/>
                    <a:ext cx="9200874" cy="456807"/>
                  </a:xfrm>
                  <a:prstGeom prst="rect">
                    <a:avLst/>
                  </a:prstGeom>
                  <a:solidFill>
                    <a:srgbClr val="FF6600"/>
                  </a:solidFill>
                  <a:ln>
                    <a:solidFill>
                      <a:srgbClr val="FF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defTabSz="864891">
                      <a:defRPr/>
                    </a:pPr>
                    <a:r>
                      <a:rPr lang="en-US" sz="1200" b="1" dirty="0">
                        <a:cs typeface="Arial" pitchFamily="34" charset="0"/>
                      </a:rPr>
                      <a:t> </a:t>
                    </a:r>
                    <a:r>
                      <a:rPr lang="en-US" sz="1000" b="1" dirty="0">
                        <a:cs typeface="Arial" pitchFamily="34" charset="0"/>
                      </a:rPr>
                      <a:t>D -1	               D 0                             D 1                          D 2                                  D 3                   D 4                  D 5</a:t>
                    </a:r>
                    <a:endParaRPr lang="en-US" sz="1200" dirty="0">
                      <a:cs typeface="Arial" pitchFamily="34" charset="0"/>
                    </a:endParaRPr>
                  </a:p>
                </p:txBody>
              </p:sp>
              <p:sp>
                <p:nvSpPr>
                  <p:cNvPr id="64" name="Right Arrow 63"/>
                  <p:cNvSpPr/>
                  <p:nvPr/>
                </p:nvSpPr>
                <p:spPr>
                  <a:xfrm>
                    <a:off x="2174152" y="1138436"/>
                    <a:ext cx="7179121" cy="860038"/>
                  </a:xfrm>
                  <a:prstGeom prst="rightArrow">
                    <a:avLst/>
                  </a:prstGeom>
                  <a:solidFill>
                    <a:srgbClr val="FFFF0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864891">
                      <a:defRPr/>
                    </a:pPr>
                    <a:r>
                      <a:rPr lang="en-US" sz="1200" dirty="0">
                        <a:solidFill>
                          <a:srgbClr val="000000"/>
                        </a:solidFill>
                        <a:cs typeface="Arial" pitchFamily="34" charset="0"/>
                      </a:rPr>
                      <a:t>Monitor Animals for Survival/Clinical Score</a:t>
                    </a:r>
                    <a:r>
                      <a:rPr lang="en-US" sz="1200" i="1" dirty="0">
                        <a:solidFill>
                          <a:srgbClr val="000000"/>
                        </a:solidFill>
                        <a:cs typeface="Arial" pitchFamily="34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61" name="Up Arrow 296"/>
                <p:cNvSpPr>
                  <a:spLocks noChangeArrowheads="1"/>
                </p:cNvSpPr>
                <p:nvPr/>
              </p:nvSpPr>
              <p:spPr bwMode="auto">
                <a:xfrm>
                  <a:off x="2238940" y="26578421"/>
                  <a:ext cx="601681" cy="653144"/>
                </a:xfrm>
                <a:prstGeom prst="upArrow">
                  <a:avLst>
                    <a:gd name="adj1" fmla="val 50000"/>
                    <a:gd name="adj2" fmla="val 50000"/>
                  </a:avLst>
                </a:prstGeom>
                <a:solidFill>
                  <a:srgbClr val="FF0000"/>
                </a:solidFill>
                <a:ln w="9525" algn="ctr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57225">
                    <a:buClr>
                      <a:srgbClr val="000000"/>
                    </a:buClr>
                    <a:buSzPct val="100000"/>
                  </a:pPr>
                  <a:endParaRPr lang="en-US" dirty="0"/>
                </a:p>
              </p:txBody>
            </p:sp>
            <p:sp>
              <p:nvSpPr>
                <p:cNvPr id="62" name="TextBox 297"/>
                <p:cNvSpPr txBox="1">
                  <a:spLocks noChangeArrowheads="1"/>
                </p:cNvSpPr>
                <p:nvPr/>
              </p:nvSpPr>
              <p:spPr bwMode="auto">
                <a:xfrm>
                  <a:off x="1997706" y="27156731"/>
                  <a:ext cx="2821573" cy="8976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/>
                    <a:t>Infection</a:t>
                  </a:r>
                </a:p>
                <a:p>
                  <a:r>
                    <a:rPr lang="en-US" sz="1400" i="1" dirty="0"/>
                    <a:t>C. </a:t>
                  </a:r>
                  <a:r>
                    <a:rPr lang="en-US" sz="1400" i="1" dirty="0" err="1"/>
                    <a:t>albicans</a:t>
                  </a:r>
                  <a:r>
                    <a:rPr lang="en-US" sz="1400" i="1" dirty="0"/>
                    <a:t> </a:t>
                  </a:r>
                  <a:r>
                    <a:rPr lang="en-US" sz="1400" dirty="0"/>
                    <a:t>(5 X 10</a:t>
                  </a:r>
                  <a:r>
                    <a:rPr lang="en-US" sz="1400" baseline="30000" dirty="0"/>
                    <a:t>7</a:t>
                  </a:r>
                  <a:r>
                    <a:rPr lang="en-US" sz="1400" dirty="0"/>
                    <a:t> cells/ml)</a:t>
                  </a:r>
                  <a:endParaRPr lang="en-US" sz="1400" i="1" dirty="0"/>
                </a:p>
              </p:txBody>
            </p:sp>
          </p:grpSp>
          <p:sp>
            <p:nvSpPr>
              <p:cNvPr id="54" name="Up Arrow 296"/>
              <p:cNvSpPr>
                <a:spLocks noChangeArrowheads="1"/>
              </p:cNvSpPr>
              <p:nvPr/>
            </p:nvSpPr>
            <p:spPr bwMode="auto">
              <a:xfrm rot="10800000">
                <a:off x="-44440" y="1251653"/>
                <a:ext cx="1052970" cy="701338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57225">
                  <a:buClr>
                    <a:srgbClr val="000000"/>
                  </a:buClr>
                  <a:buSzPct val="100000"/>
                </a:pPr>
                <a:endParaRPr lang="en-US" dirty="0"/>
              </a:p>
            </p:txBody>
          </p:sp>
          <p:sp>
            <p:nvSpPr>
              <p:cNvPr id="55" name="Up Arrow 296"/>
              <p:cNvSpPr>
                <a:spLocks noChangeArrowheads="1"/>
              </p:cNvSpPr>
              <p:nvPr/>
            </p:nvSpPr>
            <p:spPr bwMode="auto">
              <a:xfrm rot="10800000">
                <a:off x="3531980" y="1225102"/>
                <a:ext cx="1052970" cy="735189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57225">
                  <a:buClr>
                    <a:srgbClr val="000000"/>
                  </a:buClr>
                  <a:buSzPct val="100000"/>
                </a:pPr>
                <a:endParaRPr lang="en-US" dirty="0"/>
              </a:p>
            </p:txBody>
          </p:sp>
          <p:sp>
            <p:nvSpPr>
              <p:cNvPr id="56" name="Up Arrow 296"/>
              <p:cNvSpPr>
                <a:spLocks noChangeArrowheads="1"/>
              </p:cNvSpPr>
              <p:nvPr/>
            </p:nvSpPr>
            <p:spPr bwMode="auto">
              <a:xfrm rot="10800000">
                <a:off x="6835916" y="1217803"/>
                <a:ext cx="1052970" cy="735189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57225">
                  <a:buClr>
                    <a:srgbClr val="000000"/>
                  </a:buClr>
                  <a:buSzPct val="100000"/>
                </a:pPr>
                <a:endParaRPr lang="en-US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-420096" y="-198738"/>
                <a:ext cx="3349960" cy="891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Immunosuppression</a:t>
                </a:r>
              </a:p>
              <a:p>
                <a:r>
                  <a:rPr lang="en-US" sz="1200" dirty="0"/>
                  <a:t>Cortisone acetate (225 mg/kg)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106839" y="350691"/>
                <a:ext cx="2474840" cy="534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Immunosuppression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485554" y="334983"/>
                <a:ext cx="2474840" cy="534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Immunosuppression</a:t>
                </a:r>
              </a:p>
            </p:txBody>
          </p:sp>
        </p:grpSp>
        <p:sp>
          <p:nvSpPr>
            <p:cNvPr id="67" name="Up Arrow 296"/>
            <p:cNvSpPr>
              <a:spLocks noChangeArrowheads="1"/>
            </p:cNvSpPr>
            <p:nvPr/>
          </p:nvSpPr>
          <p:spPr bwMode="auto">
            <a:xfrm>
              <a:off x="4549612" y="5678338"/>
              <a:ext cx="509544" cy="380703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defTabSz="657225">
                <a:buClr>
                  <a:srgbClr val="000000"/>
                </a:buClr>
                <a:buSzPct val="100000"/>
              </a:pPr>
              <a:endParaRPr lang="en-US" dirty="0"/>
            </a:p>
          </p:txBody>
        </p:sp>
        <p:sp>
          <p:nvSpPr>
            <p:cNvPr id="68" name="TextBox 297"/>
            <p:cNvSpPr txBox="1">
              <a:spLocks noChangeArrowheads="1"/>
            </p:cNvSpPr>
            <p:nvPr/>
          </p:nvSpPr>
          <p:spPr bwMode="auto">
            <a:xfrm>
              <a:off x="4549612" y="6028882"/>
              <a:ext cx="239957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Infection</a:t>
              </a:r>
            </a:p>
            <a:p>
              <a:r>
                <a:rPr lang="en-US" sz="1400" i="1" dirty="0"/>
                <a:t>C. </a:t>
              </a:r>
              <a:r>
                <a:rPr lang="en-US" sz="1400" i="1" dirty="0" err="1"/>
                <a:t>glabrata</a:t>
              </a:r>
              <a:r>
                <a:rPr lang="en-US" sz="1400" i="1" dirty="0"/>
                <a:t> </a:t>
              </a:r>
              <a:r>
                <a:rPr lang="en-US" sz="1400" dirty="0"/>
                <a:t>(1 X 10</a:t>
              </a:r>
              <a:r>
                <a:rPr lang="en-US" sz="1400" baseline="30000" dirty="0"/>
                <a:t>9</a:t>
              </a:r>
              <a:r>
                <a:rPr lang="en-US" sz="1400" dirty="0"/>
                <a:t> cells/ml)</a:t>
              </a:r>
              <a:endParaRPr lang="en-US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62778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896" y="183654"/>
            <a:ext cx="8862153" cy="686749"/>
          </a:xfrm>
        </p:spPr>
        <p:txBody>
          <a:bodyPr>
            <a:noAutofit/>
          </a:bodyPr>
          <a:lstStyle/>
          <a:p>
            <a:r>
              <a:rPr lang="en-US" sz="2000" dirty="0"/>
              <a:t>Figure 4. </a:t>
            </a:r>
            <a:r>
              <a:rPr lang="en-US" sz="2000" i="1" dirty="0"/>
              <a:t>C. </a:t>
            </a:r>
            <a:r>
              <a:rPr lang="en-US" sz="2000" i="1" dirty="0" err="1"/>
              <a:t>albicans</a:t>
            </a:r>
            <a:r>
              <a:rPr lang="en-US" sz="2000" i="1" dirty="0"/>
              <a:t> </a:t>
            </a:r>
            <a:r>
              <a:rPr lang="en-US" sz="2000" dirty="0"/>
              <a:t>enhances </a:t>
            </a:r>
            <a:r>
              <a:rPr lang="en-US" sz="2000" i="1" dirty="0"/>
              <a:t>C. </a:t>
            </a:r>
            <a:r>
              <a:rPr lang="en-US" sz="2000" i="1" dirty="0" err="1"/>
              <a:t>glabrata</a:t>
            </a:r>
            <a:r>
              <a:rPr lang="en-US" sz="2000" i="1" dirty="0"/>
              <a:t> </a:t>
            </a:r>
            <a:r>
              <a:rPr lang="en-US" sz="2000" dirty="0"/>
              <a:t>colonization </a:t>
            </a:r>
            <a:br>
              <a:rPr lang="en-US" sz="2000" dirty="0"/>
            </a:br>
            <a:r>
              <a:rPr lang="en-US" sz="2000" dirty="0"/>
              <a:t>in murine </a:t>
            </a:r>
            <a:r>
              <a:rPr lang="en-US" sz="2000" dirty="0" err="1"/>
              <a:t>oropharyngeal</a:t>
            </a:r>
            <a:r>
              <a:rPr lang="en-US" sz="2000" dirty="0"/>
              <a:t> candidiasis model.</a:t>
            </a:r>
          </a:p>
        </p:txBody>
      </p:sp>
      <p:pic>
        <p:nvPicPr>
          <p:cNvPr id="5" name="Picture 4" descr="Screen Shot 2016-09-03 at 9.45.34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95" y="1312741"/>
            <a:ext cx="4260930" cy="4868256"/>
          </a:xfrm>
          <a:prstGeom prst="rect">
            <a:avLst/>
          </a:prstGeom>
        </p:spPr>
      </p:pic>
      <p:pic>
        <p:nvPicPr>
          <p:cNvPr id="6" name="Picture 5" descr="Screen Shot 2016-09-03 at 9.45.45 AM.pn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96" y="1312742"/>
            <a:ext cx="4234853" cy="2183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3640" y="3753556"/>
            <a:ext cx="4984057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RESULTS: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Co-infection with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albicans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glabrata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did not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alter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albicans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CFUs/counts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Co-infection with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albicans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glabrata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increased</a:t>
            </a:r>
          </a:p>
          <a:p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glabrata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CFUs by 10-fold.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Delaying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glabrata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infection for 24 or 48 h increased</a:t>
            </a:r>
          </a:p>
          <a:p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glabrata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infection by a further 10 fold.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Animals infected with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glabrata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alone did not experience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weight change, but mice with a mixed infection lost weight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more rapidly than those infected by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albicans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alone.</a:t>
            </a:r>
          </a:p>
        </p:txBody>
      </p:sp>
    </p:spTree>
    <p:extLst>
      <p:ext uri="{BB962C8B-B14F-4D97-AF65-F5344CB8AC3E}">
        <p14:creationId xmlns:p14="http://schemas.microsoft.com/office/powerpoint/2010/main" val="343055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014E2-65BB-4813-83A8-4781D81E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 Note: Journal Clubs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82539-5300-49C7-99CE-46547FF96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3892"/>
            <a:ext cx="9006038" cy="4708525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/>
              <a:t>Take a Scientific Paper and explain it</a:t>
            </a:r>
          </a:p>
          <a:p>
            <a:pPr lvl="1"/>
            <a:r>
              <a:rPr lang="en-US" sz="2400" dirty="0"/>
              <a:t>Fantastic way to…</a:t>
            </a:r>
          </a:p>
          <a:p>
            <a:pPr lvl="2"/>
            <a:r>
              <a:rPr lang="en-US" sz="2200" dirty="0"/>
              <a:t>Learn about field</a:t>
            </a:r>
          </a:p>
          <a:p>
            <a:pPr lvl="2"/>
            <a:r>
              <a:rPr lang="en-US" sz="2200" dirty="0"/>
              <a:t>Learn to critically approach papers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Students can even form journal clubs</a:t>
            </a:r>
          </a:p>
          <a:p>
            <a:pPr lvl="1"/>
            <a:r>
              <a:rPr lang="en-US" sz="2400" dirty="0"/>
              <a:t>Presentation may take ½ h or more. </a:t>
            </a:r>
          </a:p>
          <a:p>
            <a:r>
              <a:rPr lang="en-US" sz="2800" dirty="0"/>
              <a:t>Group has paper to read.</a:t>
            </a:r>
          </a:p>
          <a:p>
            <a:pPr lvl="1"/>
            <a:r>
              <a:rPr lang="en-US" sz="2600" dirty="0"/>
              <a:t>One person presents in highly understandable way.</a:t>
            </a:r>
          </a:p>
          <a:p>
            <a:pPr lvl="1"/>
            <a:r>
              <a:rPr lang="en-US" sz="2600" dirty="0"/>
              <a:t>Peers are supposed to have read it to aid discussion</a:t>
            </a:r>
          </a:p>
          <a:p>
            <a:pPr lvl="1"/>
            <a:r>
              <a:rPr lang="en-US" sz="2600" dirty="0"/>
              <a:t>Audience asks questions and tear it apart</a:t>
            </a:r>
          </a:p>
          <a:p>
            <a:endParaRPr lang="en-US" sz="2800" dirty="0"/>
          </a:p>
          <a:p>
            <a:r>
              <a:rPr lang="en-US" sz="2800" dirty="0"/>
              <a:t>TAKES A LOT OF TIME TO PREPARE</a:t>
            </a:r>
          </a:p>
          <a:p>
            <a:r>
              <a:rPr lang="en-US" sz="2800" dirty="0"/>
              <a:t>Understand experiments, methods, all.</a:t>
            </a:r>
          </a:p>
          <a:p>
            <a:r>
              <a:rPr lang="en-US" sz="2800" dirty="0"/>
              <a:t>May have to jump to prior papers (methods referenced)</a:t>
            </a:r>
          </a:p>
        </p:txBody>
      </p:sp>
      <p:pic>
        <p:nvPicPr>
          <p:cNvPr id="2052" name="Picture 4" descr="How Paper-Shredding is a Sustainable Activity and Promotes Environmental  Preservation? - Starbic Business Solutions">
            <a:extLst>
              <a:ext uri="{FF2B5EF4-FFF2-40B4-BE49-F238E27FC236}">
                <a16:creationId xmlns:a16="http://schemas.microsoft.com/office/drawing/2014/main" id="{CF2E3EAC-A467-4581-832C-AE6CA2A16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81" y="105886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827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67346"/>
          </a:xfrm>
        </p:spPr>
        <p:txBody>
          <a:bodyPr>
            <a:noAutofit/>
          </a:bodyPr>
          <a:lstStyle/>
          <a:p>
            <a:r>
              <a:rPr lang="en-US" sz="2000" dirty="0"/>
              <a:t>Figure 5. </a:t>
            </a:r>
            <a:r>
              <a:rPr lang="en-US" sz="2000" i="1" dirty="0"/>
              <a:t>C. </a:t>
            </a:r>
            <a:r>
              <a:rPr lang="en-US" sz="2000" i="1" dirty="0" err="1"/>
              <a:t>albicans</a:t>
            </a:r>
            <a:r>
              <a:rPr lang="en-US" sz="2000" i="1" dirty="0"/>
              <a:t> </a:t>
            </a:r>
            <a:r>
              <a:rPr lang="en-US" sz="2000" dirty="0"/>
              <a:t>and </a:t>
            </a:r>
            <a:r>
              <a:rPr lang="en-US" sz="2000" i="1" dirty="0"/>
              <a:t>C. </a:t>
            </a:r>
            <a:r>
              <a:rPr lang="en-US" sz="2000" i="1" dirty="0" err="1"/>
              <a:t>glabrata</a:t>
            </a:r>
            <a:r>
              <a:rPr lang="en-US" sz="2000" i="1" dirty="0"/>
              <a:t> </a:t>
            </a:r>
            <a:r>
              <a:rPr lang="en-US" sz="2000" dirty="0"/>
              <a:t>are co-localized and </a:t>
            </a:r>
            <a:br>
              <a:rPr lang="en-US" sz="2000" dirty="0"/>
            </a:br>
            <a:r>
              <a:rPr lang="en-US" sz="2000" dirty="0"/>
              <a:t>both invade murine tongue tissues in a mixed infection.</a:t>
            </a:r>
          </a:p>
        </p:txBody>
      </p:sp>
      <p:pic>
        <p:nvPicPr>
          <p:cNvPr id="4" name="Picture 3" descr="Screen Shot 2016-09-03 at 9.47.42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95" y="1173663"/>
            <a:ext cx="4920700" cy="55559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1" y="1326444"/>
            <a:ext cx="23444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/>
              <a:t>Strains used:</a:t>
            </a:r>
          </a:p>
          <a:p>
            <a:r>
              <a:rPr lang="en-US" sz="1400" dirty="0"/>
              <a:t>CAF2-yCherry </a:t>
            </a:r>
            <a:r>
              <a:rPr lang="en-US" sz="1400" i="1" dirty="0"/>
              <a:t>C. </a:t>
            </a:r>
            <a:r>
              <a:rPr lang="en-US" sz="1400" i="1" dirty="0" err="1"/>
              <a:t>albicans</a:t>
            </a:r>
            <a:endParaRPr lang="en-US" sz="1400" i="1" dirty="0"/>
          </a:p>
          <a:p>
            <a:r>
              <a:rPr lang="en-US" sz="1400" dirty="0"/>
              <a:t>CgVSY55 (GFP) </a:t>
            </a:r>
            <a:r>
              <a:rPr lang="en-US" sz="1400" i="1" dirty="0"/>
              <a:t>C. </a:t>
            </a:r>
            <a:r>
              <a:rPr lang="en-US" sz="1400" i="1" dirty="0" err="1"/>
              <a:t>glabrata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688666" y="2257778"/>
            <a:ext cx="453681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RESULTS: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Tongues from mice with mixed infections 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displayed a thick fungal plaque with penetrating 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hyphae.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In some areas cells were seen adherent to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albicans</a:t>
            </a:r>
            <a:endParaRPr lang="en-US" sz="14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hyphae. Believed to be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glabrata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Fluorescent imaging revealed wide spread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albicans</a:t>
            </a:r>
            <a:endParaRPr lang="en-US" sz="14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hyphae as well as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glabrata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cells associated and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separate from hyphae.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glabrata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infection alone displayed minimal plaques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and no penetration into the tissue.</a:t>
            </a:r>
          </a:p>
        </p:txBody>
      </p:sp>
    </p:spTree>
    <p:extLst>
      <p:ext uri="{BB962C8B-B14F-4D97-AF65-F5344CB8AC3E}">
        <p14:creationId xmlns:p14="http://schemas.microsoft.com/office/powerpoint/2010/main" val="1912382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09637" y="274638"/>
            <a:ext cx="8229600" cy="538690"/>
          </a:xfrm>
        </p:spPr>
        <p:txBody>
          <a:bodyPr>
            <a:normAutofit/>
          </a:bodyPr>
          <a:lstStyle/>
          <a:p>
            <a:r>
              <a:rPr lang="en-US" sz="2000" dirty="0"/>
              <a:t>Figure 6 Experimental design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593392" y="2234748"/>
            <a:ext cx="8665867" cy="2885186"/>
            <a:chOff x="302950" y="3666916"/>
            <a:chExt cx="8665867" cy="2885186"/>
          </a:xfrm>
        </p:grpSpPr>
        <p:grpSp>
          <p:nvGrpSpPr>
            <p:cNvPr id="20" name="Group 19"/>
            <p:cNvGrpSpPr/>
            <p:nvPr/>
          </p:nvGrpSpPr>
          <p:grpSpPr>
            <a:xfrm>
              <a:off x="302950" y="3666916"/>
              <a:ext cx="8665867" cy="2871723"/>
              <a:chOff x="-420096" y="-198738"/>
              <a:chExt cx="11144118" cy="5545684"/>
            </a:xfrm>
          </p:grpSpPr>
          <p:grpSp>
            <p:nvGrpSpPr>
              <p:cNvPr id="23" name="Group 317"/>
              <p:cNvGrpSpPr>
                <a:grpSpLocks/>
              </p:cNvGrpSpPr>
              <p:nvPr/>
            </p:nvGrpSpPr>
            <p:grpSpPr bwMode="auto">
              <a:xfrm>
                <a:off x="31611" y="2092885"/>
                <a:ext cx="10692411" cy="3254061"/>
                <a:chOff x="500288" y="25163463"/>
                <a:chExt cx="9818085" cy="2890917"/>
              </a:xfrm>
            </p:grpSpPr>
            <p:grpSp>
              <p:nvGrpSpPr>
                <p:cNvPr id="30" name="Group 302"/>
                <p:cNvGrpSpPr>
                  <a:grpSpLocks/>
                </p:cNvGrpSpPr>
                <p:nvPr/>
              </p:nvGrpSpPr>
              <p:grpSpPr bwMode="auto">
                <a:xfrm>
                  <a:off x="500288" y="25163463"/>
                  <a:ext cx="9818085" cy="1465531"/>
                  <a:chOff x="152398" y="533400"/>
                  <a:chExt cx="9818351" cy="1465074"/>
                </a:xfrm>
              </p:grpSpPr>
              <p:sp>
                <p:nvSpPr>
                  <p:cNvPr id="33" name="Rectangle 32"/>
                  <p:cNvSpPr/>
                  <p:nvPr/>
                </p:nvSpPr>
                <p:spPr>
                  <a:xfrm>
                    <a:off x="152398" y="533400"/>
                    <a:ext cx="9818351" cy="456808"/>
                  </a:xfrm>
                  <a:prstGeom prst="rect">
                    <a:avLst/>
                  </a:prstGeom>
                  <a:solidFill>
                    <a:srgbClr val="FF6600"/>
                  </a:solidFill>
                  <a:ln>
                    <a:solidFill>
                      <a:srgbClr val="FF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defTabSz="864891">
                      <a:defRPr/>
                    </a:pPr>
                    <a:r>
                      <a:rPr lang="en-US" sz="1200" b="1" dirty="0">
                        <a:cs typeface="Arial" pitchFamily="34" charset="0"/>
                      </a:rPr>
                      <a:t> </a:t>
                    </a:r>
                    <a:r>
                      <a:rPr lang="en-US" sz="1000" b="1" dirty="0">
                        <a:cs typeface="Arial" pitchFamily="34" charset="0"/>
                      </a:rPr>
                      <a:t>D -1	               D 0                                 D 1                       D 2                                D 3                                D 5                    D7</a:t>
                    </a:r>
                    <a:endParaRPr lang="en-US" sz="1200" dirty="0">
                      <a:cs typeface="Arial" pitchFamily="34" charset="0"/>
                    </a:endParaRPr>
                  </a:p>
                </p:txBody>
              </p:sp>
              <p:sp>
                <p:nvSpPr>
                  <p:cNvPr id="34" name="Right Arrow 33"/>
                  <p:cNvSpPr/>
                  <p:nvPr/>
                </p:nvSpPr>
                <p:spPr>
                  <a:xfrm>
                    <a:off x="2174152" y="1138436"/>
                    <a:ext cx="7179121" cy="860038"/>
                  </a:xfrm>
                  <a:prstGeom prst="rightArrow">
                    <a:avLst/>
                  </a:prstGeom>
                  <a:solidFill>
                    <a:srgbClr val="FFFF0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864891">
                      <a:defRPr/>
                    </a:pPr>
                    <a:r>
                      <a:rPr lang="en-US" sz="1200" dirty="0">
                        <a:solidFill>
                          <a:srgbClr val="000000"/>
                        </a:solidFill>
                        <a:cs typeface="Arial" pitchFamily="34" charset="0"/>
                      </a:rPr>
                      <a:t>Monitor Animals for Survival/Clinical Score</a:t>
                    </a:r>
                    <a:r>
                      <a:rPr lang="en-US" sz="1200" i="1" dirty="0">
                        <a:solidFill>
                          <a:srgbClr val="000000"/>
                        </a:solidFill>
                        <a:cs typeface="Arial" pitchFamily="34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31" name="Up Arrow 296"/>
                <p:cNvSpPr>
                  <a:spLocks noChangeArrowheads="1"/>
                </p:cNvSpPr>
                <p:nvPr/>
              </p:nvSpPr>
              <p:spPr bwMode="auto">
                <a:xfrm>
                  <a:off x="2238940" y="26578421"/>
                  <a:ext cx="601681" cy="653144"/>
                </a:xfrm>
                <a:prstGeom prst="upArrow">
                  <a:avLst>
                    <a:gd name="adj1" fmla="val 50000"/>
                    <a:gd name="adj2" fmla="val 50000"/>
                  </a:avLst>
                </a:prstGeom>
                <a:solidFill>
                  <a:srgbClr val="FF0000"/>
                </a:solidFill>
                <a:ln w="9525" algn="ctr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57225">
                    <a:buClr>
                      <a:srgbClr val="000000"/>
                    </a:buClr>
                    <a:buSzPct val="100000"/>
                  </a:pPr>
                  <a:endParaRPr lang="en-US" dirty="0"/>
                </a:p>
              </p:txBody>
            </p:sp>
            <p:sp>
              <p:nvSpPr>
                <p:cNvPr id="32" name="TextBox 297"/>
                <p:cNvSpPr txBox="1">
                  <a:spLocks noChangeArrowheads="1"/>
                </p:cNvSpPr>
                <p:nvPr/>
              </p:nvSpPr>
              <p:spPr bwMode="auto">
                <a:xfrm>
                  <a:off x="1997706" y="27156731"/>
                  <a:ext cx="2821573" cy="8976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/>
                    <a:t>Infection</a:t>
                  </a:r>
                </a:p>
                <a:p>
                  <a:r>
                    <a:rPr lang="en-US" sz="1400" i="1" dirty="0"/>
                    <a:t>C. </a:t>
                  </a:r>
                  <a:r>
                    <a:rPr lang="en-US" sz="1400" i="1" dirty="0" err="1"/>
                    <a:t>albicans</a:t>
                  </a:r>
                  <a:r>
                    <a:rPr lang="en-US" sz="1400" i="1" dirty="0"/>
                    <a:t> </a:t>
                  </a:r>
                  <a:r>
                    <a:rPr lang="en-US" sz="1400" dirty="0"/>
                    <a:t>(5 X 10</a:t>
                  </a:r>
                  <a:r>
                    <a:rPr lang="en-US" sz="1400" baseline="30000" dirty="0"/>
                    <a:t>7</a:t>
                  </a:r>
                  <a:r>
                    <a:rPr lang="en-US" sz="1400" dirty="0"/>
                    <a:t> cells/ml)</a:t>
                  </a:r>
                  <a:endParaRPr lang="en-US" sz="1400" i="1" dirty="0"/>
                </a:p>
              </p:txBody>
            </p:sp>
          </p:grpSp>
          <p:sp>
            <p:nvSpPr>
              <p:cNvPr id="24" name="Up Arrow 296"/>
              <p:cNvSpPr>
                <a:spLocks noChangeArrowheads="1"/>
              </p:cNvSpPr>
              <p:nvPr/>
            </p:nvSpPr>
            <p:spPr bwMode="auto">
              <a:xfrm rot="10800000">
                <a:off x="-44440" y="1251653"/>
                <a:ext cx="1052970" cy="701338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57225">
                  <a:buClr>
                    <a:srgbClr val="000000"/>
                  </a:buClr>
                  <a:buSzPct val="100000"/>
                </a:pPr>
                <a:endParaRPr lang="en-US" dirty="0"/>
              </a:p>
            </p:txBody>
          </p:sp>
          <p:sp>
            <p:nvSpPr>
              <p:cNvPr id="25" name="Up Arrow 296"/>
              <p:cNvSpPr>
                <a:spLocks noChangeArrowheads="1"/>
              </p:cNvSpPr>
              <p:nvPr/>
            </p:nvSpPr>
            <p:spPr bwMode="auto">
              <a:xfrm rot="10800000">
                <a:off x="3531980" y="1225102"/>
                <a:ext cx="1052970" cy="735189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57225">
                  <a:buClr>
                    <a:srgbClr val="000000"/>
                  </a:buClr>
                  <a:buSzPct val="100000"/>
                </a:pPr>
                <a:endParaRPr lang="en-US" dirty="0"/>
              </a:p>
            </p:txBody>
          </p:sp>
          <p:sp>
            <p:nvSpPr>
              <p:cNvPr id="26" name="Up Arrow 296"/>
              <p:cNvSpPr>
                <a:spLocks noChangeArrowheads="1"/>
              </p:cNvSpPr>
              <p:nvPr/>
            </p:nvSpPr>
            <p:spPr bwMode="auto">
              <a:xfrm rot="10800000">
                <a:off x="6835916" y="1217803"/>
                <a:ext cx="1052970" cy="735189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57225">
                  <a:buClr>
                    <a:srgbClr val="000000"/>
                  </a:buClr>
                  <a:buSzPct val="100000"/>
                </a:pP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-420096" y="-198738"/>
                <a:ext cx="3349960" cy="891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Immunosuppression</a:t>
                </a:r>
              </a:p>
              <a:p>
                <a:r>
                  <a:rPr lang="en-US" sz="1200" dirty="0"/>
                  <a:t>Cortisone acetate (225 mg/kg)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106839" y="350691"/>
                <a:ext cx="2474840" cy="534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Immunosuppression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485554" y="334983"/>
                <a:ext cx="2474840" cy="534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Immunosuppression</a:t>
                </a:r>
              </a:p>
            </p:txBody>
          </p:sp>
        </p:grpSp>
        <p:sp>
          <p:nvSpPr>
            <p:cNvPr id="21" name="Up Arrow 296"/>
            <p:cNvSpPr>
              <a:spLocks noChangeArrowheads="1"/>
            </p:cNvSpPr>
            <p:nvPr/>
          </p:nvSpPr>
          <p:spPr bwMode="auto">
            <a:xfrm>
              <a:off x="4549612" y="5678338"/>
              <a:ext cx="509544" cy="380703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defTabSz="657225">
                <a:buClr>
                  <a:srgbClr val="000000"/>
                </a:buClr>
                <a:buSzPct val="100000"/>
              </a:pPr>
              <a:endParaRPr lang="en-US" dirty="0"/>
            </a:p>
          </p:txBody>
        </p:sp>
        <p:sp>
          <p:nvSpPr>
            <p:cNvPr id="22" name="TextBox 297"/>
            <p:cNvSpPr txBox="1">
              <a:spLocks noChangeArrowheads="1"/>
            </p:cNvSpPr>
            <p:nvPr/>
          </p:nvSpPr>
          <p:spPr bwMode="auto">
            <a:xfrm>
              <a:off x="4549612" y="6028882"/>
              <a:ext cx="239957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Infection</a:t>
              </a:r>
            </a:p>
            <a:p>
              <a:r>
                <a:rPr lang="en-US" sz="1400" i="1" dirty="0"/>
                <a:t>C. </a:t>
              </a:r>
              <a:r>
                <a:rPr lang="en-US" sz="1400" i="1" dirty="0" err="1"/>
                <a:t>glabrata</a:t>
              </a:r>
              <a:r>
                <a:rPr lang="en-US" sz="1400" i="1" dirty="0"/>
                <a:t> </a:t>
              </a:r>
              <a:r>
                <a:rPr lang="en-US" sz="1400" dirty="0"/>
                <a:t>(1 X 10</a:t>
              </a:r>
              <a:r>
                <a:rPr lang="en-US" sz="1400" baseline="30000" dirty="0"/>
                <a:t>9</a:t>
              </a:r>
              <a:r>
                <a:rPr lang="en-US" sz="1400" dirty="0"/>
                <a:t> cells/ml)</a:t>
              </a:r>
              <a:endParaRPr lang="en-US" sz="1400" i="1" dirty="0"/>
            </a:p>
          </p:txBody>
        </p:sp>
      </p:grpSp>
      <p:sp>
        <p:nvSpPr>
          <p:cNvPr id="36" name="Right Brace 35"/>
          <p:cNvSpPr/>
          <p:nvPr/>
        </p:nvSpPr>
        <p:spPr>
          <a:xfrm rot="5400000">
            <a:off x="8909006" y="4331857"/>
            <a:ext cx="680877" cy="201962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239630" y="5682109"/>
            <a:ext cx="2329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100 mg/kg Fluconazole daily 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intraperitoneal</a:t>
            </a:r>
            <a:r>
              <a:rPr lang="en-US" sz="1400" dirty="0"/>
              <a:t> injection)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8445" y="5106471"/>
            <a:ext cx="110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Flu </a:t>
            </a:r>
            <a:r>
              <a:rPr lang="en-US" sz="1400" baseline="30000" dirty="0"/>
              <a:t>R</a:t>
            </a:r>
          </a:p>
          <a:p>
            <a:r>
              <a:rPr lang="en-US" sz="1400" dirty="0"/>
              <a:t>Flu </a:t>
            </a:r>
            <a:r>
              <a:rPr lang="en-US" sz="1400" baseline="30000" dirty="0"/>
              <a:t>S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6195463" y="5103007"/>
            <a:ext cx="1100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Flu </a:t>
            </a:r>
            <a:r>
              <a:rPr lang="en-US" sz="1400" baseline="300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398397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03 at 9.48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61" y="1397620"/>
            <a:ext cx="6481081" cy="3353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637" y="274638"/>
            <a:ext cx="8229600" cy="538690"/>
          </a:xfrm>
        </p:spPr>
        <p:txBody>
          <a:bodyPr>
            <a:normAutofit/>
          </a:bodyPr>
          <a:lstStyle/>
          <a:p>
            <a:r>
              <a:rPr lang="en-US" sz="2000" dirty="0"/>
              <a:t>Figure 6. </a:t>
            </a:r>
            <a:r>
              <a:rPr lang="en-US" sz="2000" i="1" dirty="0"/>
              <a:t>C. </a:t>
            </a:r>
            <a:r>
              <a:rPr lang="en-US" sz="2000" i="1" dirty="0" err="1"/>
              <a:t>glabrata</a:t>
            </a:r>
            <a:r>
              <a:rPr lang="en-US" sz="2000" i="1" dirty="0"/>
              <a:t> </a:t>
            </a:r>
            <a:r>
              <a:rPr lang="en-US" sz="2000" dirty="0"/>
              <a:t>requires </a:t>
            </a:r>
            <a:r>
              <a:rPr lang="en-US" sz="2000" i="1" dirty="0"/>
              <a:t>C. </a:t>
            </a:r>
            <a:r>
              <a:rPr lang="en-US" sz="2000" i="1" dirty="0" err="1"/>
              <a:t>albicans</a:t>
            </a:r>
            <a:r>
              <a:rPr lang="en-US" sz="2000" i="1" dirty="0"/>
              <a:t> </a:t>
            </a:r>
            <a:r>
              <a:rPr lang="en-US" sz="2000" dirty="0"/>
              <a:t>for early infection.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4435" y="4765662"/>
            <a:ext cx="28623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/>
              <a:t>Strains used:</a:t>
            </a:r>
          </a:p>
          <a:p>
            <a:r>
              <a:rPr lang="en-US" sz="1400" i="1" dirty="0"/>
              <a:t>C. </a:t>
            </a:r>
            <a:r>
              <a:rPr lang="en-US" sz="1400" i="1" dirty="0" err="1"/>
              <a:t>albicans</a:t>
            </a:r>
            <a:r>
              <a:rPr lang="en-US" sz="1400" i="1" dirty="0"/>
              <a:t> </a:t>
            </a:r>
            <a:r>
              <a:rPr lang="en-US" sz="1400" dirty="0"/>
              <a:t>resistant to Fluconazole</a:t>
            </a:r>
          </a:p>
          <a:p>
            <a:r>
              <a:rPr lang="en-US" sz="1400" i="1" dirty="0"/>
              <a:t>C. </a:t>
            </a:r>
            <a:r>
              <a:rPr lang="en-US" sz="1400" i="1" dirty="0" err="1"/>
              <a:t>glabrata</a:t>
            </a:r>
            <a:r>
              <a:rPr lang="en-US" sz="1400" i="1" dirty="0"/>
              <a:t> </a:t>
            </a:r>
            <a:r>
              <a:rPr lang="en-US" sz="1400" dirty="0"/>
              <a:t>resistant to Fluconazole</a:t>
            </a:r>
          </a:p>
          <a:p>
            <a:r>
              <a:rPr lang="en-US" sz="1400" i="1" dirty="0"/>
              <a:t>C. </a:t>
            </a:r>
            <a:r>
              <a:rPr lang="en-US" sz="1400" i="1" dirty="0" err="1"/>
              <a:t>albicans</a:t>
            </a:r>
            <a:r>
              <a:rPr lang="en-US" sz="1400" i="1" dirty="0"/>
              <a:t> </a:t>
            </a:r>
            <a:r>
              <a:rPr lang="en-US" sz="1400" dirty="0"/>
              <a:t>sensitive to Fluconazole</a:t>
            </a: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324723" y="5196549"/>
            <a:ext cx="5014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RESULTS: Reduction of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albicans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with fluconazole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also reduced Fluconazole resistant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glabrata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CFUs (2 log).</a:t>
            </a:r>
          </a:p>
        </p:txBody>
      </p:sp>
    </p:spTree>
    <p:extLst>
      <p:ext uri="{BB962C8B-B14F-4D97-AF65-F5344CB8AC3E}">
        <p14:creationId xmlns:p14="http://schemas.microsoft.com/office/powerpoint/2010/main" val="173777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9268"/>
            <a:ext cx="8229600" cy="524422"/>
          </a:xfrm>
        </p:spPr>
        <p:txBody>
          <a:bodyPr>
            <a:noAutofit/>
          </a:bodyPr>
          <a:lstStyle/>
          <a:p>
            <a:r>
              <a:rPr lang="en-US" sz="2000" dirty="0"/>
              <a:t>Figure 7. </a:t>
            </a:r>
            <a:r>
              <a:rPr lang="en-US" sz="2000" i="1" dirty="0"/>
              <a:t>C. </a:t>
            </a:r>
            <a:r>
              <a:rPr lang="en-US" sz="2000" i="1" dirty="0" err="1"/>
              <a:t>glabrata</a:t>
            </a:r>
            <a:r>
              <a:rPr lang="en-US" sz="2000" i="1" dirty="0"/>
              <a:t> </a:t>
            </a:r>
            <a:r>
              <a:rPr lang="en-US" sz="2000" dirty="0"/>
              <a:t>colonization requires </a:t>
            </a:r>
            <a:r>
              <a:rPr lang="en-US" sz="2000" i="1" dirty="0"/>
              <a:t>C. </a:t>
            </a:r>
            <a:r>
              <a:rPr lang="en-US" sz="2000" i="1" dirty="0" err="1"/>
              <a:t>albicans</a:t>
            </a:r>
            <a:r>
              <a:rPr lang="en-US" sz="2000" i="1" dirty="0"/>
              <a:t> </a:t>
            </a:r>
            <a:br>
              <a:rPr lang="en-US" sz="2000" i="1" dirty="0"/>
            </a:br>
            <a:r>
              <a:rPr lang="en-US" sz="2000" dirty="0"/>
              <a:t>Als1 and Als3 in murine </a:t>
            </a:r>
            <a:r>
              <a:rPr lang="en-US" sz="2000" dirty="0" err="1"/>
              <a:t>oropharyngeal</a:t>
            </a:r>
            <a:r>
              <a:rPr lang="en-US" sz="2000" dirty="0"/>
              <a:t> candidiasis.</a:t>
            </a:r>
          </a:p>
        </p:txBody>
      </p:sp>
      <p:pic>
        <p:nvPicPr>
          <p:cNvPr id="4" name="Picture 3" descr="Screen Shot 2016-09-03 at 9.49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298" y="1422871"/>
            <a:ext cx="6870700" cy="3746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0133" y="516937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u="sng" dirty="0"/>
              <a:t>Strains used:</a:t>
            </a:r>
          </a:p>
          <a:p>
            <a:r>
              <a:rPr lang="en-US" sz="1400" i="1" dirty="0"/>
              <a:t>C. </a:t>
            </a:r>
            <a:r>
              <a:rPr lang="en-US" sz="1400" i="1" dirty="0" err="1"/>
              <a:t>albicans</a:t>
            </a:r>
            <a:r>
              <a:rPr lang="en-US" sz="1400" i="1" dirty="0"/>
              <a:t> als3Δ/</a:t>
            </a:r>
            <a:r>
              <a:rPr lang="en-US" sz="1400" i="1" dirty="0" err="1"/>
              <a:t>Δ</a:t>
            </a:r>
            <a:endParaRPr lang="en-US" sz="1400" i="1" dirty="0"/>
          </a:p>
          <a:p>
            <a:r>
              <a:rPr lang="en-US" sz="1400" i="1" dirty="0"/>
              <a:t>C. </a:t>
            </a:r>
            <a:r>
              <a:rPr lang="en-US" sz="1400" i="1" dirty="0" err="1"/>
              <a:t>albicans</a:t>
            </a:r>
            <a:r>
              <a:rPr lang="en-US" sz="1400" i="1" dirty="0"/>
              <a:t> als1Δ/</a:t>
            </a:r>
            <a:r>
              <a:rPr lang="en-US" sz="1400" i="1" dirty="0" err="1"/>
              <a:t>Δ</a:t>
            </a:r>
            <a:endParaRPr lang="en-US" sz="1400" i="1" dirty="0"/>
          </a:p>
          <a:p>
            <a:r>
              <a:rPr lang="en-US" sz="1400" i="1" dirty="0"/>
              <a:t>C. </a:t>
            </a:r>
            <a:r>
              <a:rPr lang="en-US" sz="1400" i="1" dirty="0" err="1"/>
              <a:t>albicans</a:t>
            </a:r>
            <a:r>
              <a:rPr lang="en-US" sz="1400" i="1" dirty="0"/>
              <a:t> als1/als3Δ/</a:t>
            </a:r>
            <a:r>
              <a:rPr lang="en-US" sz="1400" i="1" dirty="0" err="1"/>
              <a:t>Δ</a:t>
            </a:r>
            <a:endParaRPr lang="en-US" sz="1400" i="1" dirty="0"/>
          </a:p>
          <a:p>
            <a:r>
              <a:rPr lang="en-US" sz="1400" dirty="0"/>
              <a:t>ALS1 and ALS3 complements</a:t>
            </a:r>
          </a:p>
          <a:p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227452" y="5334297"/>
            <a:ext cx="51321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RESULTS: 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(A)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Als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mutants were able to establish infection similar to WT.</a:t>
            </a:r>
          </a:p>
          <a:p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(B) C.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glabrata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tongue CFUs were significantly reduced when 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co-infected with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Als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mutants.</a:t>
            </a:r>
          </a:p>
        </p:txBody>
      </p:sp>
    </p:spTree>
    <p:extLst>
      <p:ext uri="{BB962C8B-B14F-4D97-AF65-F5344CB8AC3E}">
        <p14:creationId xmlns:p14="http://schemas.microsoft.com/office/powerpoint/2010/main" val="1240793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922" y="2383722"/>
            <a:ext cx="7973122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What cell wall components is </a:t>
            </a:r>
            <a:r>
              <a:rPr lang="en-US" sz="4000" i="1" dirty="0"/>
              <a:t>C. </a:t>
            </a:r>
            <a:r>
              <a:rPr lang="en-US" sz="4000" i="1" dirty="0" err="1"/>
              <a:t>glabrata</a:t>
            </a:r>
            <a:r>
              <a:rPr lang="en-US" sz="4000" dirty="0"/>
              <a:t> using to bind to </a:t>
            </a:r>
            <a:r>
              <a:rPr lang="en-US" sz="4000" i="1" dirty="0"/>
              <a:t>C. </a:t>
            </a:r>
            <a:r>
              <a:rPr lang="en-US" sz="4000" i="1" dirty="0" err="1"/>
              <a:t>albicans</a:t>
            </a:r>
            <a:r>
              <a:rPr lang="en-US" sz="4000" dirty="0"/>
              <a:t> </a:t>
            </a:r>
            <a:r>
              <a:rPr lang="en-US" sz="4000" dirty="0" err="1"/>
              <a:t>adhesins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82139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480" y="274639"/>
            <a:ext cx="9329520" cy="367463"/>
          </a:xfrm>
        </p:spPr>
        <p:txBody>
          <a:bodyPr>
            <a:noAutofit/>
          </a:bodyPr>
          <a:lstStyle/>
          <a:p>
            <a:r>
              <a:rPr lang="en-US" sz="2000" dirty="0"/>
              <a:t>Figure 8. </a:t>
            </a:r>
            <a:r>
              <a:rPr lang="en-US" sz="2000" i="1" dirty="0"/>
              <a:t>C. </a:t>
            </a:r>
            <a:r>
              <a:rPr lang="en-US" sz="2000" i="1" dirty="0" err="1"/>
              <a:t>glabrata</a:t>
            </a:r>
            <a:r>
              <a:rPr lang="en-US" sz="2000" i="1" dirty="0"/>
              <a:t> </a:t>
            </a:r>
            <a:r>
              <a:rPr lang="en-US" sz="2000" dirty="0"/>
              <a:t>cell wall </a:t>
            </a:r>
            <a:r>
              <a:rPr lang="en-US" sz="2000" dirty="0" err="1"/>
              <a:t>adhesins</a:t>
            </a:r>
            <a:r>
              <a:rPr lang="en-US" sz="2000" dirty="0"/>
              <a:t> are induced in the</a:t>
            </a:r>
            <a:br>
              <a:rPr lang="en-US" sz="2000" dirty="0"/>
            </a:br>
            <a:r>
              <a:rPr lang="en-US" sz="2000" dirty="0"/>
              <a:t> presence of </a:t>
            </a:r>
            <a:r>
              <a:rPr lang="en-US" sz="2000" i="1" dirty="0" err="1"/>
              <a:t>C.albicans</a:t>
            </a:r>
            <a:r>
              <a:rPr lang="en-US" sz="2000" dirty="0"/>
              <a:t>.</a:t>
            </a:r>
          </a:p>
        </p:txBody>
      </p:sp>
      <p:pic>
        <p:nvPicPr>
          <p:cNvPr id="4" name="Picture 3" descr="Screen Shot 2016-09-03 at 9.50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67" y="1452934"/>
            <a:ext cx="5889923" cy="5040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5213" y="1452933"/>
            <a:ext cx="31900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/>
              <a:t>Strains used:</a:t>
            </a:r>
          </a:p>
          <a:p>
            <a:r>
              <a:rPr lang="en-US" sz="1400" i="1" dirty="0"/>
              <a:t>S. </a:t>
            </a:r>
            <a:r>
              <a:rPr lang="en-US" sz="1400" i="1" dirty="0" err="1"/>
              <a:t>cerevisiae</a:t>
            </a:r>
            <a:r>
              <a:rPr lang="en-US" sz="1400" i="1" dirty="0"/>
              <a:t> </a:t>
            </a:r>
            <a:r>
              <a:rPr lang="en-US" sz="1400" dirty="0"/>
              <a:t>expressing Cg Epa8</a:t>
            </a:r>
          </a:p>
          <a:p>
            <a:r>
              <a:rPr lang="en-US" sz="1400" i="1" dirty="0"/>
              <a:t>S. </a:t>
            </a:r>
            <a:r>
              <a:rPr lang="en-US" sz="1400" i="1" dirty="0" err="1"/>
              <a:t>cerevisiae</a:t>
            </a:r>
            <a:r>
              <a:rPr lang="en-US" sz="1400" i="1" dirty="0"/>
              <a:t> </a:t>
            </a:r>
            <a:r>
              <a:rPr lang="en-US" sz="1400" dirty="0"/>
              <a:t>expressing Cg Epa19 </a:t>
            </a:r>
          </a:p>
          <a:p>
            <a:r>
              <a:rPr lang="en-US" sz="1400" i="1" dirty="0"/>
              <a:t>S. </a:t>
            </a:r>
            <a:r>
              <a:rPr lang="en-US" sz="1400" i="1" dirty="0" err="1"/>
              <a:t>cerevisiae</a:t>
            </a:r>
            <a:r>
              <a:rPr lang="en-US" sz="1400" dirty="0"/>
              <a:t> expressing Cg Awp2 </a:t>
            </a:r>
          </a:p>
          <a:p>
            <a:r>
              <a:rPr lang="en-US" sz="1400" i="1" dirty="0"/>
              <a:t>S. </a:t>
            </a:r>
            <a:r>
              <a:rPr lang="en-US" sz="1400" i="1" dirty="0" err="1"/>
              <a:t>cerevisiae</a:t>
            </a:r>
            <a:r>
              <a:rPr lang="en-US" sz="1400" i="1" dirty="0"/>
              <a:t> </a:t>
            </a:r>
            <a:r>
              <a:rPr lang="en-US" sz="1400" dirty="0"/>
              <a:t>expressing Cg Awp7</a:t>
            </a:r>
          </a:p>
          <a:p>
            <a:r>
              <a:rPr lang="en-US" sz="1400" i="1" dirty="0"/>
              <a:t>S. </a:t>
            </a:r>
            <a:r>
              <a:rPr lang="en-US" sz="1400" i="1" dirty="0" err="1"/>
              <a:t>cerevisiae</a:t>
            </a:r>
            <a:r>
              <a:rPr lang="en-US" sz="1400" i="1" dirty="0"/>
              <a:t> </a:t>
            </a:r>
            <a:r>
              <a:rPr lang="en-US" sz="1400" dirty="0"/>
              <a:t>expressing Cg ORF F00181 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82881" y="2966058"/>
            <a:ext cx="30851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i="1" dirty="0"/>
          </a:p>
          <a:p>
            <a:r>
              <a:rPr lang="en-US" sz="1400" i="1" dirty="0"/>
              <a:t>RESULTS: </a:t>
            </a:r>
          </a:p>
          <a:p>
            <a:r>
              <a:rPr lang="en-US" sz="1400" i="1" dirty="0"/>
              <a:t>(A) In vivo</a:t>
            </a:r>
            <a:r>
              <a:rPr lang="en-US" sz="1400" dirty="0"/>
              <a:t>, the low and high adhesion </a:t>
            </a:r>
            <a:r>
              <a:rPr lang="en-US" sz="1400" i="1" dirty="0"/>
              <a:t>C. glabrata </a:t>
            </a:r>
            <a:r>
              <a:rPr lang="en-US" sz="1400" dirty="0"/>
              <a:t>strains had a significant difference in infection levels.</a:t>
            </a:r>
          </a:p>
          <a:p>
            <a:endParaRPr lang="en-US" sz="1400" dirty="0"/>
          </a:p>
          <a:p>
            <a:r>
              <a:rPr lang="en-US" sz="1400" dirty="0"/>
              <a:t>(B) CgEPA8, CgEPA19, CgAWP2, and </a:t>
            </a:r>
          </a:p>
          <a:p>
            <a:r>
              <a:rPr lang="en-US" sz="1400" dirty="0"/>
              <a:t>ORF F00181 transcription were increased significantly</a:t>
            </a:r>
          </a:p>
          <a:p>
            <a:r>
              <a:rPr lang="en-US" sz="1400" dirty="0"/>
              <a:t>in the presence of </a:t>
            </a:r>
            <a:r>
              <a:rPr lang="en-US" sz="1400" i="1" dirty="0"/>
              <a:t>C. </a:t>
            </a:r>
            <a:r>
              <a:rPr lang="en-US" sz="1400" i="1" dirty="0" err="1"/>
              <a:t>albicans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2995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05302" y="2950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/>
                <a:cs typeface="Arial"/>
              </a:rPr>
              <a:t>Discussion – Overall</a:t>
            </a:r>
            <a:br>
              <a:rPr lang="en-US" sz="3600" dirty="0">
                <a:latin typeface="Arial"/>
                <a:cs typeface="Arial"/>
              </a:rPr>
            </a:br>
            <a:r>
              <a:rPr lang="en-US" sz="3600" dirty="0">
                <a:latin typeface="Arial"/>
                <a:cs typeface="Arial"/>
              </a:rPr>
              <a:t>Why is this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589" y="1488613"/>
            <a:ext cx="8596668" cy="3880773"/>
          </a:xfrm>
        </p:spPr>
        <p:txBody>
          <a:bodyPr/>
          <a:lstStyle/>
          <a:p>
            <a:r>
              <a:rPr lang="en-US" sz="2000" i="1" dirty="0"/>
              <a:t>Major Findings: </a:t>
            </a:r>
          </a:p>
          <a:p>
            <a:pPr lvl="1"/>
            <a:r>
              <a:rPr lang="en-US" sz="1800" i="1" dirty="0"/>
              <a:t>C. glabrata </a:t>
            </a:r>
          </a:p>
          <a:p>
            <a:pPr lvl="2"/>
            <a:r>
              <a:rPr lang="en-US" sz="1600" dirty="0"/>
              <a:t>able to colonize and penetrate gastric epithelium</a:t>
            </a:r>
          </a:p>
          <a:p>
            <a:pPr lvl="2"/>
            <a:r>
              <a:rPr lang="en-US" sz="1600" dirty="0"/>
              <a:t>non-invasive in the oral cavity unless </a:t>
            </a:r>
            <a:r>
              <a:rPr lang="en-US" sz="1600" i="1" dirty="0"/>
              <a:t>C. </a:t>
            </a:r>
            <a:r>
              <a:rPr lang="en-US" sz="1600" i="1" dirty="0" err="1"/>
              <a:t>albicans</a:t>
            </a:r>
            <a:r>
              <a:rPr lang="en-US" sz="1600" i="1" dirty="0"/>
              <a:t> </a:t>
            </a:r>
            <a:r>
              <a:rPr lang="en-US" sz="1600" dirty="0"/>
              <a:t>is present.</a:t>
            </a:r>
          </a:p>
          <a:p>
            <a:r>
              <a:rPr lang="en-US" sz="2000" dirty="0" err="1"/>
              <a:t>Hyphal</a:t>
            </a:r>
            <a:r>
              <a:rPr lang="en-US" sz="2000" dirty="0"/>
              <a:t> cell wall </a:t>
            </a:r>
            <a:r>
              <a:rPr lang="en-US" sz="2000" dirty="0" err="1"/>
              <a:t>adhesins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0000"/>
                </a:solidFill>
              </a:rPr>
              <a:t>Als3</a:t>
            </a:r>
            <a:r>
              <a:rPr lang="en-US" sz="2000" dirty="0"/>
              <a:t> and Als1) contribute to binding of </a:t>
            </a:r>
            <a:r>
              <a:rPr lang="en-US" sz="2000" i="1" dirty="0"/>
              <a:t>C. glabrata</a:t>
            </a:r>
            <a:r>
              <a:rPr lang="en-US" sz="2000" dirty="0"/>
              <a:t>. </a:t>
            </a:r>
          </a:p>
          <a:p>
            <a:r>
              <a:rPr lang="en-US" sz="2000" dirty="0"/>
              <a:t>Als3 could be a potential target for disrupting mixed species and inter-kingdom biofilms.   </a:t>
            </a:r>
            <a:r>
              <a:rPr lang="en-US" sz="2000" dirty="0">
                <a:solidFill>
                  <a:srgbClr val="FF0000"/>
                </a:solidFill>
              </a:rPr>
              <a:t>ANTIFUNGAL!!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632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07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94B9AD-8919-430A-9803-1CF2DF4944D7}"/>
              </a:ext>
            </a:extLst>
          </p:cNvPr>
          <p:cNvSpPr txBox="1"/>
          <p:nvPr/>
        </p:nvSpPr>
        <p:spPr>
          <a:xfrm>
            <a:off x="6728059" y="2810577"/>
            <a:ext cx="40190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VERY GOOD JOB!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Told a great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Solid Rep in Grad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People happy to listen!!!</a:t>
            </a:r>
          </a:p>
        </p:txBody>
      </p:sp>
    </p:spTree>
    <p:extLst>
      <p:ext uri="{BB962C8B-B14F-4D97-AF65-F5344CB8AC3E}">
        <p14:creationId xmlns:p14="http://schemas.microsoft.com/office/powerpoint/2010/main" val="54078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5019908"/>
            <a:ext cx="6400800" cy="1332337"/>
          </a:xfrm>
        </p:spPr>
        <p:txBody>
          <a:bodyPr/>
          <a:lstStyle/>
          <a:p>
            <a:r>
              <a:rPr lang="en-US" dirty="0"/>
              <a:t>Presented by Jesus A. Romo</a:t>
            </a:r>
          </a:p>
          <a:p>
            <a:r>
              <a:rPr lang="en-US" dirty="0"/>
              <a:t>Bio 7041</a:t>
            </a:r>
          </a:p>
          <a:p>
            <a:r>
              <a:rPr lang="en-US" dirty="0"/>
              <a:t>09/07/2016</a:t>
            </a:r>
          </a:p>
        </p:txBody>
      </p:sp>
      <p:pic>
        <p:nvPicPr>
          <p:cNvPr id="4" name="Picture 3" descr="Screen Shot 2016-09-03 at 9.34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0" y="1493861"/>
            <a:ext cx="8166100" cy="3213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DB6440-B969-4F94-9D97-1AA90D62970F}"/>
              </a:ext>
            </a:extLst>
          </p:cNvPr>
          <p:cNvSpPr txBox="1"/>
          <p:nvPr/>
        </p:nvSpPr>
        <p:spPr>
          <a:xfrm>
            <a:off x="3676851" y="572340"/>
            <a:ext cx="5966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What Topics in Introduction? </a:t>
            </a:r>
          </a:p>
        </p:txBody>
      </p:sp>
    </p:spTree>
    <p:extLst>
      <p:ext uri="{BB962C8B-B14F-4D97-AF65-F5344CB8AC3E}">
        <p14:creationId xmlns:p14="http://schemas.microsoft.com/office/powerpoint/2010/main" val="148803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EBBE-DEE9-40B5-BF60-69414A4A6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 Note: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E9159-8597-4DA9-AF52-80337647E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4047"/>
            <a:ext cx="8596668" cy="4347316"/>
          </a:xfrm>
        </p:spPr>
        <p:txBody>
          <a:bodyPr>
            <a:normAutofit/>
          </a:bodyPr>
          <a:lstStyle/>
          <a:p>
            <a:r>
              <a:rPr lang="en-US" sz="2400" dirty="0"/>
              <a:t>A Screen capture of title page looks cool.</a:t>
            </a:r>
          </a:p>
          <a:p>
            <a:r>
              <a:rPr lang="en-US" sz="2400" dirty="0"/>
              <a:t>Make sure to introduce the lab</a:t>
            </a:r>
          </a:p>
          <a:p>
            <a:pPr lvl="1"/>
            <a:r>
              <a:rPr lang="en-US" sz="2000" dirty="0"/>
              <a:t>You can investigate what they normally work on</a:t>
            </a:r>
          </a:p>
          <a:p>
            <a:pPr lvl="1"/>
            <a:r>
              <a:rPr lang="en-US" sz="2000" dirty="0"/>
              <a:t>Look at the lab’s/PI’s website</a:t>
            </a:r>
          </a:p>
          <a:p>
            <a:pPr lvl="1"/>
            <a:r>
              <a:rPr lang="en-US" sz="2000" dirty="0"/>
              <a:t>Don’t introduce yourself</a:t>
            </a:r>
          </a:p>
          <a:p>
            <a:pPr lvl="1"/>
            <a:r>
              <a:rPr lang="en-US" sz="2000" dirty="0"/>
              <a:t>Don’t pretend you’re the author</a:t>
            </a:r>
          </a:p>
        </p:txBody>
      </p:sp>
    </p:spTree>
    <p:extLst>
      <p:ext uri="{BB962C8B-B14F-4D97-AF65-F5344CB8AC3E}">
        <p14:creationId xmlns:p14="http://schemas.microsoft.com/office/powerpoint/2010/main" val="71722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6A56-A366-4FD8-807E-00C401A9A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06" y="345967"/>
            <a:ext cx="8229600" cy="771737"/>
          </a:xfrm>
        </p:spPr>
        <p:txBody>
          <a:bodyPr/>
          <a:lstStyle/>
          <a:p>
            <a:r>
              <a:rPr lang="en-US" dirty="0"/>
              <a:t>GPT note: Intro Slides to Follow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EE752-BDB0-4489-8463-E096394C5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644" y="1417639"/>
            <a:ext cx="8603381" cy="4708525"/>
          </a:xfrm>
        </p:spPr>
        <p:txBody>
          <a:bodyPr>
            <a:normAutofit/>
          </a:bodyPr>
          <a:lstStyle/>
          <a:p>
            <a:r>
              <a:rPr lang="en-US" dirty="0"/>
              <a:t>This needs to be a great story!!</a:t>
            </a:r>
          </a:p>
          <a:p>
            <a:r>
              <a:rPr lang="en-US" dirty="0"/>
              <a:t>Foundational slides needed to present main topics (with audience that doesn’t know thrush)</a:t>
            </a:r>
          </a:p>
          <a:p>
            <a:r>
              <a:rPr lang="en-US" dirty="0"/>
              <a:t>Here…need background on both bugs and candidiasis infection processes and other conditions when two microbiological species interact…</a:t>
            </a:r>
          </a:p>
          <a:p>
            <a:r>
              <a:rPr lang="en-US" dirty="0"/>
              <a:t>The paper doesn’t have photos in intro. Photos will help audience visualize. Add, but you must explain them.</a:t>
            </a:r>
          </a:p>
          <a:p>
            <a:r>
              <a:rPr lang="en-US" dirty="0"/>
              <a:t>Note: Points pulled out of Intro</a:t>
            </a:r>
          </a:p>
          <a:p>
            <a:pPr lvl="1"/>
            <a:r>
              <a:rPr lang="en-US" dirty="0"/>
              <a:t>Broad...foundational literature or knowledge</a:t>
            </a:r>
          </a:p>
          <a:p>
            <a:pPr lvl="1"/>
            <a:r>
              <a:rPr lang="en-US" dirty="0"/>
              <a:t>Literature just immediately prior</a:t>
            </a:r>
          </a:p>
          <a:p>
            <a:pPr lvl="1"/>
            <a:r>
              <a:rPr lang="en-US" dirty="0"/>
              <a:t>Gap</a:t>
            </a:r>
          </a:p>
          <a:p>
            <a:pPr lvl="1"/>
            <a:r>
              <a:rPr lang="en-US" dirty="0"/>
              <a:t>Purpose / Hypothesis</a:t>
            </a:r>
          </a:p>
          <a:p>
            <a:r>
              <a:rPr lang="en-US" dirty="0"/>
              <a:t>NOTE:  Maintain Citations!!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5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6029" y="5715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Arial"/>
                <a:cs typeface="Arial"/>
              </a:rPr>
              <a:t>Oropharyngeal</a:t>
            </a:r>
            <a:r>
              <a:rPr lang="en-US" sz="3600" dirty="0">
                <a:latin typeface="Arial"/>
                <a:cs typeface="Arial"/>
              </a:rPr>
              <a:t> candidiasis (OPC)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576" y="1714500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Oropharyngeal candidiasis AKA </a:t>
            </a:r>
            <a:r>
              <a:rPr lang="en-US" sz="2000" b="1" dirty="0"/>
              <a:t>oral thrush</a:t>
            </a:r>
          </a:p>
          <a:p>
            <a:r>
              <a:rPr lang="en-US" sz="2000" dirty="0"/>
              <a:t>Manifests on tongue, palate, buccal mucosa, or oropharynx</a:t>
            </a:r>
          </a:p>
          <a:p>
            <a:r>
              <a:rPr lang="en-US" sz="2000" dirty="0"/>
              <a:t>AIDS defining infection</a:t>
            </a:r>
          </a:p>
          <a:p>
            <a:pPr lvl="1"/>
            <a:r>
              <a:rPr lang="en-US" sz="1600" dirty="0"/>
              <a:t>31% of HIV/AIDS patients &amp; most common oral infection (Thompson et al., 2010).</a:t>
            </a:r>
          </a:p>
          <a:p>
            <a:r>
              <a:rPr lang="en-US" sz="2000" dirty="0"/>
              <a:t>20% of cancer patients (</a:t>
            </a:r>
            <a:r>
              <a:rPr lang="en-US" sz="2000" dirty="0" err="1"/>
              <a:t>Schelenz</a:t>
            </a:r>
            <a:r>
              <a:rPr lang="en-US" sz="2000" dirty="0"/>
              <a:t> et al., 2010)</a:t>
            </a:r>
          </a:p>
          <a:p>
            <a:r>
              <a:rPr lang="en-US" sz="2000" i="1" dirty="0"/>
              <a:t>Candida albicans </a:t>
            </a:r>
            <a:r>
              <a:rPr lang="en-US" sz="2000" dirty="0"/>
              <a:t>common agent</a:t>
            </a:r>
          </a:p>
          <a:p>
            <a:pPr lvl="1"/>
            <a:r>
              <a:rPr lang="en-US" sz="1600" dirty="0"/>
              <a:t>Also caused by others including…</a:t>
            </a:r>
          </a:p>
          <a:p>
            <a:pPr lvl="1"/>
            <a:r>
              <a:rPr lang="en-US" sz="1600" i="1" dirty="0"/>
              <a:t>C. </a:t>
            </a:r>
            <a:r>
              <a:rPr lang="en-US" sz="1600" i="1" dirty="0" err="1"/>
              <a:t>glabrata</a:t>
            </a:r>
            <a:r>
              <a:rPr lang="en-US" sz="1600" i="1" dirty="0"/>
              <a:t>, C. </a:t>
            </a:r>
            <a:r>
              <a:rPr lang="en-US" sz="1600" i="1" dirty="0" err="1"/>
              <a:t>krusei</a:t>
            </a:r>
            <a:r>
              <a:rPr lang="en-US" sz="1600" i="1" dirty="0"/>
              <a:t>, C. </a:t>
            </a:r>
            <a:r>
              <a:rPr lang="en-US" sz="1600" i="1" dirty="0" err="1"/>
              <a:t>tropicalis</a:t>
            </a:r>
            <a:r>
              <a:rPr lang="en-US" sz="1600" i="1" dirty="0"/>
              <a:t>, C. </a:t>
            </a:r>
            <a:r>
              <a:rPr lang="en-US" sz="1600" i="1" dirty="0" err="1"/>
              <a:t>parapsilosis</a:t>
            </a:r>
            <a:r>
              <a:rPr lang="en-US" sz="1600" dirty="0"/>
              <a:t>, and </a:t>
            </a:r>
            <a:r>
              <a:rPr lang="en-US" sz="1600" i="1" dirty="0"/>
              <a:t>C. </a:t>
            </a:r>
            <a:r>
              <a:rPr lang="en-US" sz="1600" i="1" dirty="0" err="1"/>
              <a:t>dubliniensis</a:t>
            </a:r>
            <a:r>
              <a:rPr lang="en-US" sz="1600" i="1" dirty="0"/>
              <a:t> </a:t>
            </a:r>
            <a:r>
              <a:rPr lang="en-US" sz="1600" dirty="0"/>
              <a:t>(Kirkpatrick et al., 1988, Martinez et al., 2002, Redding et al., 2000).</a:t>
            </a:r>
          </a:p>
          <a:p>
            <a:r>
              <a:rPr lang="en-US" sz="2000" dirty="0"/>
              <a:t>Non </a:t>
            </a:r>
            <a:r>
              <a:rPr lang="en-US" sz="2000" i="1" dirty="0" err="1"/>
              <a:t>albicans</a:t>
            </a:r>
            <a:r>
              <a:rPr lang="en-US" sz="2000" dirty="0"/>
              <a:t> species are becoming more common.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177" y="5084573"/>
            <a:ext cx="2515772" cy="14896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47873" y="6510378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from </a:t>
            </a:r>
            <a:r>
              <a:rPr lang="en-US" dirty="0" err="1"/>
              <a:t>NIH.gov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9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83" y="22284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Arial"/>
                <a:cs typeface="Arial"/>
              </a:rPr>
              <a:t>Candida </a:t>
            </a:r>
            <a:r>
              <a:rPr lang="en-US" sz="3600" i="1" dirty="0" err="1">
                <a:latin typeface="Arial"/>
                <a:cs typeface="Arial"/>
              </a:rPr>
              <a:t>albicans</a:t>
            </a:r>
            <a:endParaRPr lang="en-US" sz="3600" i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281" y="1051275"/>
            <a:ext cx="8229600" cy="2012194"/>
          </a:xfrm>
        </p:spPr>
        <p:txBody>
          <a:bodyPr>
            <a:noAutofit/>
          </a:bodyPr>
          <a:lstStyle/>
          <a:p>
            <a:r>
              <a:rPr lang="en-US" sz="2000" i="1" dirty="0">
                <a:cs typeface="Arial"/>
              </a:rPr>
              <a:t>C albicans </a:t>
            </a:r>
            <a:r>
              <a:rPr lang="en-US" sz="2000" dirty="0">
                <a:cs typeface="Arial"/>
              </a:rPr>
              <a:t>- Opportunistic pathogenic fungus</a:t>
            </a:r>
          </a:p>
          <a:p>
            <a:r>
              <a:rPr lang="en-US" sz="2000" dirty="0">
                <a:cs typeface="Arial"/>
              </a:rPr>
              <a:t>Commensal – In mouth, GI track, but controlled</a:t>
            </a:r>
          </a:p>
          <a:p>
            <a:r>
              <a:rPr lang="en-US" sz="2000" dirty="0">
                <a:cs typeface="Arial"/>
              </a:rPr>
              <a:t>High threat</a:t>
            </a:r>
          </a:p>
          <a:p>
            <a:pPr lvl="1"/>
            <a:r>
              <a:rPr lang="en-US" sz="1600" dirty="0">
                <a:cs typeface="Arial"/>
              </a:rPr>
              <a:t>Immune compromised (</a:t>
            </a:r>
            <a:r>
              <a:rPr lang="en-US" sz="1600" i="1" dirty="0">
                <a:cs typeface="Arial"/>
              </a:rPr>
              <a:t>i.e. </a:t>
            </a:r>
            <a:r>
              <a:rPr lang="en-US" sz="1600" dirty="0">
                <a:cs typeface="Arial"/>
              </a:rPr>
              <a:t>AIDS, chemotherapy) </a:t>
            </a:r>
          </a:p>
          <a:p>
            <a:pPr lvl="1"/>
            <a:r>
              <a:rPr lang="en-US" sz="1600" dirty="0">
                <a:cs typeface="Arial"/>
              </a:rPr>
              <a:t>Medically compromised (</a:t>
            </a:r>
            <a:r>
              <a:rPr lang="en-US" sz="1600" i="1" dirty="0">
                <a:cs typeface="Arial"/>
              </a:rPr>
              <a:t>i.e. </a:t>
            </a:r>
            <a:r>
              <a:rPr lang="en-US" sz="1600" dirty="0">
                <a:cs typeface="Arial"/>
              </a:rPr>
              <a:t>catheters, stents).</a:t>
            </a:r>
          </a:p>
          <a:p>
            <a:r>
              <a:rPr lang="en-US" sz="2000" dirty="0">
                <a:cs typeface="Arial"/>
              </a:rPr>
              <a:t>Causes superficial or systemic infections</a:t>
            </a:r>
          </a:p>
          <a:p>
            <a:r>
              <a:rPr lang="en-US" sz="2000" dirty="0">
                <a:cs typeface="Arial"/>
              </a:rPr>
              <a:t>Mortality rates of 30-60%</a:t>
            </a:r>
          </a:p>
          <a:p>
            <a:r>
              <a:rPr lang="en-US" sz="2000" dirty="0">
                <a:cs typeface="Arial"/>
              </a:rPr>
              <a:t>Limited therapies &amp; resistance </a:t>
            </a:r>
            <a:r>
              <a:rPr lang="en-US" sz="2000" dirty="0" err="1">
                <a:cs typeface="Arial"/>
              </a:rPr>
              <a:t>growning</a:t>
            </a:r>
            <a:endParaRPr lang="en-US" sz="2000" dirty="0">
              <a:cs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46937" y="4350619"/>
            <a:ext cx="8229600" cy="2375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cs typeface="Arial"/>
              </a:rPr>
              <a:t>C albicans - Pleomorphic</a:t>
            </a:r>
          </a:p>
          <a:p>
            <a:pPr lvl="1"/>
            <a:r>
              <a:rPr lang="en-US" sz="1600" dirty="0">
                <a:cs typeface="Arial"/>
              </a:rPr>
              <a:t>yeast and filamentous morphologies</a:t>
            </a:r>
          </a:p>
          <a:p>
            <a:r>
              <a:rPr lang="en-US" sz="2000" dirty="0">
                <a:cs typeface="Arial"/>
              </a:rPr>
              <a:t>Virulence Factors:</a:t>
            </a:r>
          </a:p>
          <a:p>
            <a:pPr lvl="1"/>
            <a:r>
              <a:rPr lang="en-US" sz="1600" dirty="0">
                <a:cs typeface="Arial"/>
              </a:rPr>
              <a:t>Yeast to hyphae transition (filamentation) </a:t>
            </a:r>
          </a:p>
          <a:p>
            <a:pPr lvl="1"/>
            <a:r>
              <a:rPr lang="en-US" sz="1600" dirty="0">
                <a:cs typeface="Arial"/>
              </a:rPr>
              <a:t>Biofilm formation</a:t>
            </a:r>
            <a:endParaRPr lang="en-US" sz="1600" u="sng" dirty="0">
              <a:cs typeface="Arial"/>
            </a:endParaRPr>
          </a:p>
          <a:p>
            <a:pPr marL="457200" lvl="1" indent="0">
              <a:buNone/>
            </a:pPr>
            <a:endParaRPr lang="en-US" sz="2000" dirty="0"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6B4D2A-6B9B-43B4-9B36-DABA3E3C8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313" y="3881166"/>
            <a:ext cx="2181225" cy="2152650"/>
          </a:xfrm>
          <a:prstGeom prst="rect">
            <a:avLst/>
          </a:prstGeom>
        </p:spPr>
      </p:pic>
      <p:pic>
        <p:nvPicPr>
          <p:cNvPr id="1028" name="Picture 4" descr="Growth of Candida albicans hyphae | Nature Reviews Microbiology">
            <a:extLst>
              <a:ext uri="{FF2B5EF4-FFF2-40B4-BE49-F238E27FC236}">
                <a16:creationId xmlns:a16="http://schemas.microsoft.com/office/drawing/2014/main" id="{343883F8-7F68-44D3-95DE-7B2A285C3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098" y="1227848"/>
            <a:ext cx="2412703" cy="201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00C092-4659-4B1D-83B5-5F9F99854C8E}"/>
              </a:ext>
            </a:extLst>
          </p:cNvPr>
          <p:cNvSpPr/>
          <p:nvPr/>
        </p:nvSpPr>
        <p:spPr>
          <a:xfrm>
            <a:off x="7713220" y="3298195"/>
            <a:ext cx="27510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https://www.nature.com/articles/nrmicro2636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AEEDB7-FB46-4789-AD4D-33C98FE8B66B}"/>
              </a:ext>
            </a:extLst>
          </p:cNvPr>
          <p:cNvSpPr/>
          <p:nvPr/>
        </p:nvSpPr>
        <p:spPr>
          <a:xfrm>
            <a:off x="6197065" y="617971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https://www.researchgate.net/figure/Scanning-electron-micrograph-of-a-C-albicans-biofilm-grown-on-a-cellulose-acetate-filter_fig1_13598590</a:t>
            </a:r>
          </a:p>
        </p:txBody>
      </p:sp>
    </p:spTree>
    <p:extLst>
      <p:ext uri="{BB962C8B-B14F-4D97-AF65-F5344CB8AC3E}">
        <p14:creationId xmlns:p14="http://schemas.microsoft.com/office/powerpoint/2010/main" val="1765799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284" y="46201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Arial"/>
                <a:cs typeface="Arial"/>
              </a:rPr>
              <a:t>Candida </a:t>
            </a:r>
            <a:r>
              <a:rPr lang="en-US" sz="3600" i="1" dirty="0" err="1">
                <a:latin typeface="Arial"/>
                <a:cs typeface="Arial"/>
              </a:rPr>
              <a:t>glabrata</a:t>
            </a:r>
            <a:endParaRPr lang="en-US" sz="3600" i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84" y="1488613"/>
            <a:ext cx="8596668" cy="3880773"/>
          </a:xfrm>
        </p:spPr>
        <p:txBody>
          <a:bodyPr/>
          <a:lstStyle/>
          <a:p>
            <a:r>
              <a:rPr lang="en-US" sz="2000" i="1" dirty="0">
                <a:latin typeface="Arial"/>
                <a:cs typeface="Arial"/>
              </a:rPr>
              <a:t>Candida glabrata</a:t>
            </a:r>
          </a:p>
          <a:p>
            <a:r>
              <a:rPr lang="en-US" sz="2000" dirty="0"/>
              <a:t>Also commensal in mouth, </a:t>
            </a:r>
            <a:r>
              <a:rPr lang="en-US" sz="2000" dirty="0" err="1"/>
              <a:t>gutt</a:t>
            </a:r>
            <a:r>
              <a:rPr lang="en-US" sz="2000" dirty="0"/>
              <a:t> (Cole et al., 1996; Fidel et al., 1999).</a:t>
            </a:r>
          </a:p>
          <a:p>
            <a:r>
              <a:rPr lang="en-US" sz="2000" dirty="0"/>
              <a:t>Not related to albicans – more like </a:t>
            </a:r>
            <a:r>
              <a:rPr lang="en-US" sz="2000" i="1" dirty="0"/>
              <a:t>Saccharomyces cerevisiae </a:t>
            </a:r>
            <a:r>
              <a:rPr lang="en-US" sz="2000" dirty="0"/>
              <a:t>(</a:t>
            </a:r>
            <a:r>
              <a:rPr lang="en-US" sz="2000" dirty="0" err="1"/>
              <a:t>Dujon</a:t>
            </a:r>
            <a:r>
              <a:rPr lang="en-US" sz="2000" dirty="0"/>
              <a:t> et al., 2004).</a:t>
            </a:r>
          </a:p>
          <a:p>
            <a:r>
              <a:rPr lang="en-US" sz="2000" dirty="0"/>
              <a:t>Second to albicans for infections (</a:t>
            </a:r>
            <a:r>
              <a:rPr lang="en-US" sz="2000" dirty="0" err="1"/>
              <a:t>Perlroth</a:t>
            </a:r>
            <a:r>
              <a:rPr lang="en-US" sz="2000" dirty="0"/>
              <a:t> et al., 2007).</a:t>
            </a:r>
          </a:p>
          <a:p>
            <a:r>
              <a:rPr lang="en-US" sz="2000" dirty="0"/>
              <a:t>Mainly yeast form, but also</a:t>
            </a:r>
            <a:r>
              <a:rPr lang="en-US" sz="1600" dirty="0"/>
              <a:t> </a:t>
            </a:r>
            <a:r>
              <a:rPr lang="en-US" sz="1600" dirty="0" err="1"/>
              <a:t>pseudohyphae</a:t>
            </a:r>
            <a:r>
              <a:rPr lang="en-US" sz="1600" dirty="0"/>
              <a:t>, biofilms (Kaur et al., 2005).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2D1686-4B2B-48E4-9FE6-D750C47E6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87" y="4259731"/>
            <a:ext cx="3086100" cy="14763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601B4C-E6EA-48CD-AE55-2F0B78DF6707}"/>
              </a:ext>
            </a:extLst>
          </p:cNvPr>
          <p:cNvSpPr/>
          <p:nvPr/>
        </p:nvSpPr>
        <p:spPr>
          <a:xfrm>
            <a:off x="5735053" y="59518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https://www.semanticscholar.org/paper/Pseudohyphae-formation-in-Candida-glabrata-due-to-sassani-Khodavaisy/b0572c66add7a2a43d9716055a775bba0f8b8776</a:t>
            </a:r>
          </a:p>
        </p:txBody>
      </p:sp>
    </p:spTree>
    <p:extLst>
      <p:ext uri="{BB962C8B-B14F-4D97-AF65-F5344CB8AC3E}">
        <p14:creationId xmlns:p14="http://schemas.microsoft.com/office/powerpoint/2010/main" val="218635746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1278</TotalTime>
  <Words>2764</Words>
  <Application>Microsoft Office PowerPoint</Application>
  <PresentationFormat>Widescreen</PresentationFormat>
  <Paragraphs>403</Paragraphs>
  <Slides>37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Times New Roman</vt:lpstr>
      <vt:lpstr>Trebuchet MS</vt:lpstr>
      <vt:lpstr>Wingdings 3</vt:lpstr>
      <vt:lpstr>Facet</vt:lpstr>
      <vt:lpstr> Journal Club Walk Through…</vt:lpstr>
      <vt:lpstr>PowerPoint Presentation</vt:lpstr>
      <vt:lpstr>GPT Note: Journal Clubs</vt:lpstr>
      <vt:lpstr>PowerPoint Presentation</vt:lpstr>
      <vt:lpstr>GPT Note: </vt:lpstr>
      <vt:lpstr>GPT note: Intro Slides to Follow</vt:lpstr>
      <vt:lpstr>Oropharyngeal candidiasis (OPC)</vt:lpstr>
      <vt:lpstr>Candida albicans</vt:lpstr>
      <vt:lpstr>Candida glabrata</vt:lpstr>
      <vt:lpstr>Candida biofilms</vt:lpstr>
      <vt:lpstr>Infection strategies</vt:lpstr>
      <vt:lpstr>GPT Note:</vt:lpstr>
      <vt:lpstr>GPT NOTE PRESENTING:</vt:lpstr>
      <vt:lpstr>Do C. albicans and C. glabrata have any cooperative growth effects?</vt:lpstr>
      <vt:lpstr>Figure 1 Experimental design</vt:lpstr>
      <vt:lpstr>Figure 1 Experimental design</vt:lpstr>
      <vt:lpstr>Figure 1 Experimental design </vt:lpstr>
      <vt:lpstr>Figure 1. C. glabrata and C. albicans dual species biofilms showed increased biofilm mass that reflects C. glabrata adherence to C. albicans hyphae.</vt:lpstr>
      <vt:lpstr>How are these two Candida species interacting?</vt:lpstr>
      <vt:lpstr>Figure 2 Experimental design </vt:lpstr>
      <vt:lpstr>Figure 2. C. glabrata adheres to C. albicans hyphae.</vt:lpstr>
      <vt:lpstr>PowerPoint Presentation</vt:lpstr>
      <vt:lpstr>C. glabrata binding is not mediated by mannose or β, 1-3 glucan. What causes the binding?  Are adhesins involved?</vt:lpstr>
      <vt:lpstr>Figure 3. C. albicans Als3 and Als1 hyphal cell wall adhesins  are involved in C. glabrata adherence to C.albicans hyphae.</vt:lpstr>
      <vt:lpstr>Is this relevant in vivo?</vt:lpstr>
      <vt:lpstr>GPT Note: </vt:lpstr>
      <vt:lpstr>PowerPoint Presentation</vt:lpstr>
      <vt:lpstr>Figure 4 Experimental Design</vt:lpstr>
      <vt:lpstr>Figure 4. C. albicans enhances C. glabrata colonization  in murine oropharyngeal candidiasis model.</vt:lpstr>
      <vt:lpstr>Figure 5. C. albicans and C. glabrata are co-localized and  both invade murine tongue tissues in a mixed infection.</vt:lpstr>
      <vt:lpstr>Figure 6 Experimental design</vt:lpstr>
      <vt:lpstr>Figure 6. C. glabrata requires C. albicans for early infection.</vt:lpstr>
      <vt:lpstr>Figure 7. C. glabrata colonization requires C. albicans  Als1 and Als3 in murine oropharyngeal candidiasis.</vt:lpstr>
      <vt:lpstr>What cell wall components is C. glabrata using to bind to C. albicans adhesins?</vt:lpstr>
      <vt:lpstr>Figure 8. C. glabrata cell wall adhesins are induced in the  presence of C.albicans.</vt:lpstr>
      <vt:lpstr>Discussion – Overall Why is this Important?</vt:lpstr>
      <vt:lpstr>Thank you! Questions?</vt:lpstr>
    </vt:vector>
  </TitlesOfParts>
  <Company>UTSA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Jesus Romo</dc:creator>
  <cp:lastModifiedBy>Gail Taylor</cp:lastModifiedBy>
  <cp:revision>99</cp:revision>
  <dcterms:created xsi:type="dcterms:W3CDTF">2016-09-03T14:33:27Z</dcterms:created>
  <dcterms:modified xsi:type="dcterms:W3CDTF">2024-03-01T18:48:55Z</dcterms:modified>
</cp:coreProperties>
</file>