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2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850" cy="10696575"/>
          </a:xfrm>
          <a:custGeom>
            <a:avLst/>
            <a:gdLst/>
            <a:ahLst/>
            <a:cxnLst/>
            <a:rect l="l" t="t" r="r" b="b"/>
            <a:pathLst>
              <a:path w="7562850" h="10696575">
                <a:moveTo>
                  <a:pt x="7562849" y="10696574"/>
                </a:moveTo>
                <a:lnTo>
                  <a:pt x="0" y="10696574"/>
                </a:lnTo>
                <a:lnTo>
                  <a:pt x="0" y="0"/>
                </a:lnTo>
                <a:lnTo>
                  <a:pt x="7562849" y="0"/>
                </a:lnTo>
                <a:lnTo>
                  <a:pt x="7562849" y="10696574"/>
                </a:lnTo>
                <a:close/>
              </a:path>
            </a:pathLst>
          </a:custGeom>
          <a:solidFill>
            <a:srgbClr val="FDF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82615"/>
            <a:ext cx="4189095" cy="2625725"/>
          </a:xfrm>
          <a:custGeom>
            <a:avLst/>
            <a:gdLst/>
            <a:ahLst/>
            <a:cxnLst/>
            <a:rect l="l" t="t" r="r" b="b"/>
            <a:pathLst>
              <a:path w="4189095" h="2625725">
                <a:moveTo>
                  <a:pt x="0" y="2625360"/>
                </a:moveTo>
                <a:lnTo>
                  <a:pt x="4188555" y="2625360"/>
                </a:lnTo>
                <a:lnTo>
                  <a:pt x="4188555" y="0"/>
                </a:lnTo>
                <a:lnTo>
                  <a:pt x="0" y="0"/>
                </a:lnTo>
                <a:lnTo>
                  <a:pt x="0" y="2625360"/>
                </a:lnTo>
                <a:close/>
              </a:path>
            </a:pathLst>
          </a:custGeom>
          <a:solidFill>
            <a:srgbClr val="0A2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91484" y="8165687"/>
            <a:ext cx="3371850" cy="1036955"/>
          </a:xfrm>
          <a:custGeom>
            <a:avLst/>
            <a:gdLst/>
            <a:ahLst/>
            <a:cxnLst/>
            <a:rect l="l" t="t" r="r" b="b"/>
            <a:pathLst>
              <a:path w="3371850" h="1036954">
                <a:moveTo>
                  <a:pt x="3371365" y="1036909"/>
                </a:moveTo>
                <a:lnTo>
                  <a:pt x="0" y="1036909"/>
                </a:lnTo>
                <a:lnTo>
                  <a:pt x="0" y="0"/>
                </a:lnTo>
                <a:lnTo>
                  <a:pt x="3371365" y="0"/>
                </a:lnTo>
                <a:lnTo>
                  <a:pt x="3371365" y="1036909"/>
                </a:lnTo>
                <a:close/>
              </a:path>
            </a:pathLst>
          </a:custGeom>
          <a:solidFill>
            <a:srgbClr val="2B8B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156991"/>
            <a:ext cx="4191484" cy="428972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5415" y="120011"/>
            <a:ext cx="1381645" cy="172467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1970179"/>
            <a:ext cx="4191635" cy="712470"/>
          </a:xfrm>
          <a:custGeom>
            <a:avLst/>
            <a:gdLst/>
            <a:ahLst/>
            <a:cxnLst/>
            <a:rect l="l" t="t" r="r" b="b"/>
            <a:pathLst>
              <a:path w="4191635" h="712469">
                <a:moveTo>
                  <a:pt x="4191130" y="712436"/>
                </a:moveTo>
                <a:lnTo>
                  <a:pt x="0" y="712436"/>
                </a:lnTo>
                <a:lnTo>
                  <a:pt x="0" y="0"/>
                </a:lnTo>
                <a:lnTo>
                  <a:pt x="4191130" y="0"/>
                </a:lnTo>
                <a:lnTo>
                  <a:pt x="4191130" y="712436"/>
                </a:lnTo>
                <a:close/>
              </a:path>
            </a:pathLst>
          </a:custGeom>
          <a:solidFill>
            <a:srgbClr val="B59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191484" y="4588882"/>
            <a:ext cx="3371850" cy="719455"/>
          </a:xfrm>
          <a:custGeom>
            <a:avLst/>
            <a:gdLst/>
            <a:ahLst/>
            <a:cxnLst/>
            <a:rect l="l" t="t" r="r" b="b"/>
            <a:pathLst>
              <a:path w="3371850" h="719454">
                <a:moveTo>
                  <a:pt x="3371365" y="719092"/>
                </a:moveTo>
                <a:lnTo>
                  <a:pt x="0" y="719092"/>
                </a:lnTo>
                <a:lnTo>
                  <a:pt x="0" y="0"/>
                </a:lnTo>
                <a:lnTo>
                  <a:pt x="3371365" y="0"/>
                </a:lnTo>
                <a:lnTo>
                  <a:pt x="3371365" y="719092"/>
                </a:lnTo>
                <a:close/>
              </a:path>
            </a:pathLst>
          </a:custGeom>
          <a:solidFill>
            <a:srgbClr val="004AA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07330" y="4691528"/>
            <a:ext cx="819458" cy="5431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191484" y="3380365"/>
            <a:ext cx="3371850" cy="1209040"/>
          </a:xfrm>
          <a:custGeom>
            <a:avLst/>
            <a:gdLst/>
            <a:ahLst/>
            <a:cxnLst/>
            <a:rect l="l" t="t" r="r" b="b"/>
            <a:pathLst>
              <a:path w="3371850" h="1209039">
                <a:moveTo>
                  <a:pt x="3371365" y="1208517"/>
                </a:moveTo>
                <a:lnTo>
                  <a:pt x="0" y="1208517"/>
                </a:lnTo>
                <a:lnTo>
                  <a:pt x="0" y="0"/>
                </a:lnTo>
                <a:lnTo>
                  <a:pt x="3371365" y="0"/>
                </a:lnTo>
                <a:lnTo>
                  <a:pt x="3371365" y="1208517"/>
                </a:lnTo>
                <a:close/>
              </a:path>
            </a:pathLst>
          </a:custGeom>
          <a:solidFill>
            <a:srgbClr val="004AAC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07330" y="3669033"/>
            <a:ext cx="838515" cy="5907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990"/>
            <a:ext cx="680656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hyperlink" Target="mailto:saugata.datta@utsa.ed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/>
          <p:nvPr/>
        </p:nvSpPr>
        <p:spPr>
          <a:xfrm>
            <a:off x="1697668" y="15892"/>
            <a:ext cx="2408555" cy="12871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750" b="1" spc="-25" dirty="0">
                <a:latin typeface="Tahoma"/>
                <a:cs typeface="Tahoma"/>
              </a:rPr>
              <a:t>Saugata</a:t>
            </a:r>
            <a:r>
              <a:rPr sz="1750" b="1" spc="-85" dirty="0">
                <a:latin typeface="Tahoma"/>
                <a:cs typeface="Tahoma"/>
              </a:rPr>
              <a:t> </a:t>
            </a:r>
            <a:r>
              <a:rPr sz="1750" b="1" spc="-20" dirty="0">
                <a:latin typeface="Tahoma"/>
                <a:cs typeface="Tahoma"/>
              </a:rPr>
              <a:t>Datta</a:t>
            </a: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050" spc="-10" dirty="0">
                <a:latin typeface="Arial"/>
                <a:cs typeface="Arial"/>
              </a:rPr>
              <a:t>Professor,</a:t>
            </a:r>
            <a:endParaRPr sz="1050" dirty="0">
              <a:latin typeface="Arial"/>
              <a:cs typeface="Arial"/>
            </a:endParaRPr>
          </a:p>
          <a:p>
            <a:pPr marL="12700" marR="483234">
              <a:lnSpc>
                <a:spcPct val="113100"/>
              </a:lnSpc>
            </a:pPr>
            <a:r>
              <a:rPr sz="1050" spc="-20" dirty="0">
                <a:latin typeface="Arial"/>
                <a:cs typeface="Arial"/>
              </a:rPr>
              <a:t>Chair: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Department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50" dirty="0">
                <a:latin typeface="Arial"/>
                <a:cs typeface="Arial"/>
              </a:rPr>
              <a:t>of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Earth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and </a:t>
            </a:r>
            <a:r>
              <a:rPr sz="1050" dirty="0">
                <a:latin typeface="Arial"/>
                <a:cs typeface="Arial"/>
              </a:rPr>
              <a:t>Planetary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Sciences,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UTSA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ct val="113100"/>
              </a:lnSpc>
            </a:pPr>
            <a:r>
              <a:rPr sz="1050" dirty="0">
                <a:latin typeface="Arial"/>
                <a:cs typeface="Arial"/>
              </a:rPr>
              <a:t>Director: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60" dirty="0">
                <a:latin typeface="Arial"/>
                <a:cs typeface="Arial"/>
              </a:rPr>
              <a:t>Institute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50" dirty="0">
                <a:latin typeface="Arial"/>
                <a:cs typeface="Arial"/>
              </a:rPr>
              <a:t>of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Water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Research </a:t>
            </a:r>
            <a:r>
              <a:rPr sz="1050" dirty="0">
                <a:latin typeface="Arial"/>
                <a:cs typeface="Arial"/>
              </a:rPr>
              <a:t>Sustainability</a:t>
            </a:r>
            <a:r>
              <a:rPr sz="1050" spc="10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Policy-</a:t>
            </a:r>
            <a:r>
              <a:rPr sz="1050" spc="-20" dirty="0">
                <a:latin typeface="Arial"/>
                <a:cs typeface="Arial"/>
              </a:rPr>
              <a:t>IWRSP,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UTSA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97668" y="1427677"/>
            <a:ext cx="1599565" cy="4070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Email: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10" dirty="0">
                <a:latin typeface="Arial"/>
                <a:cs typeface="Arial"/>
                <a:hlinkClick r:id="rId2"/>
              </a:rPr>
              <a:t>saugata.datta@utsa.edu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54126" y="141791"/>
            <a:ext cx="2869565" cy="17348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50" b="1" u="sng" spc="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Academic</a:t>
            </a:r>
            <a:r>
              <a:rPr sz="850" b="1" u="sng" spc="1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85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Experience</a:t>
            </a:r>
            <a:r>
              <a:rPr sz="850" b="1" u="none" spc="-10" dirty="0">
                <a:latin typeface="Tahoma"/>
                <a:cs typeface="Tahoma"/>
              </a:rPr>
              <a:t>:</a:t>
            </a:r>
            <a:endParaRPr sz="8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50" b="1" dirty="0">
                <a:latin typeface="Tahoma"/>
                <a:cs typeface="Tahoma"/>
              </a:rPr>
              <a:t>2022-</a:t>
            </a:r>
            <a:r>
              <a:rPr sz="850" b="1" spc="-30" dirty="0">
                <a:latin typeface="Tahoma"/>
                <a:cs typeface="Tahoma"/>
              </a:rPr>
              <a:t>present:</a:t>
            </a:r>
            <a:r>
              <a:rPr sz="850" b="1" spc="30" dirty="0">
                <a:latin typeface="Tahoma"/>
                <a:cs typeface="Tahoma"/>
              </a:rPr>
              <a:t> </a:t>
            </a:r>
            <a:r>
              <a:rPr sz="850" spc="-25" dirty="0">
                <a:latin typeface="Arial"/>
                <a:cs typeface="Arial"/>
              </a:rPr>
              <a:t>Chair,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Earth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Planetary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Sciences,</a:t>
            </a:r>
            <a:endParaRPr sz="850" dirty="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114"/>
              </a:spcBef>
            </a:pPr>
            <a:r>
              <a:rPr sz="850" spc="-40" dirty="0">
                <a:latin typeface="Arial"/>
                <a:cs typeface="Arial"/>
              </a:rPr>
              <a:t>UT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San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Antonio</a:t>
            </a:r>
            <a:endParaRPr sz="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50" b="1" dirty="0">
                <a:latin typeface="Tahoma"/>
                <a:cs typeface="Tahoma"/>
              </a:rPr>
              <a:t>2019-</a:t>
            </a:r>
            <a:r>
              <a:rPr sz="850" b="1" spc="-30" dirty="0">
                <a:latin typeface="Tahoma"/>
                <a:cs typeface="Tahoma"/>
              </a:rPr>
              <a:t>present:</a:t>
            </a:r>
            <a:r>
              <a:rPr sz="850" b="1" spc="55" dirty="0">
                <a:latin typeface="Tahoma"/>
                <a:cs typeface="Tahoma"/>
              </a:rPr>
              <a:t> </a:t>
            </a:r>
            <a:r>
              <a:rPr sz="850" dirty="0">
                <a:latin typeface="Arial"/>
                <a:cs typeface="Arial"/>
              </a:rPr>
              <a:t>Hammond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Distinguished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Professor,</a:t>
            </a:r>
            <a:endParaRPr sz="850" dirty="0">
              <a:latin typeface="Arial"/>
              <a:cs typeface="Arial"/>
            </a:endParaRPr>
          </a:p>
          <a:p>
            <a:pPr marL="789940">
              <a:lnSpc>
                <a:spcPct val="100000"/>
              </a:lnSpc>
              <a:spcBef>
                <a:spcPts val="110"/>
              </a:spcBef>
            </a:pPr>
            <a:r>
              <a:rPr sz="850" spc="-40" dirty="0">
                <a:latin typeface="Arial"/>
                <a:cs typeface="Arial"/>
              </a:rPr>
              <a:t>UT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San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Antonio</a:t>
            </a:r>
            <a:endParaRPr sz="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b="1" spc="-35" dirty="0">
                <a:latin typeface="Tahoma"/>
                <a:cs typeface="Tahoma"/>
              </a:rPr>
              <a:t>2017-</a:t>
            </a:r>
            <a:r>
              <a:rPr sz="850" b="1" spc="-90" dirty="0">
                <a:latin typeface="Tahoma"/>
                <a:cs typeface="Tahoma"/>
              </a:rPr>
              <a:t>18:</a:t>
            </a:r>
            <a:r>
              <a:rPr sz="850" b="1" spc="35" dirty="0">
                <a:latin typeface="Tahoma"/>
                <a:cs typeface="Tahoma"/>
              </a:rPr>
              <a:t> </a:t>
            </a:r>
            <a:r>
              <a:rPr sz="850" dirty="0">
                <a:latin typeface="Arial"/>
                <a:cs typeface="Arial"/>
              </a:rPr>
              <a:t>Halbouty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Visiting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Chair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Professor,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Texas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A&amp;M</a:t>
            </a:r>
            <a:endParaRPr sz="850" dirty="0">
              <a:latin typeface="Arial"/>
              <a:cs typeface="Arial"/>
            </a:endParaRPr>
          </a:p>
          <a:p>
            <a:pPr marL="546735" marR="974725" indent="-534670">
              <a:lnSpc>
                <a:spcPct val="111200"/>
              </a:lnSpc>
            </a:pPr>
            <a:r>
              <a:rPr sz="850" b="1" dirty="0">
                <a:latin typeface="Tahoma"/>
                <a:cs typeface="Tahoma"/>
              </a:rPr>
              <a:t>2008-</a:t>
            </a:r>
            <a:r>
              <a:rPr sz="850" b="1" spc="-90" dirty="0">
                <a:latin typeface="Tahoma"/>
                <a:cs typeface="Tahoma"/>
              </a:rPr>
              <a:t>19:</a:t>
            </a:r>
            <a:r>
              <a:rPr sz="850" b="1" spc="25" dirty="0">
                <a:latin typeface="Tahoma"/>
                <a:cs typeface="Tahoma"/>
              </a:rPr>
              <a:t> </a:t>
            </a:r>
            <a:r>
              <a:rPr sz="850" spc="-20" dirty="0">
                <a:latin typeface="Arial"/>
                <a:cs typeface="Arial"/>
              </a:rPr>
              <a:t>Asst.,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Assoc.,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Professor, Kansas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State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University</a:t>
            </a:r>
            <a:endParaRPr sz="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b="1" dirty="0">
                <a:latin typeface="Tahoma"/>
                <a:cs typeface="Tahoma"/>
              </a:rPr>
              <a:t>2005-</a:t>
            </a:r>
            <a:r>
              <a:rPr sz="850" b="1" spc="-25" dirty="0">
                <a:latin typeface="Tahoma"/>
                <a:cs typeface="Tahoma"/>
              </a:rPr>
              <a:t>06:</a:t>
            </a:r>
            <a:r>
              <a:rPr sz="850" b="1" spc="30" dirty="0">
                <a:latin typeface="Tahoma"/>
                <a:cs typeface="Tahoma"/>
              </a:rPr>
              <a:t> </a:t>
            </a:r>
            <a:r>
              <a:rPr sz="850" dirty="0">
                <a:latin typeface="Arial"/>
                <a:cs typeface="Arial"/>
              </a:rPr>
              <a:t>Assoc.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Professor,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University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Calcutta</a:t>
            </a:r>
            <a:endParaRPr sz="850" dirty="0">
              <a:latin typeface="Arial"/>
              <a:cs typeface="Arial"/>
            </a:endParaRPr>
          </a:p>
          <a:p>
            <a:pPr marL="546735" marR="5080" indent="-534670">
              <a:lnSpc>
                <a:spcPct val="111200"/>
              </a:lnSpc>
            </a:pPr>
            <a:r>
              <a:rPr sz="850" b="1" dirty="0">
                <a:latin typeface="Tahoma"/>
                <a:cs typeface="Tahoma"/>
              </a:rPr>
              <a:t>2001-</a:t>
            </a:r>
            <a:r>
              <a:rPr sz="850" b="1" spc="-25" dirty="0">
                <a:latin typeface="Tahoma"/>
                <a:cs typeface="Tahoma"/>
              </a:rPr>
              <a:t>04:</a:t>
            </a:r>
            <a:r>
              <a:rPr sz="850" b="1" spc="45" dirty="0">
                <a:latin typeface="Tahoma"/>
                <a:cs typeface="Tahoma"/>
              </a:rPr>
              <a:t> </a:t>
            </a:r>
            <a:r>
              <a:rPr sz="850" dirty="0">
                <a:latin typeface="Arial"/>
                <a:cs typeface="Arial"/>
              </a:rPr>
              <a:t>Earth</a:t>
            </a:r>
            <a:r>
              <a:rPr sz="850" spc="6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Sciences</a:t>
            </a:r>
            <a:r>
              <a:rPr sz="850" spc="6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Mellon-</a:t>
            </a:r>
            <a:r>
              <a:rPr sz="850" spc="-20" dirty="0">
                <a:latin typeface="Arial"/>
                <a:cs typeface="Arial"/>
              </a:rPr>
              <a:t>Barnard,</a:t>
            </a:r>
            <a:r>
              <a:rPr sz="850" spc="6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Earth</a:t>
            </a:r>
            <a:r>
              <a:rPr sz="850" spc="65" dirty="0">
                <a:latin typeface="Arial"/>
                <a:cs typeface="Arial"/>
              </a:rPr>
              <a:t> </a:t>
            </a:r>
            <a:r>
              <a:rPr sz="850" spc="35" dirty="0">
                <a:latin typeface="Arial"/>
                <a:cs typeface="Arial"/>
              </a:rPr>
              <a:t>Institute </a:t>
            </a:r>
            <a:r>
              <a:rPr sz="850" spc="-10" dirty="0">
                <a:latin typeface="Arial"/>
                <a:cs typeface="Arial"/>
              </a:rPr>
              <a:t>Fellow,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Columbia</a:t>
            </a:r>
            <a:r>
              <a:rPr sz="850" spc="4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University</a:t>
            </a:r>
            <a:endParaRPr sz="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dirty="0">
                <a:latin typeface="Tahoma"/>
                <a:cs typeface="Tahoma"/>
              </a:rPr>
              <a:t>2001:</a:t>
            </a:r>
            <a:r>
              <a:rPr sz="850" b="1" spc="195" dirty="0">
                <a:latin typeface="Tahoma"/>
                <a:cs typeface="Tahoma"/>
              </a:rPr>
              <a:t> </a:t>
            </a:r>
            <a:r>
              <a:rPr sz="850" spc="-70" dirty="0">
                <a:latin typeface="Arial"/>
                <a:cs typeface="Arial"/>
              </a:rPr>
              <a:t>Ph.D.,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University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Western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Ontario,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Canada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2715" y="2028857"/>
            <a:ext cx="3820795" cy="5988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545"/>
              </a:spcBef>
            </a:pPr>
            <a:r>
              <a:rPr sz="2050" b="1" spc="-75" dirty="0">
                <a:solidFill>
                  <a:srgbClr val="25201F"/>
                </a:solidFill>
                <a:latin typeface="Tahoma"/>
                <a:cs typeface="Tahoma"/>
              </a:rPr>
              <a:t>Chemical</a:t>
            </a:r>
            <a:r>
              <a:rPr sz="2050" b="1" spc="-175" dirty="0">
                <a:solidFill>
                  <a:srgbClr val="25201F"/>
                </a:solidFill>
                <a:latin typeface="Tahoma"/>
                <a:cs typeface="Tahoma"/>
              </a:rPr>
              <a:t> </a:t>
            </a:r>
            <a:r>
              <a:rPr sz="2050" b="1" spc="-105" dirty="0">
                <a:solidFill>
                  <a:srgbClr val="25201F"/>
                </a:solidFill>
                <a:latin typeface="Tahoma"/>
                <a:cs typeface="Tahoma"/>
              </a:rPr>
              <a:t>Hydrogeology</a:t>
            </a:r>
            <a:r>
              <a:rPr sz="2050" b="1" spc="-170" dirty="0">
                <a:solidFill>
                  <a:srgbClr val="25201F"/>
                </a:solidFill>
                <a:latin typeface="Tahoma"/>
                <a:cs typeface="Tahoma"/>
              </a:rPr>
              <a:t> </a:t>
            </a:r>
            <a:r>
              <a:rPr sz="2050" b="1" spc="-25" dirty="0">
                <a:solidFill>
                  <a:srgbClr val="25201F"/>
                </a:solidFill>
                <a:latin typeface="Tahoma"/>
                <a:cs typeface="Tahoma"/>
              </a:rPr>
              <a:t>and </a:t>
            </a:r>
            <a:r>
              <a:rPr sz="2050" b="1" spc="-125" dirty="0">
                <a:solidFill>
                  <a:srgbClr val="25201F"/>
                </a:solidFill>
                <a:latin typeface="Tahoma"/>
                <a:cs typeface="Tahoma"/>
              </a:rPr>
              <a:t>Environmental</a:t>
            </a:r>
            <a:r>
              <a:rPr sz="2050" b="1" spc="-190" dirty="0">
                <a:solidFill>
                  <a:srgbClr val="25201F"/>
                </a:solidFill>
                <a:latin typeface="Tahoma"/>
                <a:cs typeface="Tahoma"/>
              </a:rPr>
              <a:t> </a:t>
            </a:r>
            <a:r>
              <a:rPr sz="2050" b="1" spc="-80" dirty="0">
                <a:solidFill>
                  <a:srgbClr val="25201F"/>
                </a:solidFill>
                <a:latin typeface="Tahoma"/>
                <a:cs typeface="Tahoma"/>
              </a:rPr>
              <a:t>Biogeochemistry</a:t>
            </a:r>
            <a:endParaRPr sz="205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2715" y="2838000"/>
            <a:ext cx="1933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Research</a:t>
            </a:r>
            <a:r>
              <a:rPr sz="1800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Interests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2715" y="3301190"/>
            <a:ext cx="3460750" cy="1826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95"/>
              </a:spcBef>
            </a:pP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Our </a:t>
            </a:r>
            <a:r>
              <a:rPr sz="1150" spc="-20" dirty="0">
                <a:solidFill>
                  <a:srgbClr val="E8ECEF"/>
                </a:solidFill>
                <a:latin typeface="Arial"/>
                <a:cs typeface="Arial"/>
              </a:rPr>
              <a:t>research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focuses</a:t>
            </a:r>
            <a:r>
              <a:rPr sz="1150" spc="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on 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issues</a:t>
            </a:r>
            <a:r>
              <a:rPr sz="1150" spc="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of water</a:t>
            </a:r>
            <a:r>
              <a:rPr sz="1150" spc="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resources,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water</a:t>
            </a:r>
            <a:r>
              <a:rPr sz="1150" spc="3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availability,</a:t>
            </a:r>
            <a:r>
              <a:rPr sz="1150" spc="4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and</a:t>
            </a:r>
            <a:r>
              <a:rPr sz="1150" spc="4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understanding</a:t>
            </a:r>
            <a:r>
              <a:rPr sz="1150" spc="4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the</a:t>
            </a:r>
            <a:r>
              <a:rPr sz="1150" spc="3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cycling</a:t>
            </a:r>
            <a:r>
              <a:rPr sz="1150" spc="4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E8ECEF"/>
                </a:solidFill>
                <a:latin typeface="Arial"/>
                <a:cs typeface="Arial"/>
              </a:rPr>
              <a:t>of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different</a:t>
            </a:r>
            <a:r>
              <a:rPr sz="1150" spc="1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trace</a:t>
            </a:r>
            <a:r>
              <a:rPr sz="1150" spc="2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metals,</a:t>
            </a:r>
            <a:r>
              <a:rPr sz="1150" spc="2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nutrients,</a:t>
            </a:r>
            <a:r>
              <a:rPr sz="1150" spc="2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and</a:t>
            </a:r>
            <a:r>
              <a:rPr sz="1150" spc="2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toxic</a:t>
            </a:r>
            <a:r>
              <a:rPr sz="1150" spc="2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organic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constituents 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(Microplastics, </a:t>
            </a:r>
            <a:r>
              <a:rPr sz="1150" spc="-50" dirty="0">
                <a:solidFill>
                  <a:srgbClr val="E8ECEF"/>
                </a:solidFill>
                <a:latin typeface="Arial"/>
                <a:cs typeface="Arial"/>
              </a:rPr>
              <a:t>PFAS,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 Dioxins, 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Organo-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Nitrates, </a:t>
            </a:r>
            <a:r>
              <a:rPr sz="1150" spc="-60" dirty="0">
                <a:solidFill>
                  <a:srgbClr val="E8ECEF"/>
                </a:solidFill>
                <a:latin typeface="Arial"/>
                <a:cs typeface="Arial"/>
              </a:rPr>
              <a:t>TCE)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 in our ground and surface waters, </a:t>
            </a:r>
            <a:r>
              <a:rPr sz="1150" spc="-25" dirty="0">
                <a:solidFill>
                  <a:srgbClr val="E8ECEF"/>
                </a:solidFill>
                <a:latin typeface="Arial"/>
                <a:cs typeface="Arial"/>
              </a:rPr>
              <a:t>and 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soils,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as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well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as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50" dirty="0">
                <a:solidFill>
                  <a:srgbClr val="E8ECEF"/>
                </a:solidFill>
                <a:latin typeface="Arial"/>
                <a:cs typeface="Arial"/>
              </a:rPr>
              <a:t>how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land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 use</a:t>
            </a:r>
            <a:r>
              <a:rPr sz="1150" spc="-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pattern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 changes affect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the</a:t>
            </a:r>
            <a:r>
              <a:rPr sz="1150" spc="4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distribution</a:t>
            </a:r>
            <a:r>
              <a:rPr sz="1150" spc="5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of</a:t>
            </a:r>
            <a:r>
              <a:rPr sz="1150" spc="5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pollutants</a:t>
            </a:r>
            <a:r>
              <a:rPr sz="1150" spc="5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and</a:t>
            </a:r>
            <a:r>
              <a:rPr sz="1150" spc="4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carbon</a:t>
            </a:r>
            <a:r>
              <a:rPr sz="1150" spc="5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in</a:t>
            </a:r>
            <a:r>
              <a:rPr sz="1150" spc="5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E8ECEF"/>
                </a:solidFill>
                <a:latin typeface="Arial"/>
                <a:cs typeface="Arial"/>
              </a:rPr>
              <a:t>our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environment.</a:t>
            </a:r>
            <a:r>
              <a:rPr sz="1150" spc="-2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Our</a:t>
            </a:r>
            <a:r>
              <a:rPr sz="1150" spc="-1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E8ECEF"/>
                </a:solidFill>
                <a:latin typeface="Arial"/>
                <a:cs typeface="Arial"/>
              </a:rPr>
              <a:t>research</a:t>
            </a:r>
            <a:r>
              <a:rPr sz="1150" spc="-1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projects</a:t>
            </a:r>
            <a:r>
              <a:rPr sz="1150" spc="-1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have</a:t>
            </a:r>
            <a:r>
              <a:rPr sz="1150" spc="-2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links</a:t>
            </a:r>
            <a:r>
              <a:rPr sz="1150" spc="-1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E8ECEF"/>
                </a:solidFill>
                <a:latin typeface="Arial"/>
                <a:cs typeface="Arial"/>
              </a:rPr>
              <a:t>to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health</a:t>
            </a:r>
            <a:r>
              <a:rPr sz="1150" spc="4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impact</a:t>
            </a:r>
            <a:r>
              <a:rPr sz="1150" spc="4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E8ECEF"/>
                </a:solidFill>
                <a:latin typeface="Arial"/>
                <a:cs typeface="Arial"/>
              </a:rPr>
              <a:t>assessments,</a:t>
            </a:r>
            <a:r>
              <a:rPr sz="1150" spc="4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targeting</a:t>
            </a:r>
            <a:r>
              <a:rPr sz="1150" spc="4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E8ECEF"/>
                </a:solidFill>
                <a:latin typeface="Arial"/>
                <a:cs typeface="Arial"/>
              </a:rPr>
              <a:t>human</a:t>
            </a:r>
            <a:r>
              <a:rPr sz="1150" spc="4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E8ECEF"/>
                </a:solidFill>
                <a:latin typeface="Arial"/>
                <a:cs typeface="Arial"/>
              </a:rPr>
              <a:t>health.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2715" y="5396660"/>
            <a:ext cx="3469640" cy="369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Laboratory</a:t>
            </a:r>
            <a:r>
              <a:rPr sz="180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Capabilities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150" dirty="0">
                <a:latin typeface="Arial"/>
                <a:cs typeface="Arial"/>
              </a:rPr>
              <a:t>Analytical: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Lab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Currently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has:</a:t>
            </a:r>
            <a:endParaRPr sz="1150" dirty="0">
              <a:latin typeface="Arial"/>
              <a:cs typeface="Arial"/>
            </a:endParaRPr>
          </a:p>
          <a:p>
            <a:pPr marL="262255" marR="275590">
              <a:lnSpc>
                <a:spcPct val="114199"/>
              </a:lnSpc>
            </a:pPr>
            <a:r>
              <a:rPr sz="1150" spc="-85" dirty="0">
                <a:latin typeface="Arial"/>
                <a:cs typeface="Arial"/>
              </a:rPr>
              <a:t>DELTA™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Q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Isotope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Ratio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Mass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Spectrometer </a:t>
            </a:r>
            <a:r>
              <a:rPr sz="1150" dirty="0">
                <a:latin typeface="Arial"/>
                <a:cs typeface="Arial"/>
              </a:rPr>
              <a:t>Thermo-Dionex</a:t>
            </a:r>
            <a:r>
              <a:rPr sz="1150" spc="3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Ion</a:t>
            </a:r>
            <a:r>
              <a:rPr sz="1150" spc="3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Chromatogram</a:t>
            </a:r>
            <a:r>
              <a:rPr sz="1150" spc="50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Shimadzu </a:t>
            </a:r>
            <a:r>
              <a:rPr sz="1150" spc="-20" dirty="0">
                <a:latin typeface="Arial"/>
                <a:cs typeface="Arial"/>
              </a:rPr>
              <a:t>TOC-</a:t>
            </a:r>
            <a:r>
              <a:rPr sz="1150" spc="-10" dirty="0">
                <a:latin typeface="Arial"/>
                <a:cs typeface="Arial"/>
              </a:rPr>
              <a:t>L-</a:t>
            </a:r>
            <a:r>
              <a:rPr sz="1150" dirty="0">
                <a:latin typeface="Arial"/>
                <a:cs typeface="Arial"/>
              </a:rPr>
              <a:t>TDN </a:t>
            </a:r>
            <a:r>
              <a:rPr sz="1150" spc="-10" dirty="0">
                <a:latin typeface="Arial"/>
                <a:cs typeface="Arial"/>
              </a:rPr>
              <a:t>Analyser</a:t>
            </a:r>
            <a:endParaRPr sz="1150" dirty="0">
              <a:latin typeface="Arial"/>
              <a:cs typeface="Arial"/>
            </a:endParaRPr>
          </a:p>
          <a:p>
            <a:pPr marL="262255">
              <a:lnSpc>
                <a:spcPct val="100000"/>
              </a:lnSpc>
              <a:spcBef>
                <a:spcPts val="195"/>
              </a:spcBef>
            </a:pPr>
            <a:r>
              <a:rPr sz="1150" dirty="0">
                <a:latin typeface="Arial"/>
                <a:cs typeface="Arial"/>
              </a:rPr>
              <a:t>Horiba</a:t>
            </a:r>
            <a:r>
              <a:rPr sz="1150" spc="5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AquaLog</a:t>
            </a:r>
            <a:r>
              <a:rPr sz="1150" spc="5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Spectrometer</a:t>
            </a:r>
            <a:endParaRPr sz="1150" dirty="0">
              <a:latin typeface="Arial"/>
              <a:cs typeface="Arial"/>
            </a:endParaRPr>
          </a:p>
          <a:p>
            <a:pPr marL="262255" marR="624205">
              <a:lnSpc>
                <a:spcPct val="114199"/>
              </a:lnSpc>
            </a:pPr>
            <a:r>
              <a:rPr sz="1150" dirty="0">
                <a:latin typeface="Arial"/>
                <a:cs typeface="Arial"/>
              </a:rPr>
              <a:t>Thermo-</a:t>
            </a:r>
            <a:r>
              <a:rPr sz="1150" spc="-30" dirty="0">
                <a:latin typeface="Arial"/>
                <a:cs typeface="Arial"/>
              </a:rPr>
              <a:t>FTIR</a:t>
            </a:r>
            <a:r>
              <a:rPr sz="1150" spc="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Nicolet</a:t>
            </a:r>
            <a:r>
              <a:rPr sz="1150" spc="15" dirty="0">
                <a:latin typeface="Arial"/>
                <a:cs typeface="Arial"/>
              </a:rPr>
              <a:t> </a:t>
            </a:r>
            <a:r>
              <a:rPr sz="1150" spc="-30" dirty="0">
                <a:latin typeface="Arial"/>
                <a:cs typeface="Arial"/>
              </a:rPr>
              <a:t>IS</a:t>
            </a:r>
            <a:r>
              <a:rPr sz="1150" spc="15" dirty="0">
                <a:latin typeface="Arial"/>
                <a:cs typeface="Arial"/>
              </a:rPr>
              <a:t> </a:t>
            </a:r>
            <a:r>
              <a:rPr sz="1150" spc="65" dirty="0">
                <a:latin typeface="Arial"/>
                <a:cs typeface="Arial"/>
              </a:rPr>
              <a:t>20-</a:t>
            </a:r>
            <a:r>
              <a:rPr sz="1150" spc="-10" dirty="0">
                <a:latin typeface="Arial"/>
                <a:cs typeface="Arial"/>
              </a:rPr>
              <a:t>MidInfrared </a:t>
            </a:r>
            <a:r>
              <a:rPr sz="1150" dirty="0">
                <a:latin typeface="Arial"/>
                <a:cs typeface="Arial"/>
              </a:rPr>
              <a:t>HACH</a:t>
            </a:r>
            <a:r>
              <a:rPr sz="1150" spc="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UV-</a:t>
            </a:r>
            <a:r>
              <a:rPr sz="1150" spc="-10" dirty="0">
                <a:latin typeface="Arial"/>
                <a:cs typeface="Arial"/>
              </a:rPr>
              <a:t>VIS</a:t>
            </a:r>
            <a:r>
              <a:rPr sz="1150" spc="3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Spectrophotometers </a:t>
            </a:r>
            <a:r>
              <a:rPr sz="1150" dirty="0">
                <a:latin typeface="Arial"/>
                <a:cs typeface="Arial"/>
              </a:rPr>
              <a:t>Agilient</a:t>
            </a:r>
            <a:r>
              <a:rPr sz="1150" spc="18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ICP-</a:t>
            </a:r>
            <a:r>
              <a:rPr sz="1150" spc="-25" dirty="0">
                <a:latin typeface="Arial"/>
                <a:cs typeface="Arial"/>
              </a:rPr>
              <a:t>OES</a:t>
            </a:r>
            <a:endParaRPr sz="1150" dirty="0">
              <a:latin typeface="Arial"/>
              <a:cs typeface="Arial"/>
            </a:endParaRPr>
          </a:p>
          <a:p>
            <a:pPr marL="262255">
              <a:lnSpc>
                <a:spcPct val="100000"/>
              </a:lnSpc>
              <a:spcBef>
                <a:spcPts val="195"/>
              </a:spcBef>
            </a:pPr>
            <a:r>
              <a:rPr sz="1150" dirty="0">
                <a:latin typeface="Arial"/>
                <a:cs typeface="Arial"/>
              </a:rPr>
              <a:t>NeXioN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ICP-</a:t>
            </a:r>
            <a:r>
              <a:rPr sz="1150" spc="-25" dirty="0">
                <a:latin typeface="Arial"/>
                <a:cs typeface="Arial"/>
              </a:rPr>
              <a:t>MS</a:t>
            </a:r>
            <a:endParaRPr sz="1150" dirty="0">
              <a:latin typeface="Arial"/>
              <a:cs typeface="Arial"/>
            </a:endParaRPr>
          </a:p>
          <a:p>
            <a:pPr marL="262255" marR="2071370">
              <a:lnSpc>
                <a:spcPct val="114199"/>
              </a:lnSpc>
            </a:pPr>
            <a:r>
              <a:rPr sz="1150" dirty="0">
                <a:latin typeface="Arial"/>
                <a:cs typeface="Arial"/>
              </a:rPr>
              <a:t>Thermo-</a:t>
            </a:r>
            <a:r>
              <a:rPr sz="1150" spc="-20" dirty="0">
                <a:latin typeface="Arial"/>
                <a:cs typeface="Arial"/>
              </a:rPr>
              <a:t>GCMS </a:t>
            </a:r>
            <a:r>
              <a:rPr sz="1150" dirty="0">
                <a:latin typeface="Arial"/>
                <a:cs typeface="Arial"/>
              </a:rPr>
              <a:t>Horiba</a:t>
            </a:r>
            <a:r>
              <a:rPr sz="1150" spc="4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HydroLab</a:t>
            </a:r>
            <a:endParaRPr sz="1150" dirty="0">
              <a:latin typeface="Arial"/>
              <a:cs typeface="Arial"/>
            </a:endParaRPr>
          </a:p>
          <a:p>
            <a:pPr marL="262255">
              <a:lnSpc>
                <a:spcPct val="100000"/>
              </a:lnSpc>
              <a:spcBef>
                <a:spcPts val="195"/>
              </a:spcBef>
            </a:pPr>
            <a:r>
              <a:rPr sz="1150" dirty="0">
                <a:latin typeface="Arial"/>
                <a:cs typeface="Arial"/>
              </a:rPr>
              <a:t>ODLAB</a:t>
            </a:r>
            <a:r>
              <a:rPr sz="1150" spc="5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Acid</a:t>
            </a:r>
            <a:r>
              <a:rPr sz="1150" spc="5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Purification</a:t>
            </a:r>
            <a:r>
              <a:rPr sz="1150" spc="5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System</a:t>
            </a:r>
            <a:endParaRPr sz="1150" dirty="0">
              <a:latin typeface="Arial"/>
              <a:cs typeface="Arial"/>
            </a:endParaRPr>
          </a:p>
          <a:p>
            <a:pPr marL="262255" marR="5080">
              <a:lnSpc>
                <a:spcPct val="114199"/>
              </a:lnSpc>
            </a:pPr>
            <a:r>
              <a:rPr sz="1150" dirty="0">
                <a:latin typeface="Arial"/>
                <a:cs typeface="Arial"/>
              </a:rPr>
              <a:t>Laminar</a:t>
            </a:r>
            <a:r>
              <a:rPr sz="1150" spc="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Flow-Hood</a:t>
            </a:r>
            <a:r>
              <a:rPr sz="1150" spc="25" dirty="0">
                <a:latin typeface="Arial"/>
                <a:cs typeface="Arial"/>
              </a:rPr>
              <a:t> </a:t>
            </a:r>
            <a:r>
              <a:rPr sz="1150" spc="60" dirty="0">
                <a:latin typeface="Arial"/>
                <a:cs typeface="Arial"/>
              </a:rPr>
              <a:t>with</a:t>
            </a:r>
            <a:r>
              <a:rPr sz="1150" spc="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Exhaust</a:t>
            </a:r>
            <a:r>
              <a:rPr sz="1150" spc="3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and</a:t>
            </a:r>
            <a:r>
              <a:rPr sz="1150" spc="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Anaerobic Chambers</a:t>
            </a:r>
            <a:endParaRPr sz="1150" dirty="0">
              <a:latin typeface="Arial"/>
              <a:cs typeface="Arial"/>
            </a:endParaRPr>
          </a:p>
          <a:p>
            <a:pPr marL="262255" marR="1214755">
              <a:lnSpc>
                <a:spcPct val="114199"/>
              </a:lnSpc>
            </a:pPr>
            <a:r>
              <a:rPr sz="1150" dirty="0">
                <a:latin typeface="Arial"/>
                <a:cs typeface="Arial"/>
              </a:rPr>
              <a:t>Microwave</a:t>
            </a:r>
            <a:r>
              <a:rPr sz="1150" spc="5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Digestion</a:t>
            </a:r>
            <a:r>
              <a:rPr sz="1150" spc="5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System </a:t>
            </a:r>
            <a:r>
              <a:rPr sz="1150" dirty="0">
                <a:latin typeface="Arial"/>
                <a:cs typeface="Arial"/>
              </a:rPr>
              <a:t>Malvern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Particle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Size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Analyser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6167097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636719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656729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676739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696749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716759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736770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756780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776790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796800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816810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836820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876840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172" y="8968503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91484" y="1970178"/>
            <a:ext cx="3371850" cy="1410335"/>
            <a:chOff x="4191484" y="1970178"/>
            <a:chExt cx="3371850" cy="1410335"/>
          </a:xfrm>
        </p:grpSpPr>
        <p:sp>
          <p:nvSpPr>
            <p:cNvPr id="4" name="object 4"/>
            <p:cNvSpPr/>
            <p:nvPr/>
          </p:nvSpPr>
          <p:spPr>
            <a:xfrm>
              <a:off x="4191484" y="1970178"/>
              <a:ext cx="3371850" cy="1410335"/>
            </a:xfrm>
            <a:custGeom>
              <a:avLst/>
              <a:gdLst/>
              <a:ahLst/>
              <a:cxnLst/>
              <a:rect l="l" t="t" r="r" b="b"/>
              <a:pathLst>
                <a:path w="3371850" h="1410335">
                  <a:moveTo>
                    <a:pt x="3371365" y="1410186"/>
                  </a:moveTo>
                  <a:lnTo>
                    <a:pt x="0" y="1410186"/>
                  </a:lnTo>
                  <a:lnTo>
                    <a:pt x="0" y="0"/>
                  </a:lnTo>
                  <a:lnTo>
                    <a:pt x="3371365" y="0"/>
                  </a:lnTo>
                  <a:lnTo>
                    <a:pt x="3371365" y="1410186"/>
                  </a:lnTo>
                  <a:close/>
                </a:path>
              </a:pathLst>
            </a:custGeom>
            <a:solidFill>
              <a:srgbClr val="37B5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7761" y="2502361"/>
              <a:ext cx="838516" cy="6003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286784" y="1917327"/>
            <a:ext cx="1927225" cy="134112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25"/>
              </a:spcBef>
            </a:pPr>
            <a:r>
              <a:rPr sz="165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Current</a:t>
            </a:r>
            <a:r>
              <a:rPr sz="1650" b="1" u="heavy" spc="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5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Research</a:t>
            </a:r>
            <a:endParaRPr sz="1650" dirty="0">
              <a:latin typeface="Tahoma"/>
              <a:cs typeface="Tahoma"/>
            </a:endParaRPr>
          </a:p>
          <a:p>
            <a:pPr marL="38100" marR="229235">
              <a:lnSpc>
                <a:spcPct val="112500"/>
              </a:lnSpc>
              <a:spcBef>
                <a:spcPts val="500"/>
              </a:spcBef>
            </a:pPr>
            <a:r>
              <a:rPr sz="1000" dirty="0">
                <a:latin typeface="Arial"/>
                <a:cs typeface="Arial"/>
              </a:rPr>
              <a:t>Geologic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</a:t>
            </a:r>
            <a:r>
              <a:rPr sz="1125" baseline="-18518" dirty="0">
                <a:latin typeface="Arial"/>
                <a:cs typeface="Arial"/>
              </a:rPr>
              <a:t>2</a:t>
            </a:r>
            <a:r>
              <a:rPr sz="1125" spc="120" baseline="-1851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Capture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Drinking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Water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Security, </a:t>
            </a:r>
            <a:r>
              <a:rPr sz="1000" spc="20" dirty="0">
                <a:latin typeface="Arial"/>
                <a:cs typeface="Arial"/>
              </a:rPr>
              <a:t>Surfactant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Analyses,</a:t>
            </a:r>
            <a:r>
              <a:rPr sz="1000" spc="17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High </a:t>
            </a:r>
            <a:r>
              <a:rPr sz="1000" dirty="0">
                <a:latin typeface="Arial"/>
                <a:cs typeface="Arial"/>
              </a:rPr>
              <a:t>Pressure-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High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Temperature </a:t>
            </a:r>
            <a:r>
              <a:rPr sz="1000" dirty="0">
                <a:latin typeface="Arial"/>
                <a:cs typeface="Arial"/>
              </a:rPr>
              <a:t>Brine-Water-SupCrit-</a:t>
            </a:r>
            <a:r>
              <a:rPr sz="1000" spc="-25" dirty="0">
                <a:latin typeface="Arial"/>
                <a:cs typeface="Arial"/>
              </a:rPr>
              <a:t>CO</a:t>
            </a:r>
            <a:r>
              <a:rPr sz="1125" spc="-37" baseline="-25925" dirty="0">
                <a:latin typeface="Arial"/>
                <a:cs typeface="Arial"/>
              </a:rPr>
              <a:t>2</a:t>
            </a:r>
            <a:endParaRPr sz="1125" baseline="-25925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15979" y="3425692"/>
            <a:ext cx="1764030" cy="105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spc="20" dirty="0">
                <a:latin typeface="Arial"/>
                <a:cs typeface="Arial"/>
              </a:rPr>
              <a:t>Groundwater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Contamination, </a:t>
            </a:r>
            <a:r>
              <a:rPr sz="1000" spc="10" dirty="0">
                <a:latin typeface="Arial"/>
                <a:cs typeface="Arial"/>
              </a:rPr>
              <a:t>Assessment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of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Organics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spc="10" dirty="0">
                <a:latin typeface="Arial"/>
                <a:cs typeface="Arial"/>
              </a:rPr>
              <a:t>Solid </a:t>
            </a:r>
            <a:r>
              <a:rPr sz="1000" dirty="0">
                <a:latin typeface="Arial"/>
                <a:cs typeface="Arial"/>
              </a:rPr>
              <a:t>Phase</a:t>
            </a:r>
            <a:r>
              <a:rPr sz="1000" spc="10" dirty="0">
                <a:latin typeface="Arial"/>
                <a:cs typeface="Arial"/>
              </a:rPr>
              <a:t> Speciation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of </a:t>
            </a:r>
            <a:r>
              <a:rPr sz="1000" spc="10" dirty="0">
                <a:latin typeface="Arial"/>
                <a:cs typeface="Arial"/>
              </a:rPr>
              <a:t>Metals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waters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and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solids; Desalination,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Advanced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Water Purification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90579" y="4646807"/>
            <a:ext cx="1749425" cy="54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25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Trace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Element </a:t>
            </a:r>
            <a:r>
              <a:rPr sz="1000" spc="20" dirty="0">
                <a:latin typeface="Arial"/>
                <a:cs typeface="Arial"/>
              </a:rPr>
              <a:t>Biogeochemistry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Waters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– </a:t>
            </a:r>
            <a:r>
              <a:rPr sz="1000" spc="-40" dirty="0">
                <a:latin typeface="Arial"/>
                <a:cs typeface="Arial"/>
              </a:rPr>
              <a:t>As,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NO</a:t>
            </a:r>
            <a:r>
              <a:rPr sz="1200" spc="-15" baseline="-24305" dirty="0">
                <a:latin typeface="Arial"/>
                <a:cs typeface="Arial"/>
              </a:rPr>
              <a:t>3</a:t>
            </a:r>
            <a:r>
              <a:rPr sz="1200" spc="7" baseline="-24305" dirty="0">
                <a:latin typeface="Arial"/>
                <a:cs typeface="Arial"/>
              </a:rPr>
              <a:t> </a:t>
            </a:r>
            <a:r>
              <a:rPr sz="1000" spc="-140" dirty="0">
                <a:latin typeface="Arial"/>
                <a:cs typeface="Arial"/>
              </a:rPr>
              <a:t>,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W,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Pb,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5" dirty="0">
                <a:latin typeface="Arial"/>
                <a:cs typeface="Arial"/>
              </a:rPr>
              <a:t>F,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Cu,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Mn,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Cr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91484" y="5307975"/>
            <a:ext cx="3373120" cy="909319"/>
            <a:chOff x="4191484" y="5307975"/>
            <a:chExt cx="3373120" cy="909319"/>
          </a:xfrm>
        </p:grpSpPr>
        <p:sp>
          <p:nvSpPr>
            <p:cNvPr id="8" name="object 8"/>
            <p:cNvSpPr/>
            <p:nvPr/>
          </p:nvSpPr>
          <p:spPr>
            <a:xfrm>
              <a:off x="4191484" y="5307975"/>
              <a:ext cx="3373120" cy="909319"/>
            </a:xfrm>
            <a:custGeom>
              <a:avLst/>
              <a:gdLst/>
              <a:ahLst/>
              <a:cxnLst/>
              <a:rect l="l" t="t" r="r" b="b"/>
              <a:pathLst>
                <a:path w="3373120" h="909320">
                  <a:moveTo>
                    <a:pt x="3373005" y="908936"/>
                  </a:moveTo>
                  <a:lnTo>
                    <a:pt x="0" y="908936"/>
                  </a:lnTo>
                  <a:lnTo>
                    <a:pt x="0" y="0"/>
                  </a:lnTo>
                  <a:lnTo>
                    <a:pt x="3373005" y="0"/>
                  </a:lnTo>
                  <a:lnTo>
                    <a:pt x="3373005" y="908936"/>
                  </a:lnTo>
                  <a:close/>
                </a:path>
              </a:pathLst>
            </a:custGeom>
            <a:solidFill>
              <a:srgbClr val="00BE6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7330" y="5432119"/>
              <a:ext cx="876630" cy="6574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312184" y="5357384"/>
            <a:ext cx="169798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Machine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learning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optical </a:t>
            </a:r>
            <a:r>
              <a:rPr sz="1000" dirty="0">
                <a:latin typeface="Arial"/>
                <a:cs typeface="Arial"/>
              </a:rPr>
              <a:t>microscopy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rapid,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in-</a:t>
            </a:r>
            <a:r>
              <a:rPr sz="1000" spc="-20" dirty="0">
                <a:latin typeface="Arial"/>
                <a:cs typeface="Arial"/>
              </a:rPr>
              <a:t>field </a:t>
            </a:r>
            <a:r>
              <a:rPr sz="1000" spc="10" dirty="0">
                <a:latin typeface="Arial"/>
                <a:cs typeface="Arial"/>
              </a:rPr>
              <a:t>measurement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of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soil </a:t>
            </a:r>
            <a:r>
              <a:rPr sz="1000" spc="10" dirty="0">
                <a:latin typeface="Arial"/>
                <a:cs typeface="Arial"/>
              </a:rPr>
              <a:t>biogeochemical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properties.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91484" y="6216910"/>
            <a:ext cx="3369945" cy="944244"/>
            <a:chOff x="4191484" y="6216910"/>
            <a:chExt cx="3369945" cy="944244"/>
          </a:xfrm>
        </p:grpSpPr>
        <p:sp>
          <p:nvSpPr>
            <p:cNvPr id="12" name="object 12"/>
            <p:cNvSpPr/>
            <p:nvPr/>
          </p:nvSpPr>
          <p:spPr>
            <a:xfrm>
              <a:off x="4191484" y="6216910"/>
              <a:ext cx="3369945" cy="944244"/>
            </a:xfrm>
            <a:custGeom>
              <a:avLst/>
              <a:gdLst/>
              <a:ahLst/>
              <a:cxnLst/>
              <a:rect l="l" t="t" r="r" b="b"/>
              <a:pathLst>
                <a:path w="3369945" h="944245">
                  <a:moveTo>
                    <a:pt x="3369754" y="943826"/>
                  </a:moveTo>
                  <a:lnTo>
                    <a:pt x="0" y="943826"/>
                  </a:lnTo>
                  <a:lnTo>
                    <a:pt x="0" y="0"/>
                  </a:lnTo>
                  <a:lnTo>
                    <a:pt x="3369754" y="0"/>
                  </a:lnTo>
                  <a:lnTo>
                    <a:pt x="3369754" y="943826"/>
                  </a:lnTo>
                  <a:close/>
                </a:path>
              </a:pathLst>
            </a:custGeom>
            <a:solidFill>
              <a:srgbClr val="78371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7330" y="6324386"/>
              <a:ext cx="876630" cy="73370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334874" y="6235967"/>
            <a:ext cx="1646555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Soil</a:t>
            </a:r>
            <a:r>
              <a:rPr sz="1000" spc="3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Nutrients-</a:t>
            </a:r>
            <a:r>
              <a:rPr sz="1000" spc="-10" dirty="0">
                <a:latin typeface="Arial"/>
                <a:cs typeface="Arial"/>
              </a:rPr>
              <a:t>Phosphates, </a:t>
            </a:r>
            <a:r>
              <a:rPr sz="1000" dirty="0">
                <a:latin typeface="Arial"/>
                <a:cs typeface="Arial"/>
              </a:rPr>
              <a:t>Graphene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based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Sensor Developments, </a:t>
            </a:r>
            <a:r>
              <a:rPr sz="1000" dirty="0">
                <a:latin typeface="Arial"/>
                <a:cs typeface="Arial"/>
              </a:rPr>
              <a:t>Electrochemistry,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Real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Time </a:t>
            </a:r>
            <a:r>
              <a:rPr sz="1000" spc="-10" dirty="0">
                <a:latin typeface="Arial"/>
                <a:cs typeface="Arial"/>
              </a:rPr>
              <a:t>Measurements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1484" y="7160737"/>
            <a:ext cx="3372485" cy="1005205"/>
          </a:xfrm>
          <a:custGeom>
            <a:avLst/>
            <a:gdLst/>
            <a:ahLst/>
            <a:cxnLst/>
            <a:rect l="l" t="t" r="r" b="b"/>
            <a:pathLst>
              <a:path w="3372484" h="1005204">
                <a:moveTo>
                  <a:pt x="3372079" y="1004950"/>
                </a:moveTo>
                <a:lnTo>
                  <a:pt x="0" y="1004950"/>
                </a:lnTo>
                <a:lnTo>
                  <a:pt x="0" y="0"/>
                </a:lnTo>
                <a:lnTo>
                  <a:pt x="3372079" y="0"/>
                </a:lnTo>
                <a:lnTo>
                  <a:pt x="3372079" y="1004950"/>
                </a:lnTo>
                <a:close/>
              </a:path>
            </a:pathLst>
          </a:custGeom>
          <a:solidFill>
            <a:srgbClr val="004AA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34874" y="7179794"/>
            <a:ext cx="2046605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0825" algn="just">
              <a:lnSpc>
                <a:spcPct val="1125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Data-Driven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Source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tracking, </a:t>
            </a:r>
            <a:r>
              <a:rPr sz="1000" spc="10" dirty="0">
                <a:latin typeface="Arial"/>
                <a:cs typeface="Arial"/>
              </a:rPr>
              <a:t>monitoring,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abatement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of </a:t>
            </a:r>
            <a:r>
              <a:rPr sz="1000" spc="20" dirty="0">
                <a:latin typeface="Arial"/>
                <a:cs typeface="Arial"/>
              </a:rPr>
              <a:t>synthetic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organic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compounds </a:t>
            </a:r>
            <a:r>
              <a:rPr sz="1000" spc="10" dirty="0">
                <a:latin typeface="Arial"/>
                <a:cs typeface="Arial"/>
              </a:rPr>
              <a:t>and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trace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tracking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in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50"/>
              </a:spcBef>
            </a:pPr>
            <a:r>
              <a:rPr sz="1000" spc="20" dirty="0">
                <a:latin typeface="Arial"/>
                <a:cs typeface="Arial"/>
              </a:rPr>
              <a:t>aquatic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and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groundwater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systems.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7330" y="7284609"/>
            <a:ext cx="876630" cy="69558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315979" y="8273343"/>
            <a:ext cx="1656080" cy="83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E8ECEF"/>
                </a:solidFill>
                <a:latin typeface="Lucida Sans"/>
                <a:cs typeface="Lucida Sans"/>
              </a:rPr>
              <a:t>Teaching</a:t>
            </a:r>
            <a:endParaRPr sz="1800">
              <a:latin typeface="Lucida Sans"/>
              <a:cs typeface="Lucida Sans"/>
            </a:endParaRPr>
          </a:p>
          <a:p>
            <a:pPr marL="240665" marR="5080">
              <a:lnSpc>
                <a:spcPct val="113100"/>
              </a:lnSpc>
              <a:spcBef>
                <a:spcPts val="1395"/>
              </a:spcBef>
            </a:pPr>
            <a:r>
              <a:rPr sz="1050" dirty="0">
                <a:solidFill>
                  <a:srgbClr val="E8ECEF"/>
                </a:solidFill>
                <a:latin typeface="Arial"/>
                <a:cs typeface="Arial"/>
              </a:rPr>
              <a:t>Aqueous</a:t>
            </a:r>
            <a:r>
              <a:rPr sz="1050" spc="20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E8ECEF"/>
                </a:solidFill>
                <a:latin typeface="Arial"/>
                <a:cs typeface="Arial"/>
              </a:rPr>
              <a:t>Geochemistry Physical</a:t>
            </a:r>
            <a:r>
              <a:rPr sz="1050" spc="-5" dirty="0">
                <a:solidFill>
                  <a:srgbClr val="E8ECE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E8ECEF"/>
                </a:solidFill>
                <a:latin typeface="Arial"/>
                <a:cs typeface="Arial"/>
              </a:rPr>
              <a:t>Hydrogeology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4907" y="8825276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E8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4907" y="900632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E8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1484" y="9202597"/>
            <a:ext cx="3371850" cy="250190"/>
          </a:xfrm>
          <a:custGeom>
            <a:avLst/>
            <a:gdLst/>
            <a:ahLst/>
            <a:cxnLst/>
            <a:rect l="l" t="t" r="r" b="b"/>
            <a:pathLst>
              <a:path w="3371850" h="250190">
                <a:moveTo>
                  <a:pt x="3371550" y="249889"/>
                </a:moveTo>
                <a:lnTo>
                  <a:pt x="0" y="249889"/>
                </a:lnTo>
                <a:lnTo>
                  <a:pt x="0" y="0"/>
                </a:lnTo>
                <a:lnTo>
                  <a:pt x="3371550" y="0"/>
                </a:lnTo>
                <a:lnTo>
                  <a:pt x="3371550" y="249889"/>
                </a:lnTo>
                <a:close/>
              </a:path>
            </a:pathLst>
          </a:custGeom>
          <a:solidFill>
            <a:srgbClr val="FFB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352784" y="9216412"/>
            <a:ext cx="30848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latin typeface="Tahoma"/>
                <a:cs typeface="Tahoma"/>
              </a:rPr>
              <a:t>Awards:</a:t>
            </a:r>
            <a:r>
              <a:rPr sz="1000" b="1" spc="40" dirty="0">
                <a:latin typeface="Tahoma"/>
                <a:cs typeface="Tahoma"/>
              </a:rPr>
              <a:t> </a:t>
            </a:r>
            <a:r>
              <a:rPr sz="1000" dirty="0">
                <a:latin typeface="Arial"/>
                <a:cs typeface="Arial"/>
              </a:rPr>
              <a:t>Geological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Society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of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America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Fellow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70" dirty="0"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9" name="object 19" descr="UT San Antonio logo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3640" y="9883515"/>
            <a:ext cx="2696590" cy="466900"/>
          </a:xfrm>
          <a:prstGeom prst="rect">
            <a:avLst/>
          </a:prstGeom>
        </p:spPr>
      </p:pic>
      <p:pic>
        <p:nvPicPr>
          <p:cNvPr id="22" name="object 22" descr="USDA logo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18042" y="9587669"/>
            <a:ext cx="590772" cy="400200"/>
          </a:xfrm>
          <a:prstGeom prst="rect">
            <a:avLst/>
          </a:prstGeom>
        </p:spPr>
      </p:pic>
      <p:pic>
        <p:nvPicPr>
          <p:cNvPr id="23" name="object 23" descr="NSF logo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16697" y="9587669"/>
            <a:ext cx="409729" cy="409729"/>
          </a:xfrm>
          <a:prstGeom prst="rect">
            <a:avLst/>
          </a:prstGeom>
        </p:spPr>
      </p:pic>
      <p:pic>
        <p:nvPicPr>
          <p:cNvPr id="24" name="object 24" descr="DoE logo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33026" y="9587669"/>
            <a:ext cx="400200" cy="400200"/>
          </a:xfrm>
          <a:prstGeom prst="rect">
            <a:avLst/>
          </a:prstGeom>
        </p:spPr>
      </p:pic>
      <p:pic>
        <p:nvPicPr>
          <p:cNvPr id="25" name="object 25" descr="NASA logo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44717" y="9587669"/>
            <a:ext cx="485958" cy="400201"/>
          </a:xfrm>
          <a:prstGeom prst="rect">
            <a:avLst/>
          </a:prstGeom>
        </p:spPr>
      </p:pic>
      <p:pic>
        <p:nvPicPr>
          <p:cNvPr id="26" name="object 26" descr="Tulane University logo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37242" y="9587669"/>
            <a:ext cx="285857" cy="400200"/>
          </a:xfrm>
          <a:prstGeom prst="rect">
            <a:avLst/>
          </a:prstGeom>
        </p:spPr>
      </p:pic>
      <p:pic>
        <p:nvPicPr>
          <p:cNvPr id="27" name="object 27" descr="Bureau of Land Management logo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56524" y="9609171"/>
            <a:ext cx="447843" cy="390672"/>
          </a:xfrm>
          <a:prstGeom prst="rect">
            <a:avLst/>
          </a:prstGeom>
        </p:spPr>
      </p:pic>
      <p:pic>
        <p:nvPicPr>
          <p:cNvPr id="21" name="object 21" descr="LLNL logo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00970" y="10150217"/>
            <a:ext cx="1886660" cy="409729"/>
          </a:xfrm>
          <a:prstGeom prst="rect">
            <a:avLst/>
          </a:prstGeom>
        </p:spPr>
      </p:pic>
      <p:pic>
        <p:nvPicPr>
          <p:cNvPr id="20" name="object 20" descr="NTL logo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30003" y="10150217"/>
            <a:ext cx="981444" cy="4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381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Sans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- Chemical Hydrology Lab Research</dc:title>
  <dc:creator>Indrayudh Mondal</dc:creator>
  <cp:keywords>DAG1_NbRsa4,BAG1-WsyoJg,0</cp:keywords>
  <cp:lastModifiedBy>Patty Ramirez</cp:lastModifiedBy>
  <cp:revision>2</cp:revision>
  <dcterms:created xsi:type="dcterms:W3CDTF">2026-04-06T13:30:02Z</dcterms:created>
  <dcterms:modified xsi:type="dcterms:W3CDTF">2026-04-06T13:49:05Z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2026-03-29T00:00:00Z</vt:filetime>
  </property>
  <property fmtid="{D5CDD505-2E9C-101B-9397-08002B2CF9AE}" pid="3" name="Creator">
    <vt:lpwstr>Canva</vt:lpwstr>
  </property>
  <property fmtid="{D5CDD505-2E9C-101B-9397-08002B2CF9AE}" pid="4" name="LastSaved">
    <vt:filetime>2026-04-06T00:00:00Z</vt:filetime>
  </property>
  <property fmtid="{D5CDD505-2E9C-101B-9397-08002B2CF9AE}" pid="5" name="Producer">
    <vt:lpwstr>Canva</vt:lpwstr>
  </property>
  <property fmtid="{D5CDD505-2E9C-101B-9397-08002B2CF9AE}" pid="6" name="containsAiGeneratedContent">
    <vt:lpwstr>Yes</vt:lpwstr>
  </property>
</Properties>
</file>