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g" ContentType="image/jpeg"/>
  <Override PartName="/ppt/media/image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0688638" cy="7562850"/>
  <p:notesSz cx="7562850" cy="10688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8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87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png"/><Relationship Id="rId3" Type="http://schemas.openxmlformats.org/officeDocument/2006/relationships/image" Target="../media/image1.jp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23" Type="http://schemas.openxmlformats.org/officeDocument/2006/relationships/image" Target="../media/image21.png"/><Relationship Id="rId10" Type="http://schemas.openxmlformats.org/officeDocument/2006/relationships/image" Target="../media/image8.jpg"/><Relationship Id="rId19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689336" cy="1325880"/>
          </a:xfrm>
          <a:prstGeom prst="rect">
            <a:avLst/>
          </a:prstGeom>
          <a:solidFill>
            <a:srgbClr val="F8F0E6"/>
          </a:solidFill>
          <a:ln w="12700">
            <a:solidFill>
              <a:srgbClr val="F8F0E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42" b="6142"/>
          <a:stretch/>
        </p:blipFill>
        <p:spPr>
          <a:xfrm>
            <a:off x="256032" y="164592"/>
            <a:ext cx="960120" cy="10515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25880" y="146304"/>
            <a:ext cx="2331720" cy="2468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Saugata Datta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325880" y="438911"/>
            <a:ext cx="2514600" cy="647313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Professor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Chair, Department of Earth and Planetary Sciences, UTSA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Director, Institute of Water Research Sustainability and Policy (IWRSP)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325880" y="1086225"/>
            <a:ext cx="251460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86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Email: saugata.datta@utsa.edu</a:t>
            </a:r>
            <a:endParaRPr lang="en-US" sz="860" dirty="0"/>
          </a:p>
        </p:txBody>
      </p:sp>
      <p:sp>
        <p:nvSpPr>
          <p:cNvPr id="3" name="Shap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7640" y="0"/>
            <a:ext cx="6711696" cy="1325880"/>
          </a:xfrm>
          <a:prstGeom prst="rect">
            <a:avLst/>
          </a:prstGeom>
          <a:solidFill>
            <a:srgbClr val="C7A18F"/>
          </a:solidFill>
          <a:ln w="12700">
            <a:solidFill>
              <a:srgbClr val="C7A18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224528" y="109728"/>
            <a:ext cx="6172200" cy="7132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2E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Chemical Hydrogeology and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solidFill>
                  <a:srgbClr val="2E2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Environmental Biogeochemistry</a:t>
            </a:r>
            <a:endParaRPr lang="en-US" sz="2400" dirty="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6194D408-9FC5-00F1-3A8D-A2736F80A6C6}"/>
              </a:ext>
            </a:extLst>
          </p:cNvPr>
          <p:cNvSpPr/>
          <p:nvPr/>
        </p:nvSpPr>
        <p:spPr>
          <a:xfrm>
            <a:off x="4224528" y="896271"/>
            <a:ext cx="1294764" cy="3011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Water Resources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7E54B3B1-4FCD-B751-E431-BDB88CB6137E}"/>
              </a:ext>
            </a:extLst>
          </p:cNvPr>
          <p:cNvSpPr/>
          <p:nvPr/>
        </p:nvSpPr>
        <p:spPr>
          <a:xfrm>
            <a:off x="5603917" y="891509"/>
            <a:ext cx="1651424" cy="301164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Contaminant transport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F6DFA11C-744C-6127-1ED9-D1BD33F43B86}"/>
              </a:ext>
            </a:extLst>
          </p:cNvPr>
          <p:cNvSpPr/>
          <p:nvPr/>
        </p:nvSpPr>
        <p:spPr>
          <a:xfrm>
            <a:off x="7345702" y="893274"/>
            <a:ext cx="1535916" cy="30116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Isotope geochemistry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9631BD7E-A0E1-8EF0-BBC7-59068FD5754E}"/>
              </a:ext>
            </a:extLst>
          </p:cNvPr>
          <p:cNvSpPr/>
          <p:nvPr/>
        </p:nvSpPr>
        <p:spPr>
          <a:xfrm>
            <a:off x="8971979" y="893274"/>
            <a:ext cx="1406461" cy="30116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One Health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0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032" y="1435608"/>
            <a:ext cx="3694176" cy="2002536"/>
          </a:xfrm>
          <a:prstGeom prst="roundRect">
            <a:avLst>
              <a:gd name="adj" fmla="val 2885"/>
            </a:avLst>
          </a:prstGeom>
          <a:solidFill>
            <a:srgbClr val="073943"/>
          </a:solidFill>
          <a:ln w="12700">
            <a:solidFill>
              <a:srgbClr val="0739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48056" y="1548462"/>
            <a:ext cx="324612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Interests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38912" y="1932183"/>
            <a:ext cx="3218688" cy="132804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Our research focuses on water resources, water availability, and the cycling of trace metals, nutrients, and toxic organic constituents (microplastics, PFAS, dioxins, organo-nitrates, and TCE) in ground and surface waters and soils. The work links land-use change, pollutant distribution, carbon cycling, and health-impact assessment.</a:t>
            </a:r>
            <a:endParaRPr lang="en-US" sz="1100" dirty="0"/>
          </a:p>
        </p:txBody>
      </p:sp>
      <p:sp>
        <p:nvSpPr>
          <p:cNvPr id="13" name="Shap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032" y="3611880"/>
            <a:ext cx="3694176" cy="2862072"/>
          </a:xfrm>
          <a:prstGeom prst="roundRect">
            <a:avLst>
              <a:gd name="adj" fmla="val 1917"/>
            </a:avLst>
          </a:prstGeom>
          <a:solidFill>
            <a:srgbClr val="D7F4F2">
              <a:alpha val="97000"/>
            </a:srgbClr>
          </a:solidFill>
          <a:ln w="12700">
            <a:solidFill>
              <a:srgbClr val="D7F4F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38912" y="3776472"/>
            <a:ext cx="2331720" cy="301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Laboratory Capabilities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38912" y="4160520"/>
            <a:ext cx="2331720" cy="226738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Chemical hydrogeology and aqueous geochemistry</a:t>
            </a: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Groundwater quality, availability, and sustainability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Contaminant transport and trace-element mobility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Isotope geochemistry and environmental forensics</a:t>
            </a: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Human-health and ecosystem-health risk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Mineral–water–sediment–organic matter interactions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 research in India, Bangladesh, Argentina, Mexico, and the U.S.</a:t>
            </a: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15" name="Tex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4160520"/>
            <a:ext cx="2240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endParaRPr lang="en-US" sz="880" dirty="0"/>
          </a:p>
        </p:txBody>
      </p:sp>
      <p:sp>
        <p:nvSpPr>
          <p:cNvPr id="17" name="Tex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4782312"/>
            <a:ext cx="2240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endParaRPr lang="en-US" sz="880" dirty="0"/>
          </a:p>
        </p:txBody>
      </p:sp>
      <p:sp>
        <p:nvSpPr>
          <p:cNvPr id="18" name="Tex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5093208"/>
            <a:ext cx="2240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endParaRPr lang="en-US" sz="880" dirty="0"/>
          </a:p>
        </p:txBody>
      </p:sp>
      <p:sp>
        <p:nvSpPr>
          <p:cNvPr id="19" name="Tex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5404104"/>
            <a:ext cx="2240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endParaRPr lang="en-US" sz="880" dirty="0"/>
          </a:p>
        </p:txBody>
      </p:sp>
      <p:sp>
        <p:nvSpPr>
          <p:cNvPr id="20" name="Tex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5715000"/>
            <a:ext cx="2240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endParaRPr lang="en-US" sz="880" dirty="0"/>
          </a:p>
        </p:txBody>
      </p:sp>
      <p:sp>
        <p:nvSpPr>
          <p:cNvPr id="21" name="Tex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6025896"/>
            <a:ext cx="22402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endParaRPr lang="en-US" sz="880" dirty="0"/>
          </a:p>
        </p:txBody>
      </p:sp>
      <p:pic>
        <p:nvPicPr>
          <p:cNvPr id="22" name="Imag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980944" y="4081116"/>
            <a:ext cx="658368" cy="658368"/>
          </a:xfrm>
          <a:prstGeom prst="rect">
            <a:avLst/>
          </a:prstGeom>
        </p:spPr>
      </p:pic>
      <p:pic>
        <p:nvPicPr>
          <p:cNvPr id="23" name="Imag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51" b="3451"/>
          <a:stretch/>
        </p:blipFill>
        <p:spPr>
          <a:xfrm>
            <a:off x="2944368" y="4952362"/>
            <a:ext cx="731520" cy="530352"/>
          </a:xfrm>
          <a:prstGeom prst="rect">
            <a:avLst/>
          </a:prstGeom>
        </p:spPr>
      </p:pic>
      <p:pic>
        <p:nvPicPr>
          <p:cNvPr id="24" name="Imag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762" b="4762"/>
          <a:stretch/>
        </p:blipFill>
        <p:spPr>
          <a:xfrm>
            <a:off x="2926080" y="5669280"/>
            <a:ext cx="768096" cy="521208"/>
          </a:xfrm>
          <a:prstGeom prst="rect">
            <a:avLst/>
          </a:prstGeom>
        </p:spPr>
      </p:pic>
      <p:sp>
        <p:nvSpPr>
          <p:cNvPr id="49" name="Shap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6032" y="6537634"/>
            <a:ext cx="10122408" cy="256032"/>
          </a:xfrm>
          <a:prstGeom prst="rect">
            <a:avLst/>
          </a:prstGeom>
          <a:solidFill>
            <a:srgbClr val="F6C35A"/>
          </a:solidFill>
          <a:ln w="12700">
            <a:solidFill>
              <a:srgbClr val="F6C35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51" name="Imag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815" b="3815"/>
          <a:stretch/>
        </p:blipFill>
        <p:spPr>
          <a:xfrm>
            <a:off x="320040" y="7075868"/>
            <a:ext cx="2468880" cy="39319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4187952" y="1463040"/>
            <a:ext cx="598932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>
              <a:buNone/>
            </a:pPr>
            <a:r>
              <a:rPr lang="en-US" sz="1900" b="1" u="sng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Research</a:t>
            </a:r>
            <a:endParaRPr lang="en-US" sz="1900" dirty="0"/>
          </a:p>
        </p:txBody>
      </p:sp>
      <p:sp>
        <p:nvSpPr>
          <p:cNvPr id="26" name="Shap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7952" y="1847088"/>
            <a:ext cx="2971800" cy="941832"/>
          </a:xfrm>
          <a:prstGeom prst="roundRect">
            <a:avLst>
              <a:gd name="adj" fmla="val 5825"/>
            </a:avLst>
          </a:prstGeom>
          <a:solidFill>
            <a:srgbClr val="CBE8F3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1"/>
          <p:cNvSpPr/>
          <p:nvPr/>
        </p:nvSpPr>
        <p:spPr>
          <a:xfrm>
            <a:off x="4274820" y="1993392"/>
            <a:ext cx="1938528" cy="7955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Geologic CO₂ Capture
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Drinking-water security, surfactants, HPHT brine - water - supercritical CO₂ systems.</a:t>
            </a:r>
            <a:endParaRPr lang="en-US" sz="1050" dirty="0"/>
          </a:p>
        </p:txBody>
      </p:sp>
      <p:pic>
        <p:nvPicPr>
          <p:cNvPr id="28" name="Im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4123" r="14123"/>
          <a:stretch/>
        </p:blipFill>
        <p:spPr>
          <a:xfrm>
            <a:off x="6263640" y="1965960"/>
            <a:ext cx="713232" cy="704088"/>
          </a:xfrm>
          <a:prstGeom prst="rect">
            <a:avLst/>
          </a:prstGeom>
        </p:spPr>
      </p:pic>
      <p:sp>
        <p:nvSpPr>
          <p:cNvPr id="29" name="Shap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6640" y="1545336"/>
            <a:ext cx="2971800" cy="1243584"/>
          </a:xfrm>
          <a:prstGeom prst="roundRect">
            <a:avLst>
              <a:gd name="adj" fmla="val 5825"/>
            </a:avLst>
          </a:prstGeom>
          <a:solidFill>
            <a:srgbClr val="F4B477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3"/>
          <p:cNvSpPr/>
          <p:nvPr/>
        </p:nvSpPr>
        <p:spPr>
          <a:xfrm>
            <a:off x="7483344" y="1641348"/>
            <a:ext cx="1953264" cy="10287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Isotope Geochemistry
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exposure, environmental forensics, exposure pathways, targeted remediation, biogeochemical cycles, source/fate of heavy metals.</a:t>
            </a:r>
            <a:endParaRPr lang="en-US" sz="1050" dirty="0"/>
          </a:p>
        </p:txBody>
      </p:sp>
      <p:pic>
        <p:nvPicPr>
          <p:cNvPr id="67" name="Picture 66" descr="water sampling">
            <a:extLst>
              <a:ext uri="{FF2B5EF4-FFF2-40B4-BE49-F238E27FC236}">
                <a16:creationId xmlns:a16="http://schemas.microsoft.com/office/drawing/2014/main" id="{A1456971-1EF9-321A-15F5-5D8A693B8D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6494" y="1616425"/>
            <a:ext cx="788270" cy="525513"/>
          </a:xfrm>
          <a:prstGeom prst="rect">
            <a:avLst/>
          </a:prstGeom>
        </p:spPr>
      </p:pic>
      <p:pic>
        <p:nvPicPr>
          <p:cNvPr id="69" name="Picture 68" descr="test tubes">
            <a:extLst>
              <a:ext uri="{FF2B5EF4-FFF2-40B4-BE49-F238E27FC236}">
                <a16:creationId xmlns:a16="http://schemas.microsoft.com/office/drawing/2014/main" id="{BD5E65F8-E457-B8D0-684D-2173CCA9E5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6494" y="2218619"/>
            <a:ext cx="765175" cy="510117"/>
          </a:xfrm>
          <a:prstGeom prst="rect">
            <a:avLst/>
          </a:prstGeom>
        </p:spPr>
      </p:pic>
      <p:sp>
        <p:nvSpPr>
          <p:cNvPr id="33" name="Shap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7952" y="2898647"/>
            <a:ext cx="2971800" cy="1332463"/>
          </a:xfrm>
          <a:prstGeom prst="roundRect">
            <a:avLst>
              <a:gd name="adj" fmla="val 5825"/>
            </a:avLst>
          </a:prstGeom>
          <a:solidFill>
            <a:srgbClr val="E7E1D8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5"/>
          <p:cNvSpPr/>
          <p:nvPr/>
        </p:nvSpPr>
        <p:spPr>
          <a:xfrm>
            <a:off x="4279392" y="2971800"/>
            <a:ext cx="1938528" cy="11887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Machine Learning
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Random Forest modeling, Edwards Aquifer hydrogeochemistry, SHAP interpretation, Monte Carlo, population exposure, fluoride/nitrate risk.</a:t>
            </a:r>
            <a:endParaRPr lang="en-US" sz="1050" dirty="0"/>
          </a:p>
        </p:txBody>
      </p:sp>
      <p:pic>
        <p:nvPicPr>
          <p:cNvPr id="63" name="object 17">
            <a:extLst>
              <a:ext uri="{FF2B5EF4-FFF2-40B4-BE49-F238E27FC236}">
                <a16:creationId xmlns:a16="http://schemas.microsoft.com/office/drawing/2014/main" id="{C4403205-7C54-B6BD-DBAD-80C48D75A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17920" y="2976002"/>
            <a:ext cx="758952" cy="60221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DA383D91-EC76-E298-6657-73CBB2005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921" y="3619666"/>
            <a:ext cx="758952" cy="505969"/>
          </a:xfrm>
          <a:prstGeom prst="rect">
            <a:avLst/>
          </a:prstGeom>
        </p:spPr>
      </p:pic>
      <p:sp>
        <p:nvSpPr>
          <p:cNvPr id="37" name="Shap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6640" y="2908187"/>
            <a:ext cx="2971800" cy="1322923"/>
          </a:xfrm>
          <a:prstGeom prst="roundRect">
            <a:avLst>
              <a:gd name="adj" fmla="val 5825"/>
            </a:avLst>
          </a:prstGeom>
          <a:solidFill>
            <a:srgbClr val="F1E8D9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7"/>
          <p:cNvSpPr/>
          <p:nvPr/>
        </p:nvSpPr>
        <p:spPr>
          <a:xfrm>
            <a:off x="7498080" y="2994265"/>
            <a:ext cx="1938528" cy="1203423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US–Mexico Border Groundwater
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Underserved communities, water-type characterization, inorganic/organic contaminants, mobility controls, spatial prediction, community health risk.</a:t>
            </a:r>
            <a:endParaRPr lang="en-US" sz="1050" dirty="0"/>
          </a:p>
        </p:txBody>
      </p:sp>
      <p:pic>
        <p:nvPicPr>
          <p:cNvPr id="39" name="Imag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6234" r="16234"/>
          <a:stretch/>
        </p:blipFill>
        <p:spPr>
          <a:xfrm>
            <a:off x="9536494" y="3260231"/>
            <a:ext cx="713232" cy="704088"/>
          </a:xfrm>
          <a:prstGeom prst="rect">
            <a:avLst/>
          </a:prstGeom>
        </p:spPr>
      </p:pic>
      <p:sp>
        <p:nvSpPr>
          <p:cNvPr id="40" name="Shap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7952" y="4371227"/>
            <a:ext cx="2971800" cy="941832"/>
          </a:xfrm>
          <a:prstGeom prst="roundRect">
            <a:avLst>
              <a:gd name="adj" fmla="val 5825"/>
            </a:avLst>
          </a:prstGeom>
          <a:solidFill>
            <a:srgbClr val="8DDDB0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41" name="Text 29"/>
          <p:cNvSpPr/>
          <p:nvPr/>
        </p:nvSpPr>
        <p:spPr>
          <a:xfrm>
            <a:off x="4279392" y="4444379"/>
            <a:ext cx="1938528" cy="7955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Desalination &amp; Purification
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Advanced water purification and trace-element biogeochemistry in waters: As, NO₃, W, Pb, F, Cu, Mn, Cr.</a:t>
            </a:r>
            <a:endParaRPr lang="en-US" sz="1050" dirty="0"/>
          </a:p>
        </p:txBody>
      </p:sp>
      <p:pic>
        <p:nvPicPr>
          <p:cNvPr id="42" name="Imag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6234" r="16234"/>
          <a:stretch/>
        </p:blipFill>
        <p:spPr>
          <a:xfrm>
            <a:off x="6263640" y="4490099"/>
            <a:ext cx="713232" cy="704088"/>
          </a:xfrm>
          <a:prstGeom prst="rect">
            <a:avLst/>
          </a:prstGeom>
        </p:spPr>
      </p:pic>
      <p:sp>
        <p:nvSpPr>
          <p:cNvPr id="43" name="Shap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6640" y="4371227"/>
            <a:ext cx="2971800" cy="941832"/>
          </a:xfrm>
          <a:prstGeom prst="roundRect">
            <a:avLst>
              <a:gd name="adj" fmla="val 5825"/>
            </a:avLst>
          </a:prstGeom>
          <a:solidFill>
            <a:srgbClr val="C4A18E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44" name="Text 31"/>
          <p:cNvSpPr/>
          <p:nvPr/>
        </p:nvSpPr>
        <p:spPr>
          <a:xfrm>
            <a:off x="7498080" y="4444379"/>
            <a:ext cx="1938528" cy="7955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Soil Nutrients &amp; Sensors
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Phosphates, graphene-based sensor development, electrochemistry, and real-time measurements.</a:t>
            </a:r>
            <a:endParaRPr lang="en-US" sz="1050" dirty="0"/>
          </a:p>
        </p:txBody>
      </p:sp>
      <p:pic>
        <p:nvPicPr>
          <p:cNvPr id="45" name="Imag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8998" r="8998"/>
          <a:stretch/>
        </p:blipFill>
        <p:spPr>
          <a:xfrm>
            <a:off x="9619488" y="4524273"/>
            <a:ext cx="713232" cy="704088"/>
          </a:xfrm>
          <a:prstGeom prst="rect">
            <a:avLst/>
          </a:prstGeom>
        </p:spPr>
      </p:pic>
      <p:sp>
        <p:nvSpPr>
          <p:cNvPr id="46" name="Shap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7952" y="5449893"/>
            <a:ext cx="6190488" cy="993671"/>
          </a:xfrm>
          <a:prstGeom prst="roundRect">
            <a:avLst>
              <a:gd name="adj" fmla="val 5825"/>
            </a:avLst>
          </a:prstGeom>
          <a:solidFill>
            <a:srgbClr val="1F8E98"/>
          </a:solidFill>
          <a:ln w="7620">
            <a:solidFill>
              <a:srgbClr val="FFFFFF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EFEFD61-FC4C-20E0-725C-CE111DD24439}"/>
              </a:ext>
            </a:extLst>
          </p:cNvPr>
          <p:cNvSpPr txBox="1"/>
          <p:nvPr/>
        </p:nvSpPr>
        <p:spPr>
          <a:xfrm>
            <a:off x="4241961" y="5490207"/>
            <a:ext cx="5214382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</a:rPr>
              <a:t>Groundwater Contamination &amp; Oxyanion Speciation</a:t>
            </a:r>
            <a:br>
              <a:rPr lang="en-US" sz="1050" dirty="0">
                <a:solidFill>
                  <a:schemeClr val="bg1"/>
                </a:solidFill>
              </a:rPr>
            </a:br>
            <a:r>
              <a:rPr lang="en-US" sz="1050" dirty="0">
                <a:solidFill>
                  <a:schemeClr val="bg1"/>
                </a:solidFill>
              </a:rPr>
              <a:t>Investigating the sources, transport, transformation, and long-term fate of inorganic and organic contaminants in groundwater systems. Our work integrates aqueous and solid-phase geochemistry to determine oxyanion speciation, trace-element bioavailability, and the geochemical controls governing contaminant mobility in water, soils.</a:t>
            </a:r>
          </a:p>
        </p:txBody>
      </p:sp>
      <p:pic>
        <p:nvPicPr>
          <p:cNvPr id="48" name="Imag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6234" r="16234"/>
          <a:stretch/>
        </p:blipFill>
        <p:spPr>
          <a:xfrm>
            <a:off x="9493774" y="5623560"/>
            <a:ext cx="713232" cy="704088"/>
          </a:xfrm>
          <a:prstGeom prst="rect">
            <a:avLst/>
          </a:prstGeom>
        </p:spPr>
      </p:pic>
      <p:sp>
        <p:nvSpPr>
          <p:cNvPr id="50" name="Text 35"/>
          <p:cNvSpPr/>
          <p:nvPr/>
        </p:nvSpPr>
        <p:spPr>
          <a:xfrm>
            <a:off x="3714167" y="6593944"/>
            <a:ext cx="49377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Awards: </a:t>
            </a: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Geological Society of America Fellow 2022</a:t>
            </a:r>
            <a:endParaRPr lang="en-US" sz="1050" dirty="0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F082503E-3D69-51C7-FEEF-200714E63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88018" y="6945565"/>
            <a:ext cx="670785" cy="459487"/>
          </a:xfrm>
          <a:prstGeom prst="rect">
            <a:avLst/>
          </a:prstGeom>
        </p:spPr>
      </p:pic>
      <p:pic>
        <p:nvPicPr>
          <p:cNvPr id="53" name="Imag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207" b="207"/>
          <a:stretch/>
        </p:blipFill>
        <p:spPr>
          <a:xfrm>
            <a:off x="5111305" y="6887736"/>
            <a:ext cx="535604" cy="535604"/>
          </a:xfrm>
          <a:prstGeom prst="rect">
            <a:avLst/>
          </a:prstGeom>
        </p:spPr>
      </p:pic>
      <p:pic>
        <p:nvPicPr>
          <p:cNvPr id="54" name="Imag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705665" y="6887736"/>
            <a:ext cx="526460" cy="526460"/>
          </a:xfrm>
          <a:prstGeom prst="rect">
            <a:avLst/>
          </a:prstGeom>
        </p:spPr>
      </p:pic>
      <p:pic>
        <p:nvPicPr>
          <p:cNvPr id="55" name="Imag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t="1284" b="1284"/>
          <a:stretch/>
        </p:blipFill>
        <p:spPr>
          <a:xfrm>
            <a:off x="6245161" y="6880679"/>
            <a:ext cx="649224" cy="524373"/>
          </a:xfrm>
          <a:prstGeom prst="rect">
            <a:avLst/>
          </a:prstGeom>
        </p:spPr>
      </p:pic>
      <p:pic>
        <p:nvPicPr>
          <p:cNvPr id="56" name="Imag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t="1504" b="1504"/>
          <a:stretch/>
        </p:blipFill>
        <p:spPr>
          <a:xfrm>
            <a:off x="6894385" y="6896880"/>
            <a:ext cx="382880" cy="526460"/>
          </a:xfrm>
          <a:prstGeom prst="rect">
            <a:avLst/>
          </a:prstGeom>
        </p:spPr>
      </p:pic>
      <p:pic>
        <p:nvPicPr>
          <p:cNvPr id="57" name="Imag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t="785" b="785"/>
          <a:stretch/>
        </p:blipFill>
        <p:spPr>
          <a:xfrm>
            <a:off x="7384148" y="6896880"/>
            <a:ext cx="603535" cy="517316"/>
          </a:xfrm>
          <a:prstGeom prst="rect">
            <a:avLst/>
          </a:prstGeom>
        </p:spPr>
      </p:pic>
      <p:pic>
        <p:nvPicPr>
          <p:cNvPr id="58" name="Imag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625" r="625"/>
          <a:stretch/>
        </p:blipFill>
        <p:spPr>
          <a:xfrm>
            <a:off x="8055673" y="6994692"/>
            <a:ext cx="1344870" cy="298860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268AA3F7-31C6-4104-ACCF-F90B207A6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11377" t="24908" r="22084" b="31467"/>
          <a:stretch>
            <a:fillRect/>
          </a:stretch>
        </p:blipFill>
        <p:spPr>
          <a:xfrm>
            <a:off x="9474501" y="6945565"/>
            <a:ext cx="841294" cy="3677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371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Hydrology Lab Research - Landscape</dc:title>
  <dc:subject>Landscape version of Chemical Hydrology Lab flyer</dc:subject>
  <dc:creator>OpenAI</dc:creator>
  <cp:lastModifiedBy>Patty Ramirez</cp:lastModifiedBy>
  <cp:revision>8</cp:revision>
  <dcterms:created xsi:type="dcterms:W3CDTF">2026-08-02T03:18:08Z</dcterms:created>
  <dcterms:modified xsi:type="dcterms:W3CDTF">2026-08-04T14:54:59Z</dcterms:modified>
</cp:coreProperties>
</file>