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3" r:id="rId4"/>
  </p:sldMasterIdLst>
  <p:notesMasterIdLst>
    <p:notesMasterId r:id="rId38"/>
  </p:notesMasterIdLst>
  <p:handoutMasterIdLst>
    <p:handoutMasterId r:id="rId39"/>
  </p:handoutMasterIdLst>
  <p:sldIdLst>
    <p:sldId id="618" r:id="rId5"/>
    <p:sldId id="590" r:id="rId6"/>
    <p:sldId id="638" r:id="rId7"/>
    <p:sldId id="639" r:id="rId8"/>
    <p:sldId id="645" r:id="rId9"/>
    <p:sldId id="594" r:id="rId10"/>
    <p:sldId id="606" r:id="rId11"/>
    <p:sldId id="595" r:id="rId12"/>
    <p:sldId id="644" r:id="rId13"/>
    <p:sldId id="646" r:id="rId14"/>
    <p:sldId id="598" r:id="rId15"/>
    <p:sldId id="648" r:id="rId16"/>
    <p:sldId id="591" r:id="rId17"/>
    <p:sldId id="649" r:id="rId18"/>
    <p:sldId id="259" r:id="rId19"/>
    <p:sldId id="264" r:id="rId20"/>
    <p:sldId id="261" r:id="rId21"/>
    <p:sldId id="262" r:id="rId22"/>
    <p:sldId id="263" r:id="rId23"/>
    <p:sldId id="265" r:id="rId24"/>
    <p:sldId id="266" r:id="rId25"/>
    <p:sldId id="642" r:id="rId26"/>
    <p:sldId id="597" r:id="rId27"/>
    <p:sldId id="640" r:id="rId28"/>
    <p:sldId id="637" r:id="rId29"/>
    <p:sldId id="593" r:id="rId30"/>
    <p:sldId id="603" r:id="rId31"/>
    <p:sldId id="647" r:id="rId32"/>
    <p:sldId id="641" r:id="rId33"/>
    <p:sldId id="643" r:id="rId34"/>
    <p:sldId id="326" r:id="rId35"/>
    <p:sldId id="650" r:id="rId36"/>
    <p:sldId id="536" r:id="rId37"/>
  </p:sldIdLst>
  <p:sldSz cx="10287000" cy="6858000" type="35mm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E9C6A"/>
    <a:srgbClr val="D7AF87"/>
    <a:srgbClr val="FFCC00"/>
    <a:srgbClr val="FF99FF"/>
    <a:srgbClr val="00FF00"/>
    <a:srgbClr val="0033CC"/>
    <a:srgbClr val="33CC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12758-8F81-4D7C-85E2-A30AF8689B91}" v="6" dt="2026-09-24T14:22:56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94251" autoAdjust="0"/>
  </p:normalViewPr>
  <p:slideViewPr>
    <p:cSldViewPr>
      <p:cViewPr varScale="1">
        <p:scale>
          <a:sx n="96" d="100"/>
          <a:sy n="96" d="100"/>
        </p:scale>
        <p:origin x="528" y="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4"/>
    </p:cViewPr>
  </p:sorterViewPr>
  <p:notesViewPr>
    <p:cSldViewPr>
      <p:cViewPr varScale="1">
        <p:scale>
          <a:sx n="54" d="100"/>
          <a:sy n="54" d="100"/>
        </p:scale>
        <p:origin x="-1746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ty Ramirez" userId="9a41a50a-b154-4af3-9905-59cb5e44f74c" providerId="ADAL" clId="{FB5A51E4-FD0B-46FA-B634-EEF62DFA1EBB}"/>
    <pc:docChg chg="undo custSel modSld">
      <pc:chgData name="Patty Ramirez" userId="9a41a50a-b154-4af3-9905-59cb5e44f74c" providerId="ADAL" clId="{FB5A51E4-FD0B-46FA-B634-EEF62DFA1EBB}" dt="2026-09-24T14:23:36.918" v="51"/>
      <pc:docMkLst>
        <pc:docMk/>
      </pc:docMkLst>
      <pc:sldChg chg="modSp mod">
        <pc:chgData name="Patty Ramirez" userId="9a41a50a-b154-4af3-9905-59cb5e44f74c" providerId="ADAL" clId="{FB5A51E4-FD0B-46FA-B634-EEF62DFA1EBB}" dt="2026-09-24T14:20:20.371" v="8" actId="13238"/>
        <pc:sldMkLst>
          <pc:docMk/>
          <pc:sldMk cId="0" sldId="259"/>
        </pc:sldMkLst>
        <pc:graphicFrameChg chg="modGraphic">
          <ac:chgData name="Patty Ramirez" userId="9a41a50a-b154-4af3-9905-59cb5e44f74c" providerId="ADAL" clId="{FB5A51E4-FD0B-46FA-B634-EEF62DFA1EBB}" dt="2026-09-24T14:20:20.371" v="8" actId="13238"/>
          <ac:graphicFrameMkLst>
            <pc:docMk/>
            <pc:sldMk cId="0" sldId="259"/>
            <ac:graphicFrameMk id="33838" creationId="{00000000-0000-0000-0000-000000000000}"/>
          </ac:graphicFrameMkLst>
        </pc:graphicFrameChg>
      </pc:sldChg>
      <pc:sldChg chg="modSp">
        <pc:chgData name="Patty Ramirez" userId="9a41a50a-b154-4af3-9905-59cb5e44f74c" providerId="ADAL" clId="{FB5A51E4-FD0B-46FA-B634-EEF62DFA1EBB}" dt="2026-09-24T14:20:07.337" v="3" actId="962"/>
        <pc:sldMkLst>
          <pc:docMk/>
          <pc:sldMk cId="3658411041" sldId="591"/>
        </pc:sldMkLst>
        <pc:picChg chg="mod">
          <ac:chgData name="Patty Ramirez" userId="9a41a50a-b154-4af3-9905-59cb5e44f74c" providerId="ADAL" clId="{FB5A51E4-FD0B-46FA-B634-EEF62DFA1EBB}" dt="2026-09-24T14:20:07.337" v="3" actId="962"/>
          <ac:picMkLst>
            <pc:docMk/>
            <pc:sldMk cId="3658411041" sldId="591"/>
            <ac:picMk id="5122" creationId="{A1E29A62-30AD-9BDA-47E2-8BADFE14C1BF}"/>
          </ac:picMkLst>
        </pc:picChg>
      </pc:sldChg>
      <pc:sldChg chg="modSp">
        <pc:chgData name="Patty Ramirez" userId="9a41a50a-b154-4af3-9905-59cb5e44f74c" providerId="ADAL" clId="{FB5A51E4-FD0B-46FA-B634-EEF62DFA1EBB}" dt="2026-09-24T14:20:09.767" v="6" actId="962"/>
        <pc:sldMkLst>
          <pc:docMk/>
          <pc:sldMk cId="1580794472" sldId="593"/>
        </pc:sldMkLst>
        <pc:picChg chg="mod">
          <ac:chgData name="Patty Ramirez" userId="9a41a50a-b154-4af3-9905-59cb5e44f74c" providerId="ADAL" clId="{FB5A51E4-FD0B-46FA-B634-EEF62DFA1EBB}" dt="2026-09-24T14:20:09.767" v="6" actId="962"/>
          <ac:picMkLst>
            <pc:docMk/>
            <pc:sldMk cId="1580794472" sldId="593"/>
            <ac:picMk id="6148" creationId="{00000000-0000-0000-0000-000000000000}"/>
          </ac:picMkLst>
        </pc:picChg>
      </pc:sldChg>
      <pc:sldChg chg="modSp mod">
        <pc:chgData name="Patty Ramirez" userId="9a41a50a-b154-4af3-9905-59cb5e44f74c" providerId="ADAL" clId="{FB5A51E4-FD0B-46FA-B634-EEF62DFA1EBB}" dt="2026-09-24T14:20:04.466" v="1" actId="962"/>
        <pc:sldMkLst>
          <pc:docMk/>
          <pc:sldMk cId="2507659686" sldId="594"/>
        </pc:sldMkLst>
        <pc:picChg chg="mod">
          <ac:chgData name="Patty Ramirez" userId="9a41a50a-b154-4af3-9905-59cb5e44f74c" providerId="ADAL" clId="{FB5A51E4-FD0B-46FA-B634-EEF62DFA1EBB}" dt="2026-09-24T14:20:04.466" v="1" actId="962"/>
          <ac:picMkLst>
            <pc:docMk/>
            <pc:sldMk cId="2507659686" sldId="594"/>
            <ac:picMk id="5" creationId="{00000000-0000-0000-0000-000000000000}"/>
          </ac:picMkLst>
        </pc:picChg>
      </pc:sldChg>
      <pc:sldChg chg="modSp mod">
        <pc:chgData name="Patty Ramirez" userId="9a41a50a-b154-4af3-9905-59cb5e44f74c" providerId="ADAL" clId="{FB5A51E4-FD0B-46FA-B634-EEF62DFA1EBB}" dt="2026-09-24T14:23:31.257" v="48"/>
        <pc:sldMkLst>
          <pc:docMk/>
          <pc:sldMk cId="3068041918" sldId="597"/>
        </pc:sldMkLst>
        <pc:spChg chg="ord">
          <ac:chgData name="Patty Ramirez" userId="9a41a50a-b154-4af3-9905-59cb5e44f74c" providerId="ADAL" clId="{FB5A51E4-FD0B-46FA-B634-EEF62DFA1EBB}" dt="2026-09-24T14:23:31.257" v="48"/>
          <ac:spMkLst>
            <pc:docMk/>
            <pc:sldMk cId="3068041918" sldId="597"/>
            <ac:spMk id="2" creationId="{00000000-0000-0000-0000-000000000000}"/>
          </ac:spMkLst>
        </pc:spChg>
        <pc:spChg chg="ord">
          <ac:chgData name="Patty Ramirez" userId="9a41a50a-b154-4af3-9905-59cb5e44f74c" providerId="ADAL" clId="{FB5A51E4-FD0B-46FA-B634-EEF62DFA1EBB}" dt="2026-09-24T14:23:31.257" v="48"/>
          <ac:spMkLst>
            <pc:docMk/>
            <pc:sldMk cId="3068041918" sldId="597"/>
            <ac:spMk id="3" creationId="{00000000-0000-0000-0000-000000000000}"/>
          </ac:spMkLst>
        </pc:spChg>
        <pc:picChg chg="ord">
          <ac:chgData name="Patty Ramirez" userId="9a41a50a-b154-4af3-9905-59cb5e44f74c" providerId="ADAL" clId="{FB5A51E4-FD0B-46FA-B634-EEF62DFA1EBB}" dt="2026-09-24T14:23:31.257" v="48"/>
          <ac:picMkLst>
            <pc:docMk/>
            <pc:sldMk cId="3068041918" sldId="597"/>
            <ac:picMk id="4" creationId="{01D369CC-5A71-DD3F-D52D-624DEF090E48}"/>
          </ac:picMkLst>
        </pc:picChg>
        <pc:picChg chg="ord">
          <ac:chgData name="Patty Ramirez" userId="9a41a50a-b154-4af3-9905-59cb5e44f74c" providerId="ADAL" clId="{FB5A51E4-FD0B-46FA-B634-EEF62DFA1EBB}" dt="2026-09-24T14:23:31.257" v="48"/>
          <ac:picMkLst>
            <pc:docMk/>
            <pc:sldMk cId="3068041918" sldId="597"/>
            <ac:picMk id="9220" creationId="{00000000-0000-0000-0000-000000000000}"/>
          </ac:picMkLst>
        </pc:picChg>
      </pc:sldChg>
      <pc:sldChg chg="modSp mod">
        <pc:chgData name="Patty Ramirez" userId="9a41a50a-b154-4af3-9905-59cb5e44f74c" providerId="ADAL" clId="{FB5A51E4-FD0B-46FA-B634-EEF62DFA1EBB}" dt="2026-09-24T14:20:05.893" v="2" actId="962"/>
        <pc:sldMkLst>
          <pc:docMk/>
          <pc:sldMk cId="2097654398" sldId="598"/>
        </pc:sldMkLst>
        <pc:picChg chg="mod">
          <ac:chgData name="Patty Ramirez" userId="9a41a50a-b154-4af3-9905-59cb5e44f74c" providerId="ADAL" clId="{FB5A51E4-FD0B-46FA-B634-EEF62DFA1EBB}" dt="2026-09-24T14:20:05.893" v="2" actId="962"/>
          <ac:picMkLst>
            <pc:docMk/>
            <pc:sldMk cId="2097654398" sldId="598"/>
            <ac:picMk id="4" creationId="{00000000-0000-0000-0000-000000000000}"/>
          </ac:picMkLst>
        </pc:picChg>
      </pc:sldChg>
      <pc:sldChg chg="modSp">
        <pc:chgData name="Patty Ramirez" userId="9a41a50a-b154-4af3-9905-59cb5e44f74c" providerId="ADAL" clId="{FB5A51E4-FD0B-46FA-B634-EEF62DFA1EBB}" dt="2026-09-24T14:20:10.552" v="7" actId="962"/>
        <pc:sldMkLst>
          <pc:docMk/>
          <pc:sldMk cId="3211090834" sldId="603"/>
        </pc:sldMkLst>
        <pc:picChg chg="mod">
          <ac:chgData name="Patty Ramirez" userId="9a41a50a-b154-4af3-9905-59cb5e44f74c" providerId="ADAL" clId="{FB5A51E4-FD0B-46FA-B634-EEF62DFA1EBB}" dt="2026-09-24T14:20:10.552" v="7" actId="962"/>
          <ac:picMkLst>
            <pc:docMk/>
            <pc:sldMk cId="3211090834" sldId="603"/>
            <ac:picMk id="14338" creationId="{00000000-0000-0000-0000-000000000000}"/>
          </ac:picMkLst>
        </pc:picChg>
      </pc:sldChg>
      <pc:sldChg chg="modSp">
        <pc:chgData name="Patty Ramirez" userId="9a41a50a-b154-4af3-9905-59cb5e44f74c" providerId="ADAL" clId="{FB5A51E4-FD0B-46FA-B634-EEF62DFA1EBB}" dt="2026-09-24T14:20:02.206" v="0" actId="962"/>
        <pc:sldMkLst>
          <pc:docMk/>
          <pc:sldMk cId="727646390" sldId="618"/>
        </pc:sldMkLst>
        <pc:picChg chg="mod">
          <ac:chgData name="Patty Ramirez" userId="9a41a50a-b154-4af3-9905-59cb5e44f74c" providerId="ADAL" clId="{FB5A51E4-FD0B-46FA-B634-EEF62DFA1EBB}" dt="2026-09-24T14:20:02.206" v="0" actId="962"/>
          <ac:picMkLst>
            <pc:docMk/>
            <pc:sldMk cId="727646390" sldId="618"/>
            <ac:picMk id="10245" creationId="{00000000-0000-0000-0000-000000000000}"/>
          </ac:picMkLst>
        </pc:picChg>
      </pc:sldChg>
      <pc:sldChg chg="modSp mod">
        <pc:chgData name="Patty Ramirez" userId="9a41a50a-b154-4af3-9905-59cb5e44f74c" providerId="ADAL" clId="{FB5A51E4-FD0B-46FA-B634-EEF62DFA1EBB}" dt="2026-09-24T14:23:36.918" v="51"/>
        <pc:sldMkLst>
          <pc:docMk/>
          <pc:sldMk cId="4070364742" sldId="637"/>
        </pc:sldMkLst>
        <pc:spChg chg="ord">
          <ac:chgData name="Patty Ramirez" userId="9a41a50a-b154-4af3-9905-59cb5e44f74c" providerId="ADAL" clId="{FB5A51E4-FD0B-46FA-B634-EEF62DFA1EBB}" dt="2026-09-24T14:23:36.918" v="51"/>
          <ac:spMkLst>
            <pc:docMk/>
            <pc:sldMk cId="4070364742" sldId="637"/>
            <ac:spMk id="2" creationId="{00000000-0000-0000-0000-000000000000}"/>
          </ac:spMkLst>
        </pc:spChg>
        <pc:spChg chg="ord">
          <ac:chgData name="Patty Ramirez" userId="9a41a50a-b154-4af3-9905-59cb5e44f74c" providerId="ADAL" clId="{FB5A51E4-FD0B-46FA-B634-EEF62DFA1EBB}" dt="2026-09-24T14:23:36.918" v="51"/>
          <ac:spMkLst>
            <pc:docMk/>
            <pc:sldMk cId="4070364742" sldId="637"/>
            <ac:spMk id="3" creationId="{00000000-0000-0000-0000-000000000000}"/>
          </ac:spMkLst>
        </pc:spChg>
        <pc:picChg chg="ord">
          <ac:chgData name="Patty Ramirez" userId="9a41a50a-b154-4af3-9905-59cb5e44f74c" providerId="ADAL" clId="{FB5A51E4-FD0B-46FA-B634-EEF62DFA1EBB}" dt="2026-09-24T14:23:36.918" v="51"/>
          <ac:picMkLst>
            <pc:docMk/>
            <pc:sldMk cId="4070364742" sldId="637"/>
            <ac:picMk id="4" creationId="{3D7F89DF-2ED1-9EE0-2962-2B072B5DF6CC}"/>
          </ac:picMkLst>
        </pc:picChg>
        <pc:picChg chg="ord">
          <ac:chgData name="Patty Ramirez" userId="9a41a50a-b154-4af3-9905-59cb5e44f74c" providerId="ADAL" clId="{FB5A51E4-FD0B-46FA-B634-EEF62DFA1EBB}" dt="2026-09-24T14:23:36.918" v="51"/>
          <ac:picMkLst>
            <pc:docMk/>
            <pc:sldMk cId="4070364742" sldId="637"/>
            <ac:picMk id="1026" creationId="{AFA3047E-59EF-4CC6-A9AA-C1911C900F79}"/>
          </ac:picMkLst>
        </pc:picChg>
      </pc:sldChg>
      <pc:sldChg chg="modSp mod">
        <pc:chgData name="Patty Ramirez" userId="9a41a50a-b154-4af3-9905-59cb5e44f74c" providerId="ADAL" clId="{FB5A51E4-FD0B-46FA-B634-EEF62DFA1EBB}" dt="2026-09-24T14:23:35.349" v="50"/>
        <pc:sldMkLst>
          <pc:docMk/>
          <pc:sldMk cId="3652834859" sldId="640"/>
        </pc:sldMkLst>
        <pc:spChg chg="ord">
          <ac:chgData name="Patty Ramirez" userId="9a41a50a-b154-4af3-9905-59cb5e44f74c" providerId="ADAL" clId="{FB5A51E4-FD0B-46FA-B634-EEF62DFA1EBB}" dt="2026-09-24T14:23:35.349" v="50"/>
          <ac:spMkLst>
            <pc:docMk/>
            <pc:sldMk cId="3652834859" sldId="640"/>
            <ac:spMk id="2" creationId="{E5EEB322-43E1-EFB3-04CF-46A6FDD76889}"/>
          </ac:spMkLst>
        </pc:spChg>
        <pc:spChg chg="ord">
          <ac:chgData name="Patty Ramirez" userId="9a41a50a-b154-4af3-9905-59cb5e44f74c" providerId="ADAL" clId="{FB5A51E4-FD0B-46FA-B634-EEF62DFA1EBB}" dt="2026-09-24T14:23:35.349" v="50"/>
          <ac:spMkLst>
            <pc:docMk/>
            <pc:sldMk cId="3652834859" sldId="640"/>
            <ac:spMk id="3" creationId="{751A06BD-7333-9E54-C8A6-61C2B15A13BF}"/>
          </ac:spMkLst>
        </pc:spChg>
        <pc:spChg chg="ord">
          <ac:chgData name="Patty Ramirez" userId="9a41a50a-b154-4af3-9905-59cb5e44f74c" providerId="ADAL" clId="{FB5A51E4-FD0B-46FA-B634-EEF62DFA1EBB}" dt="2026-09-24T14:23:35.349" v="50"/>
          <ac:spMkLst>
            <pc:docMk/>
            <pc:sldMk cId="3652834859" sldId="640"/>
            <ac:spMk id="5" creationId="{4B38D77E-A52B-0F40-6BAD-EC7CFC918C97}"/>
          </ac:spMkLst>
        </pc:spChg>
        <pc:picChg chg="ord">
          <ac:chgData name="Patty Ramirez" userId="9a41a50a-b154-4af3-9905-59cb5e44f74c" providerId="ADAL" clId="{FB5A51E4-FD0B-46FA-B634-EEF62DFA1EBB}" dt="2026-09-24T14:23:35.349" v="50"/>
          <ac:picMkLst>
            <pc:docMk/>
            <pc:sldMk cId="3652834859" sldId="640"/>
            <ac:picMk id="4" creationId="{B8C05794-A5C1-AC56-989C-71696668E7B2}"/>
          </ac:picMkLst>
        </pc:picChg>
        <pc:picChg chg="ord">
          <ac:chgData name="Patty Ramirez" userId="9a41a50a-b154-4af3-9905-59cb5e44f74c" providerId="ADAL" clId="{FB5A51E4-FD0B-46FA-B634-EEF62DFA1EBB}" dt="2026-09-24T14:23:35.349" v="50"/>
          <ac:picMkLst>
            <pc:docMk/>
            <pc:sldMk cId="3652834859" sldId="640"/>
            <ac:picMk id="13320" creationId="{737D9517-D50F-ECC8-7C8B-691CF1A800F7}"/>
          </ac:picMkLst>
        </pc:picChg>
      </pc:sldChg>
      <pc:sldChg chg="modSp mod">
        <pc:chgData name="Patty Ramirez" userId="9a41a50a-b154-4af3-9905-59cb5e44f74c" providerId="ADAL" clId="{FB5A51E4-FD0B-46FA-B634-EEF62DFA1EBB}" dt="2026-09-24T14:23:27.082" v="47"/>
        <pc:sldMkLst>
          <pc:docMk/>
          <pc:sldMk cId="3939985354" sldId="646"/>
        </pc:sldMkLst>
        <pc:spChg chg="ord">
          <ac:chgData name="Patty Ramirez" userId="9a41a50a-b154-4af3-9905-59cb5e44f74c" providerId="ADAL" clId="{FB5A51E4-FD0B-46FA-B634-EEF62DFA1EBB}" dt="2026-09-24T14:23:27.082" v="47"/>
          <ac:spMkLst>
            <pc:docMk/>
            <pc:sldMk cId="3939985354" sldId="646"/>
            <ac:spMk id="2" creationId="{47150499-74E9-9962-761A-0B14086BE3B2}"/>
          </ac:spMkLst>
        </pc:spChg>
        <pc:spChg chg="ord">
          <ac:chgData name="Patty Ramirez" userId="9a41a50a-b154-4af3-9905-59cb5e44f74c" providerId="ADAL" clId="{FB5A51E4-FD0B-46FA-B634-EEF62DFA1EBB}" dt="2026-09-24T14:23:27.082" v="47"/>
          <ac:spMkLst>
            <pc:docMk/>
            <pc:sldMk cId="3939985354" sldId="646"/>
            <ac:spMk id="3" creationId="{BBFE0BFF-584A-FA87-CFB7-5F0CF3F1DDEB}"/>
          </ac:spMkLst>
        </pc:spChg>
        <pc:picChg chg="ord">
          <ac:chgData name="Patty Ramirez" userId="9a41a50a-b154-4af3-9905-59cb5e44f74c" providerId="ADAL" clId="{FB5A51E4-FD0B-46FA-B634-EEF62DFA1EBB}" dt="2026-09-24T14:23:27.082" v="47"/>
          <ac:picMkLst>
            <pc:docMk/>
            <pc:sldMk cId="3939985354" sldId="646"/>
            <ac:picMk id="4" creationId="{E3B4F668-8C23-927D-4AA6-79D1AD893F43}"/>
          </ac:picMkLst>
        </pc:picChg>
        <pc:picChg chg="ord">
          <ac:chgData name="Patty Ramirez" userId="9a41a50a-b154-4af3-9905-59cb5e44f74c" providerId="ADAL" clId="{FB5A51E4-FD0B-46FA-B634-EEF62DFA1EBB}" dt="2026-09-24T14:23:27.082" v="47"/>
          <ac:picMkLst>
            <pc:docMk/>
            <pc:sldMk cId="3939985354" sldId="646"/>
            <ac:picMk id="10242" creationId="{7AFF0009-9DA2-D1EC-31DF-3A44193899B2}"/>
          </ac:picMkLst>
        </pc:picChg>
      </pc:sldChg>
      <pc:sldChg chg="modSp mod">
        <pc:chgData name="Patty Ramirez" userId="9a41a50a-b154-4af3-9905-59cb5e44f74c" providerId="ADAL" clId="{FB5A51E4-FD0B-46FA-B634-EEF62DFA1EBB}" dt="2026-09-24T14:20:08.984" v="5" actId="962"/>
        <pc:sldMkLst>
          <pc:docMk/>
          <pc:sldMk cId="4257906297" sldId="649"/>
        </pc:sldMkLst>
        <pc:picChg chg="mod">
          <ac:chgData name="Patty Ramirez" userId="9a41a50a-b154-4af3-9905-59cb5e44f74c" providerId="ADAL" clId="{FB5A51E4-FD0B-46FA-B634-EEF62DFA1EBB}" dt="2026-09-24T14:20:08.426" v="4" actId="962"/>
          <ac:picMkLst>
            <pc:docMk/>
            <pc:sldMk cId="4257906297" sldId="649"/>
            <ac:picMk id="4" creationId="{9676F2D7-EFBB-FAEA-77F2-BF646FB2D857}"/>
          </ac:picMkLst>
        </pc:picChg>
        <pc:picChg chg="mod">
          <ac:chgData name="Patty Ramirez" userId="9a41a50a-b154-4af3-9905-59cb5e44f74c" providerId="ADAL" clId="{FB5A51E4-FD0B-46FA-B634-EEF62DFA1EBB}" dt="2026-09-24T14:20:08.984" v="5" actId="962"/>
          <ac:picMkLst>
            <pc:docMk/>
            <pc:sldMk cId="4257906297" sldId="649"/>
            <ac:picMk id="6" creationId="{D5CC2C88-423D-CEEF-89E4-27AA0EF4E58B}"/>
          </ac:picMkLst>
        </pc:picChg>
      </pc:sldChg>
      <pc:sldChg chg="addSp modSp mod">
        <pc:chgData name="Patty Ramirez" userId="9a41a50a-b154-4af3-9905-59cb5e44f74c" providerId="ADAL" clId="{FB5A51E4-FD0B-46FA-B634-EEF62DFA1EBB}" dt="2026-09-24T14:23:13.898" v="46" actId="20577"/>
        <pc:sldMkLst>
          <pc:docMk/>
          <pc:sldMk cId="740261355" sldId="650"/>
        </pc:sldMkLst>
        <pc:spChg chg="add mod">
          <ac:chgData name="Patty Ramirez" userId="9a41a50a-b154-4af3-9905-59cb5e44f74c" providerId="ADAL" clId="{FB5A51E4-FD0B-46FA-B634-EEF62DFA1EBB}" dt="2026-09-24T14:22:56.101" v="41"/>
          <ac:spMkLst>
            <pc:docMk/>
            <pc:sldMk cId="740261355" sldId="650"/>
            <ac:spMk id="2" creationId="{3DFDC2E2-9356-9CAD-AC4A-5605C0A3F8FA}"/>
          </ac:spMkLst>
        </pc:spChg>
        <pc:spChg chg="mod">
          <ac:chgData name="Patty Ramirez" userId="9a41a50a-b154-4af3-9905-59cb5e44f74c" providerId="ADAL" clId="{FB5A51E4-FD0B-46FA-B634-EEF62DFA1EBB}" dt="2026-09-24T14:23:13.898" v="46" actId="20577"/>
          <ac:spMkLst>
            <pc:docMk/>
            <pc:sldMk cId="740261355" sldId="650"/>
            <ac:spMk id="55501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439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algn="r"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439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algn="r" defTabSz="926448">
              <a:defRPr sz="1000" i="1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0A7412D1-7960-4457-AC44-248524929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6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439" y="0"/>
            <a:ext cx="3038961" cy="46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t" anchorCtr="0" compatLnSpc="1">
            <a:prstTxWarp prst="textNoShape">
              <a:avLst/>
            </a:prstTxWarp>
          </a:bodyPr>
          <a:lstStyle>
            <a:lvl1pPr algn="r"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defTabSz="926448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439" y="8833222"/>
            <a:ext cx="3038961" cy="46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319" tIns="0" rIns="19319" bIns="0" numCol="1" anchor="b" anchorCtr="0" compatLnSpc="1">
            <a:prstTxWarp prst="textNoShape">
              <a:avLst/>
            </a:prstTxWarp>
          </a:bodyPr>
          <a:lstStyle>
            <a:lvl1pPr algn="r" defTabSz="926448">
              <a:defRPr sz="1000" i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B75215-82C2-4732-9D2F-2937E0D45E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536" y="4416025"/>
            <a:ext cx="5139329" cy="418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73" tIns="46687" rIns="93373" bIns="46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04850"/>
            <a:ext cx="5210175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730722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4F4AA1-8C20-4804-A7F4-F1BA5F2001C0}" type="slidenum">
              <a:rPr lang="en-US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29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9813" indent="-234544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817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344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871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63984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3925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452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8979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706927-BCC4-4412-9121-B64260D14FD8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7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752" indent="-290574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597" indent="-231938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078" indent="-231938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256" indent="-231938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0526" indent="-231938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5796" indent="-231938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21065" indent="-231938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96335" indent="-231938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8FD796-F489-4289-BFFA-17BAB4037D5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846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CE647C33-FC98-422A-9611-9173CB6E096D}" type="slidenum">
              <a:rPr lang="en-US" altLang="en-US" sz="1200" smtClean="0">
                <a:latin typeface="Times New Roman" pitchFamily="18" charset="0"/>
              </a:rPr>
              <a:pPr eaLnBrk="1" hangingPunct="1"/>
              <a:t>15</a:t>
            </a:fld>
            <a:endParaRPr lang="en-US" altLang="en-US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0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16B62149-39E3-4351-BA9A-27C9A1F9471C}" type="slidenum">
              <a:rPr lang="en-US" altLang="en-US" sz="1200" smtClean="0">
                <a:latin typeface="Times New Roman" pitchFamily="18" charset="0"/>
              </a:rPr>
              <a:pPr eaLnBrk="1" hangingPunct="1"/>
              <a:t>16</a:t>
            </a:fld>
            <a:endParaRPr lang="en-US" altLang="en-US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09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88B40BFC-F98E-41C1-A5A6-FBC7D8230A56}" type="slidenum">
              <a:rPr lang="en-US" altLang="en-US" sz="1200" smtClean="0">
                <a:latin typeface="Times New Roman" pitchFamily="18" charset="0"/>
              </a:rPr>
              <a:pPr eaLnBrk="1" hangingPunct="1"/>
              <a:t>17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170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587C7F6E-058B-454B-8494-9FC80EA47A36}" type="slidenum">
              <a:rPr lang="en-US" altLang="en-US" sz="1200" smtClean="0">
                <a:latin typeface="Times New Roman" pitchFamily="18" charset="0"/>
              </a:rPr>
              <a:pPr eaLnBrk="1" hangingPunct="1"/>
              <a:t>18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197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CAAC6238-5F38-400A-975F-ED8A52F8F366}" type="slidenum">
              <a:rPr lang="en-US" altLang="en-US" sz="1200" smtClean="0">
                <a:latin typeface="Times New Roman" pitchFamily="18" charset="0"/>
              </a:rPr>
              <a:pPr eaLnBrk="1" hangingPunct="1"/>
              <a:t>19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481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21AE8BEB-C4DC-4BE9-9813-54E72658C1BE}" type="slidenum">
              <a:rPr lang="en-US" altLang="en-US" sz="1200" smtClean="0">
                <a:latin typeface="Times New Roman" pitchFamily="18" charset="0"/>
              </a:rPr>
              <a:pPr eaLnBrk="1" hangingPunct="1"/>
              <a:t>20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25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fld id="{1F876FEE-A91A-43A9-AD70-2284DF0067EE}" type="slidenum">
              <a:rPr lang="en-US" altLang="en-US" sz="1200" smtClean="0">
                <a:latin typeface="Times New Roman" pitchFamily="18" charset="0"/>
              </a:rPr>
              <a:pPr eaLnBrk="1" hangingPunct="1"/>
              <a:t>21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156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128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20750" indent="-354013" defTabSz="1128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17638" indent="-282575" defTabSz="1128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85963" indent="-282575" defTabSz="1128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52700" indent="-282575" defTabSz="1128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09900" indent="-282575" defTabSz="1128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67100" indent="-282575" defTabSz="1128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24300" indent="-282575" defTabSz="1128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81500" indent="-282575" defTabSz="1128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42B7A7-F6F2-405D-90C6-B3A776BC245B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726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9813" indent="-234544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817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344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871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63984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3925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452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8979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706927-BCC4-4412-9121-B64260D14FD8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387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9813" indent="-234544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3817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344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88714" indent="-187635" defTabSz="9264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63984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3925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1452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189793" indent="-187635" defTabSz="9264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108B16-FF38-4775-B48E-C06C895937BB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Greek orator, </a:t>
            </a:r>
          </a:p>
        </p:txBody>
      </p:sp>
    </p:spTree>
    <p:extLst>
      <p:ext uri="{BB962C8B-B14F-4D97-AF65-F5344CB8AC3E}">
        <p14:creationId xmlns:p14="http://schemas.microsoft.com/office/powerpoint/2010/main" val="2072810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525" y="-8468"/>
            <a:ext cx="10316030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920" y="2404534"/>
            <a:ext cx="65550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1920" y="4050835"/>
            <a:ext cx="65550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54A29-746A-4352-961A-997C3624B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25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3768D-5F73-4E9F-BB2A-290D2B6C7A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79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2700869"/>
            <a:ext cx="7141179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527448"/>
            <a:ext cx="714117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45C2C4-633E-45C1-88AC-F53F5EE738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49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60589"/>
            <a:ext cx="3474123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2854" y="2160590"/>
            <a:ext cx="3474124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DCFEB-B695-48CF-94C1-132A48272A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32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2160983"/>
            <a:ext cx="347700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799" y="2737247"/>
            <a:ext cx="347700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49970" y="2160983"/>
            <a:ext cx="347700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49970" y="2737247"/>
            <a:ext cx="347700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CF879E-2986-47A9-A658-74F51F7A15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87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714117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9C973-0C60-49BD-8438-A20153D9C33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125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7FEE0D-169E-46BB-880F-994F941F3D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708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498604"/>
            <a:ext cx="3138955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685" y="514926"/>
            <a:ext cx="3809292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2777069"/>
            <a:ext cx="3138955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88B77-0E2A-4B34-BC96-28CAEF59B3F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45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4800600"/>
            <a:ext cx="714117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799" y="609600"/>
            <a:ext cx="714117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9" y="5367338"/>
            <a:ext cx="714117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BEDD7-99D4-450D-B285-5A9FF21D7A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08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470400"/>
            <a:ext cx="714117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80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746" y="609600"/>
            <a:ext cx="683120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38708" y="3632200"/>
            <a:ext cx="6097280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470400"/>
            <a:ext cx="714117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3050" y="790378"/>
            <a:ext cx="514484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91162" y="2886556"/>
            <a:ext cx="514484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186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1931988"/>
            <a:ext cx="7141179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527448"/>
            <a:ext cx="714117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8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746" y="609600"/>
            <a:ext cx="683120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796" y="4013200"/>
            <a:ext cx="714118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527448"/>
            <a:ext cx="714117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3050" y="790378"/>
            <a:ext cx="514484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91162" y="2886556"/>
            <a:ext cx="514484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9241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30" y="609600"/>
            <a:ext cx="7134148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796" y="4013200"/>
            <a:ext cx="714118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527448"/>
            <a:ext cx="714117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6000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7608D-5636-4510-8BC2-9D09473E0F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404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476" y="609601"/>
            <a:ext cx="1101164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799" y="609601"/>
            <a:ext cx="5844404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36DD4-7CCB-4014-A027-546D64EB2A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421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7439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2975" y="1905000"/>
            <a:ext cx="874395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73964-5903-4201-8735-F3C61FE97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01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7439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42975" y="1905000"/>
            <a:ext cx="428625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75" y="1905000"/>
            <a:ext cx="428625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47599-D967-48F4-A36F-D27F73ADC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3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525" y="-8468"/>
            <a:ext cx="10316031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2160590"/>
            <a:ext cx="714117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15" y="6041364"/>
            <a:ext cx="769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799" y="6041364"/>
            <a:ext cx="52008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50260" y="6041364"/>
            <a:ext cx="5767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B28E812-449D-4004-AE62-C0437C982F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42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873922"/>
            <a:ext cx="25574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743200"/>
            <a:ext cx="6555059" cy="164630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Research Training as a UTSA Undergraduate!</a:t>
            </a:r>
            <a:br>
              <a:rPr lang="en-US" dirty="0"/>
            </a:br>
            <a:br>
              <a:rPr lang="en-US" dirty="0"/>
            </a:br>
            <a:r>
              <a:rPr lang="en-US" sz="4000" dirty="0">
                <a:solidFill>
                  <a:schemeClr val="tx1"/>
                </a:solidFill>
              </a:rPr>
              <a:t>Starting Strong in a Lab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7429500" y="5257800"/>
            <a:ext cx="2354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Franklin Gothic Book" panose="020B0503020102020204" pitchFamily="34" charset="0"/>
              </a:rPr>
              <a:t>Dr. Gail P. Taylor</a:t>
            </a:r>
          </a:p>
          <a:p>
            <a:pPr eaLnBrk="1" hangingPunct="1"/>
            <a:r>
              <a:rPr lang="en-US" altLang="en-US" dirty="0">
                <a:latin typeface="Franklin Gothic Book" panose="020B0503020102020204" pitchFamily="34" charset="0"/>
              </a:rPr>
              <a:t>Asst. Program Director</a:t>
            </a:r>
          </a:p>
          <a:p>
            <a:pPr eaLnBrk="1" hangingPunct="1"/>
            <a:r>
              <a:rPr lang="en-US" altLang="en-US" dirty="0">
                <a:latin typeface="Franklin Gothic Book" panose="020B0503020102020204" pitchFamily="34" charset="0"/>
              </a:rPr>
              <a:t>MBRS-RISE &amp;</a:t>
            </a:r>
          </a:p>
          <a:p>
            <a:pPr eaLnBrk="1" hangingPunct="1"/>
            <a:r>
              <a:rPr lang="en-US" altLang="en-US" dirty="0">
                <a:latin typeface="Franklin Gothic Book" panose="020B0503020102020204" pitchFamily="34" charset="0"/>
              </a:rPr>
              <a:t>MARC U*STAR</a:t>
            </a:r>
          </a:p>
        </p:txBody>
      </p:sp>
    </p:spTree>
    <p:extLst>
      <p:ext uri="{BB962C8B-B14F-4D97-AF65-F5344CB8AC3E}">
        <p14:creationId xmlns:p14="http://schemas.microsoft.com/office/powerpoint/2010/main" val="72764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28600"/>
            <a:ext cx="9372600" cy="914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OVERALL How to Impress Faculty and Satisfy Yourself</a:t>
            </a:r>
            <a:br>
              <a:rPr lang="en-US" sz="2800" dirty="0"/>
            </a:br>
            <a:r>
              <a:rPr lang="en-US" sz="1400" dirty="0"/>
              <a:t>TAKEN FROM RECOMMENDATION FORMS FOR GRAD SCHOOL…</a:t>
            </a:r>
            <a:br>
              <a:rPr lang="en-US" sz="1100" dirty="0"/>
            </a:br>
            <a:endParaRPr lang="en-US" sz="2000" dirty="0"/>
          </a:p>
        </p:txBody>
      </p:sp>
      <p:sp>
        <p:nvSpPr>
          <p:cNvPr id="555011" name="Rectangle 3"/>
          <p:cNvSpPr>
            <a:spLocks noGrp="1" noChangeArrowheads="1"/>
          </p:cNvSpPr>
          <p:nvPr>
            <p:ph idx="1"/>
          </p:nvPr>
        </p:nvSpPr>
        <p:spPr>
          <a:xfrm>
            <a:off x="723900" y="1219200"/>
            <a:ext cx="9258300" cy="50292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Strong grasp of your course 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Strong work ethic and productivity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Responsibly finish what is assigned to you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Pick up techniques fast (Take NOTES!!!!)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Work to solve own problems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High level critical thinking (take time to think!)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How do you approach problems?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What is the next step of your project?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What are the implications of your project?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Show enjoyment of what you are doing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Teamwork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Respect self and others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Good communication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Teaching ability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Honesty/Integrity</a:t>
            </a:r>
          </a:p>
        </p:txBody>
      </p:sp>
    </p:spTree>
    <p:extLst>
      <p:ext uri="{BB962C8B-B14F-4D97-AF65-F5344CB8AC3E}">
        <p14:creationId xmlns:p14="http://schemas.microsoft.com/office/powerpoint/2010/main" val="353163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4685-919D-C9B3-A6AC-AFE9EEDC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04800"/>
            <a:ext cx="8877300" cy="1320800"/>
          </a:xfrm>
        </p:spPr>
        <p:txBody>
          <a:bodyPr/>
          <a:lstStyle/>
          <a:p>
            <a:r>
              <a:rPr lang="en-US" dirty="0"/>
              <a:t>You have an Amazing Opportunity – RESEARCH!!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A0060-D7EC-DDAE-99EC-2586A21A1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8" y="1524000"/>
            <a:ext cx="9029701" cy="48768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Cool experience!  Woo!  Confirms path?</a:t>
            </a:r>
          </a:p>
          <a:p>
            <a:r>
              <a:rPr lang="en-US" sz="2400" dirty="0"/>
              <a:t>Contribute to knowledge</a:t>
            </a:r>
          </a:p>
          <a:p>
            <a:r>
              <a:rPr lang="en-US" sz="2400" dirty="0"/>
              <a:t>Connect w faculty and advanced students</a:t>
            </a:r>
          </a:p>
          <a:p>
            <a:r>
              <a:rPr lang="en-US" sz="2400" dirty="0"/>
              <a:t>Opens Doors…</a:t>
            </a:r>
            <a:r>
              <a:rPr lang="en-US" sz="2000" dirty="0"/>
              <a:t>future positions or Graduate School</a:t>
            </a:r>
            <a:endParaRPr lang="en-US" sz="1800" dirty="0"/>
          </a:p>
          <a:p>
            <a:r>
              <a:rPr lang="en-US" sz="2200" dirty="0"/>
              <a:t>Reinforces / brings coursework alive.</a:t>
            </a:r>
          </a:p>
          <a:p>
            <a:r>
              <a:rPr lang="en-US" sz="2200" dirty="0"/>
              <a:t>Letters/Recommendations</a:t>
            </a:r>
          </a:p>
          <a:p>
            <a:pPr lvl="1"/>
            <a:r>
              <a:rPr lang="en-US" sz="2000" dirty="0"/>
              <a:t>Next experience </a:t>
            </a:r>
          </a:p>
          <a:p>
            <a:pPr lvl="2"/>
            <a:r>
              <a:rPr lang="en-US" sz="1800" dirty="0"/>
              <a:t>Summer at….Harvard? MIT? Penn?  Sooner!</a:t>
            </a:r>
          </a:p>
          <a:p>
            <a:pPr lvl="1"/>
            <a:r>
              <a:rPr lang="en-US" sz="2000" dirty="0"/>
              <a:t>PhD Programs, MD/PhD Programs</a:t>
            </a:r>
          </a:p>
          <a:p>
            <a:r>
              <a:rPr lang="en-US" sz="2200" dirty="0"/>
              <a:t>BURT??</a:t>
            </a:r>
          </a:p>
          <a:p>
            <a:r>
              <a:rPr lang="en-US" sz="2200" dirty="0"/>
              <a:t>Goldwater Scholarship?</a:t>
            </a:r>
          </a:p>
        </p:txBody>
      </p:sp>
    </p:spTree>
    <p:extLst>
      <p:ext uri="{BB962C8B-B14F-4D97-AF65-F5344CB8AC3E}">
        <p14:creationId xmlns:p14="http://schemas.microsoft.com/office/powerpoint/2010/main" val="369765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FDBC7-649C-8274-3BC5-41BA947C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7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Your Job?  Start Strong in the Lab!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0FF9C-3DA7-CD88-3D7A-6E91348A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8" y="1447800"/>
            <a:ext cx="7141178" cy="4593563"/>
          </a:xfrm>
        </p:spPr>
        <p:txBody>
          <a:bodyPr>
            <a:normAutofit/>
          </a:bodyPr>
          <a:lstStyle/>
          <a:p>
            <a:r>
              <a:rPr lang="en-US" sz="2400" dirty="0"/>
              <a:t>Complete early mandatory training</a:t>
            </a:r>
          </a:p>
          <a:p>
            <a:pPr lvl="1"/>
            <a:r>
              <a:rPr lang="en-US" sz="2200" dirty="0"/>
              <a:t>Safety</a:t>
            </a:r>
          </a:p>
          <a:p>
            <a:pPr lvl="1"/>
            <a:r>
              <a:rPr lang="en-US" sz="2200" dirty="0"/>
              <a:t>Responsible Conduct</a:t>
            </a:r>
          </a:p>
          <a:p>
            <a:r>
              <a:rPr lang="en-US" sz="2400" dirty="0"/>
              <a:t>Dig in and learn!</a:t>
            </a:r>
          </a:p>
          <a:p>
            <a:r>
              <a:rPr lang="en-US" sz="2400" dirty="0"/>
              <a:t>Take full advantage of experience</a:t>
            </a:r>
          </a:p>
          <a:p>
            <a:r>
              <a:rPr lang="en-US" sz="2400" dirty="0"/>
              <a:t>Don’t hesitate to use machines properly, etc.</a:t>
            </a:r>
          </a:p>
          <a:p>
            <a:endParaRPr lang="en-US" sz="2400" dirty="0"/>
          </a:p>
          <a:p>
            <a:r>
              <a:rPr lang="en-US" sz="2400" dirty="0"/>
              <a:t>Remember…it’s common to feel like a fish out of water.  Just Surf on top…</a:t>
            </a:r>
          </a:p>
        </p:txBody>
      </p:sp>
      <p:pic>
        <p:nvPicPr>
          <p:cNvPr id="1026" name="Picture 2" descr="6,027 Surfer Girl Stock Photos, High-Res Pictures, and ...">
            <a:extLst>
              <a:ext uri="{FF2B5EF4-FFF2-40B4-BE49-F238E27FC236}">
                <a16:creationId xmlns:a16="http://schemas.microsoft.com/office/drawing/2014/main" id="{01D4872C-99C5-ECB1-0519-6CB91E2A5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2209800"/>
            <a:ext cx="25241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65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4F19-9D89-BA9D-AFCC-5266E8D3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44" y="430557"/>
            <a:ext cx="7141177" cy="762000"/>
          </a:xfrm>
        </p:spPr>
        <p:txBody>
          <a:bodyPr/>
          <a:lstStyle/>
          <a:p>
            <a:r>
              <a:rPr lang="en-US" dirty="0"/>
              <a:t>Lab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F5959-EA6E-411F-93E2-ACDE02CC5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643" y="1197637"/>
            <a:ext cx="7141178" cy="52031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You’ve been offered a position in a lab…</a:t>
            </a:r>
          </a:p>
          <a:p>
            <a:r>
              <a:rPr lang="en-US" sz="2400" dirty="0"/>
              <a:t>And told where/when to show up</a:t>
            </a:r>
          </a:p>
          <a:p>
            <a:r>
              <a:rPr lang="en-US" sz="2400" dirty="0"/>
              <a:t>…and who you’ll work with</a:t>
            </a:r>
          </a:p>
          <a:p>
            <a:r>
              <a:rPr lang="en-US" sz="2400" dirty="0"/>
              <a:t>You’ll been handed reading materials</a:t>
            </a:r>
          </a:p>
          <a:p>
            <a:r>
              <a:rPr lang="en-US" sz="2400" dirty="0"/>
              <a:t>You’ll been given information/training on…</a:t>
            </a:r>
          </a:p>
          <a:p>
            <a:pPr lvl="1"/>
            <a:r>
              <a:rPr lang="en-US" sz="2000" dirty="0"/>
              <a:t>Basic Laboratory Safety</a:t>
            </a:r>
          </a:p>
          <a:p>
            <a:pPr lvl="1"/>
            <a:r>
              <a:rPr lang="en-US" sz="2000" dirty="0"/>
              <a:t>Additional training needed</a:t>
            </a:r>
          </a:p>
          <a:p>
            <a:pPr lvl="1"/>
            <a:r>
              <a:rPr lang="en-US" sz="2000" dirty="0"/>
              <a:t>Communication (Text, email, Slack,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Expectations for time spent in lab</a:t>
            </a:r>
          </a:p>
          <a:p>
            <a:pPr lvl="1"/>
            <a:r>
              <a:rPr lang="en-US" sz="2000" dirty="0"/>
              <a:t>Lab Meeting times</a:t>
            </a:r>
          </a:p>
          <a:p>
            <a:pPr lvl="1"/>
            <a:r>
              <a:rPr lang="en-US" sz="2000" dirty="0"/>
              <a:t>Equipment operation &amp; locations of things</a:t>
            </a:r>
          </a:p>
          <a:p>
            <a:r>
              <a:rPr lang="en-US" sz="2400" dirty="0"/>
              <a:t>So….How do you shine?</a:t>
            </a:r>
          </a:p>
        </p:txBody>
      </p:sp>
    </p:spTree>
    <p:extLst>
      <p:ext uri="{BB962C8B-B14F-4D97-AF65-F5344CB8AC3E}">
        <p14:creationId xmlns:p14="http://schemas.microsoft.com/office/powerpoint/2010/main" val="165786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33400"/>
            <a:ext cx="8229600" cy="808038"/>
          </a:xfrm>
        </p:spPr>
        <p:txBody>
          <a:bodyPr/>
          <a:lstStyle/>
          <a:p>
            <a:r>
              <a:rPr lang="en-US" dirty="0"/>
              <a:t>How to Shine - MOST 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524000"/>
            <a:ext cx="8382000" cy="2971800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/>
              <a:t>Don’t Approach Lab with the wrong attitude: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 “I’m just an undergrad”</a:t>
            </a:r>
          </a:p>
          <a:p>
            <a:pPr lvl="1"/>
            <a:r>
              <a:rPr lang="en-US" sz="2200" dirty="0"/>
              <a:t>Don’t minimize yourself because you think you’re “Out of Your Lane…”</a:t>
            </a:r>
          </a:p>
          <a:p>
            <a:r>
              <a:rPr lang="en-US" sz="2400" dirty="0"/>
              <a:t>Step up and show what you can do</a:t>
            </a:r>
          </a:p>
          <a:p>
            <a:r>
              <a:rPr lang="en-US" sz="2400" dirty="0"/>
              <a:t>Most labs will allow you to stretch yourself and grow!</a:t>
            </a:r>
          </a:p>
          <a:p>
            <a:r>
              <a:rPr lang="en-US" sz="2400" dirty="0"/>
              <a:t>Growth can happen quickly</a:t>
            </a:r>
          </a:p>
          <a:p>
            <a:r>
              <a:rPr lang="en-US" sz="2400" dirty="0"/>
              <a:t>Follow the Be-s of Laboratory Success!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44196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5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90,900+ Bee Flying Stock Photos ...">
            <a:extLst>
              <a:ext uri="{FF2B5EF4-FFF2-40B4-BE49-F238E27FC236}">
                <a16:creationId xmlns:a16="http://schemas.microsoft.com/office/drawing/2014/main" id="{6DFFB2DD-7B4A-52F7-A03A-976F06197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65" y="327890"/>
            <a:ext cx="2639935" cy="23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8700" y="1429859"/>
            <a:ext cx="7848600" cy="1826581"/>
          </a:xfrm>
        </p:spPr>
        <p:txBody>
          <a:bodyPr/>
          <a:lstStyle/>
          <a:p>
            <a:r>
              <a:rPr lang="en-US" b="1" dirty="0"/>
              <a:t>Be-s of Laboratory Success</a:t>
            </a:r>
          </a:p>
        </p:txBody>
      </p:sp>
      <p:pic>
        <p:nvPicPr>
          <p:cNvPr id="1030" name="Picture 6" descr="Diverse group of happy scientists giving each other a high give to  celebrate their success while standing in a lab at work. Team of united  workers smiling while joining their hands at">
            <a:extLst>
              <a:ext uri="{FF2B5EF4-FFF2-40B4-BE49-F238E27FC236}">
                <a16:creationId xmlns:a16="http://schemas.microsoft.com/office/drawing/2014/main" id="{102AC177-E92F-E8BD-A3FE-7615FE48C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3962400"/>
            <a:ext cx="3810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56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2900" y="27224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Be Aware - Who is in the Lab?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7075" y="1097088"/>
            <a:ext cx="8990311" cy="534478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000" dirty="0"/>
              <a:t>The Principal Investigator (P.I.) – Lab “owner”</a:t>
            </a:r>
          </a:p>
          <a:p>
            <a:pPr lvl="1">
              <a:defRPr/>
            </a:pPr>
            <a:r>
              <a:rPr lang="en-US" sz="1800" dirty="0"/>
              <a:t>CEO of Lab.  Oversees All.  Direction of Lab</a:t>
            </a:r>
          </a:p>
          <a:p>
            <a:pPr lvl="1">
              <a:defRPr/>
            </a:pPr>
            <a:r>
              <a:rPr lang="en-US" sz="1800" dirty="0"/>
              <a:t>Research Mentor vs person who mentors you…</a:t>
            </a:r>
          </a:p>
          <a:p>
            <a:pPr eaLnBrk="1" hangingPunct="1">
              <a:defRPr/>
            </a:pPr>
            <a:r>
              <a:rPr lang="en-US" sz="2000" dirty="0"/>
              <a:t>Research Scientists – Often PhD working for PI</a:t>
            </a:r>
          </a:p>
          <a:p>
            <a:pPr eaLnBrk="1" hangingPunct="1">
              <a:defRPr/>
            </a:pPr>
            <a:r>
              <a:rPr lang="en-US" sz="2000" dirty="0"/>
              <a:t>Laboratory Manager – Oversees lab function</a:t>
            </a:r>
          </a:p>
          <a:p>
            <a:pPr>
              <a:defRPr/>
            </a:pPr>
            <a:r>
              <a:rPr lang="en-US" sz="2000" dirty="0"/>
              <a:t>Postdocs – PhD doing post-grad work</a:t>
            </a:r>
          </a:p>
          <a:p>
            <a:pPr eaLnBrk="1" hangingPunct="1">
              <a:defRPr/>
            </a:pPr>
            <a:r>
              <a:rPr lang="en-US" sz="2000" dirty="0"/>
              <a:t>Technicians / Research Assistants</a:t>
            </a:r>
          </a:p>
          <a:p>
            <a:pPr eaLnBrk="1" hangingPunct="1">
              <a:defRPr/>
            </a:pPr>
            <a:r>
              <a:rPr lang="en-US" sz="2000" dirty="0"/>
              <a:t>Graduate students </a:t>
            </a:r>
          </a:p>
          <a:p>
            <a:pPr lvl="1" eaLnBrk="1" hangingPunct="1">
              <a:defRPr/>
            </a:pPr>
            <a:r>
              <a:rPr lang="en-US" sz="1800" dirty="0"/>
              <a:t>M.S. (UTSA graduate “means” M.S.)</a:t>
            </a:r>
          </a:p>
          <a:p>
            <a:pPr lvl="1" eaLnBrk="1" hangingPunct="1">
              <a:defRPr/>
            </a:pPr>
            <a:r>
              <a:rPr lang="en-US" sz="1800" dirty="0"/>
              <a:t>Ph.D.   </a:t>
            </a:r>
          </a:p>
          <a:p>
            <a:pPr eaLnBrk="1" hangingPunct="1">
              <a:defRPr/>
            </a:pPr>
            <a:r>
              <a:rPr lang="en-US" sz="2000" dirty="0"/>
              <a:t>Undergraduate students</a:t>
            </a:r>
          </a:p>
          <a:p>
            <a:pPr eaLnBrk="1" hangingPunct="1">
              <a:defRPr/>
            </a:pPr>
            <a:r>
              <a:rPr lang="en-US" sz="2000" dirty="0"/>
              <a:t>High School Students</a:t>
            </a:r>
          </a:p>
        </p:txBody>
      </p:sp>
      <p:sp>
        <p:nvSpPr>
          <p:cNvPr id="2" name="AutoShape 2" descr="data:image/jpeg;base64,/9j/4AAQSkZJRgABAQAAAQABAAD/2wCEAAkGBw4PDxAPDw8QDxAPEBIQDw8PEBAPEA8QFBIWFxURFBUYHCghGBwlHBQUITEiJiorOi4uFx81ODMsNygtLisBCgoKDg0OGxAQGy4kHCQuLiwsNCwuLDAuLCw0NCwsLSwsLCwsLS8sLCwvLCwvLCwsLCwsLCwsLCwsLCwsLCwtLP/AABEIAOEA4QMBEQACEQEDEQH/xAAbAAACAgMBAAAAAAAAAAAAAAAAAgEDBAUGB//EAEwQAAIBAgIDCA8ECAQHAQAAAAECAAMRBBIGITEFNEFRcXKhshMVFiIyUlNhgYORkrHB0RRjc+EHIyQzQnSTsxdDYvFUgqLCw9Lwo//EABsBAAIDAQEBAAAAAAAAAAAAAAABBAUGAwIH/8QAQBEAAgECAgQLBwMDAwQDAAAAAAECAwQFERIhMVETFDIzQVJhcYGRsQYVNHKhwdEWU+EiQvBikvEjNYKyQ6LS/9oADAMBAAIRAxEAPwD3GABAAgBXWrogu7Kg42IA6Y0m9gnJLWzAfd/BA68RT9Bv8J04GpuOLuqK/uRHdFgv+ITp+kOAqbhcbo9ZE90GC8unT9IcBU3Bxuj1kHdBg/Lp0/SHA1Nwcbo9ZB2/wfl06fpDgam4ON0esie3+D8unT9IcDU3C43R6yDt9g/Lp0/SHAz3D43R6yDt9g/Lp0/SHA1Nwcbo9ZB29wfl06fpDgam4ON0esg7e4Ty6dP0hwM9wcbo9ZB29wnl06fpDgZ7g43R6yDt7g/Lp0/SHA1Nwcbo9ZB2+wfl06fpDgam4ON0esg7fYPy6dP0hwM9wcbo9ZB2+wfl06fpDgam4XG6PWRHb/B+XTp+kOBqbh8bo9ZB3QYPy6dP0hwNTcHG6PWQd0GC8unT9IcBU3Bxuj1kR3Q4L/iE6fpDgKm4ON0esgXSHBE74p+kkfGHA1NwK6o9ZGdh8VTqC9N1cf6WDfCc3FradozjLY8y6I9BAAgAQAIABMAOQ3e0uyk0sLZiNTVjrW/Eg4eX4yZSts9cytuL7J6NPzORr16lVs1V2qNxuSfZxSYko6kVspyk85PMhVgeBwsBDgRAMBAQwWAyQIgGtAAtACbQALQEFoAFoDC0AItARBWAxSsYCkQAUrABCsYCFYDIpuyHMjMjDYykqR6RBpPaeoycXmjqNxNMHUiniu+U6uzAWZfOwG0ecSLVtltgWFC+a1VPM7Wm4YBlIYEXBBuCOMGQWsi0TT1oaAwgAQA5DTbdpl/ZaRsSL1mG3KdiDl4fRxyZbUs/634FbfXDX/Tj4nGKsmlWWqsQhwICHAiEMBAY4EQEgQAYCAibQGTaAibQAfC4ZqpYBwgQgHvSzG4vcawAPbsMocWxiVlNU4wzbWebery/kt8Pw2NzFzlLY8skTujgOx9jyM5NSoKTsxvbN4LhfBW2W2ofxa7yns8erudSVaX9rcVlqUls++3Msa+E08oKC/uWfd0mZU3IoZWCBw1jkJr12s1tR1ub65XLG77SUpVG8uxa/JEn3Zb5ZKCMTcvB066dkqFyCSFVXemAF1G+Qgnvr7TwS0xbG68a7hbyyikuhPNtZ7WnvIdlhdN01KrHOWb3j4PB4d62IXsZtSdEUdkq5T+qVmIGa20kcoMramJX0KcHwr/qTf1a27egmRsreUpZQWrVs7E/uJu1hqdJUamoQkuDbh/VswuP+WWWA39xVuXCpNyWi3reetZEPE7SnCipRilrWxGQNx0IFqtUXAvfsbf9shw9or2O1p96/GRIlg9u9ia8X98zA3OwjV9ZbKikqzrbM7A2IW+oW4Tx6pb32PulSjGmv+o4pvdHNZ+ZAtsIU5yc+Qm0t7yeRte1GFtbsfpz1c/v5s1/TM573vdLS4V5/Ty2fQtvd9DLLQXkafHYU0XC3LKwJpsdurarecXGvhHIZscFxR3kHGpy47e1b/yZ/ErFW0lKHJf0f+bDHIl4VhWywGVsIxnTaF7smm4w1Q/q3/dE/wAD+LyH48si3NLNaS2lhZXDT4N7Og7uQC2CAFeIrCmjO2xFLHkAvGlm8hSloptnk2IrNVqPUbwqjFjyk7PlLdLRWRnJycpOT6QUQPBYBAQ4EQDgRAMBAQwEAGAgMkCAE2iAm0AJtACcK+SsDwVEKnlQ5l6GeZf2no6VKFVdDa8/+PqaH2fn/wBSdN9KT8v+TZdmmNNToB2aAaBXUxK00ZtQVQzG2zhJPxnqMJTkora8kvRHmSUU29iMLcdipqBtpKu3Oa5bpvLrHqCo1adNbFBL6sqsIqcPTnUfTJ/YzawRwA6q4BuAwuAePpMpYTlB5xeXcWrpKW1FnZp4PWgYO4dUfZqVuEFjbjZiT0kzvcJ8K8znTh/SicJjKvZqlN9Y8NGtaynYLjaOm4PmnatSo8Xp1ab/AKtaku1dPc19TjTdThpwmtWpp9m7vT+gm7NS4pjh7Jq5MjXll7N58d1dV5/Qg45FK1170a8ib4xghEYythAZWbjWDYg3BG0EbCIxpnqu5GM7PQpVeF1BbnbD03lTUjoyaNFRnpwUjMng6Gr0nYjB17eTt7SB851oc4iPdPKjLuPNVEsygLFEBFgEQhwIhjgQAYCAhgIDGAiAkCAE2iGTaABaAFOKuArAE5HViACTl2NYDWdRJ9Er8Vt3XtJwis3lmu9ayfhddUbqEpPJbH3MZcfTJtnUHiY5W9h1z5/Us7iny6cl4P8ABvKdxQqcicX3NMxsFirF87/vSK1PMbd6wtlF+LJf/mk/EcPnQVJxi9cFnqfK15+qIVheRryqJtapNLuyX3zLsRWD5UDA5mBYAg96vfG/m1Aeme8EtJVLyLknlHXs6ej66/A54zcRp2kknrlq89v0AVlSowLBcyqRcgXsW2X2yd7S0ZyqwlGLerLZ2kP2dnHgZxbWef2Kd0MZbsRWoBaqM2VhrQAlr+awlNZ20pualB8iTWp7VrRcXVVQUGpf3JPueoyPtwPgKz+cCynkY2B9F51oYLeVtkMl/q1fTb9DhXxazo7Z5vs1+mr6mPhHNBcr+Ae+uLkIx1sDxC9zfzmWmL4PWeVamtJ5JSS3pZZpdOZXYXitF6VKo9HW3Fvc3nk32GScfTAv2RLceZTfk45nVbVpS0VCWe7Jl/KrSjHScklvzWRjs5qMHIIVQQikWJvtcjg4gOXj1bXAsMlawdSry5dG5fl9JjcaxGFxJU6XJj073+F9QIl+UYhEYhGEYyphAZ3+hDXwajxajj/qv85X3POF3YvOiu9m918Ujkw1mlO86/NHWE60OcRGu+ZkecqJZlAWARCLFEQxwIAMBAQ4EQyQIAMBEMm0AJtACbQGEACAC1GGoWLFvBQDMzW22E417inbw06kskdKVGdWWjBZsGVgxSogVrBgLhwVNxe9toIII+NxI9hiFK9g5U81k8te3v2vadbq0nbtKXTuCnSdmZaSKSoBYswRRmvYagSfBPBOeIYrRsnFVE23uy+7R7tbGdwm4tJLeWnc/EHatD01ah/8UrP1Pb9SX0/JM9y1OsvqVVMNVpjM1IWA1tSYVLDzggN7AZJoe0NpVlovOPell5pv6nGphFeCzWT7tpFGnUqrmp08ykkBmdFDWJBI2m1weCernH7WhUdN6Ta1PJflo80sKrVIqSySe/8A4LDgMTwJS9NZh/45H/U9r1J+Uf8A9Hb3NW6y+v4MepRZHyuqBiuYFGL6rkayVHFLPD8Sp3yk4JrLfl9myFd2UrZrSaee4UiWJDFIgMQiAFZEYhGEYzutCN6etf5SvueWXdhzPizoJHJpq9J951+aOsJ1oc4iNeczI87AlkUBYogA4EQDgQEOBEMYCACvVRdTMqniLAQyY8iPtNLyie+v1hkx5Mn7TS8onvr9YZMeTGGIpnUHQk6gMy6zDJhky20QE2iAIAW7l2vUfjbsan/Smo/9Wb2CYT2irupd8H0QSXi9b+3ka3B7fRt9Lpk8/sNumuZQ662p98B4y/xL7NY84EiYTe8UuVJ8l6pd2/wf0zJF/ZcPRcVtWtd/8lW5lQdkqkG4NOiQeME1LGW3tRzlLufqivwOOdOfeZmLxgpoXys1iosoudbAXA4dszNOGnLRzy7y7lHJZl3ZZ4HwZh7k1lNFSngFqhS2oZTVe1vRadaylGbUturPyPMIJrNDYuviAQKK0iLHM1VnFjwWAGv2iOkqOT4RvsyS+7FOE9Wil4msFSpUJeoUzC9OyKVUBWPGSTr5OSb7BrSlQoKdNt6aT15fZGQxSvOpWcJpLRzWokiW5WiERiEIgAjCMZWRADudCt6+tf5SBc8su8P5nxZv5HJpq9Jt51uaOsJ1oc4iNeczI89AlkUBYBEA4EBDgQGMBEA4iGedfpFH7Un4K9ZpMt+SSKXJOVtJB1C0AMvccftWF/msP/eSKXJfcw6H3P0PabSsIpNoAV13yIz+KpblsL2nic1CLk9iWZ7hBzkoLa2l5iGkDR7EWK96AWU5Wve5IPLPmE7iU6zrPa23r7T6JC3jCmqa2JZGT2acDpoGBgWyVqyWsAlMrxZWeqQByG49ksry54e3oJ7YqUX/APXL6EG2tOCrVWtkmn65/UzzX88rcidoFGNqg02DNkDDLfabngA4eSd7VS4aOhHSeaeW85XEYqlLSlorLbuK9yax7CtxlOapdfFPZWuJ2xHN3VRtZPSfgc7KC4vBJ5rJa9/aPi0apa1V6YF7inlGblNrj0TlQrRpNtwUvmz1eTR0q0HUWSk492X3TMeguVmp3zBVRwT4V2Lg3PD4N7+czcYHeSubduSS0XklFZLLJPYY3GbRW9ZZNvSWet5vMuIl0U5XUYAXJsPnxTzOcYRcpNJLpepDjGUnoxWbK2J29jrW4zQrge3LIqxKzzy4WH+5fk78TuMuQ/Ir7KhNgwvxXsfZtkmnWp1VnTkn3NP0OU6U4cqLXesiGE6ng7jQvevrH+UgXPLLvD+Z8Wb6RyaazSbelbmjrCdaHOIjXnMyPPlEsigLAIgHAgIcCIYwiGMIAedfpG30n4K9ZpMt+SSaWw5WSDoEAMvcffWF/msP/eSeZcl9zH0Pufoe12lYRCcsBhlDAjUw2EbeUGGQZ5GP2tS4PfFVNxTPfIGsRcXF9hOq9vNIUMNtqdV1YwSbWXZ5bCbPErmdLg5T1fXzFOAtezstO98q2W19ozbQOS3LOFTBbSpWdWUc2+jYvJf8HeGM3UKSpxls6dr+ogwaZs1Jgpy5W/jzC9wTrvq1+2F1g1vXjGOWilnyclty7OwVti9xRlJ56WeW3N79nmDYENbsjs4BvlsqrfgOoX6YW2DWlvLSim3s1vP6bPoFxjF1WjotpLsX3Go4QKc12cjUGc3KjiFh07TwmSbWwt7bPgY5Z+Pr0dhGur6vc5KrLPLw8e8r+ylb5arKCzNlIQqCxJNri+0nhkWvgdrWm6kk83reTZJoY1c0YKnFrJalmv5IFOodlVTbb3gPwMjP2btd8vNfgkr2iuerHyf5GpUSGLFyxsFOoAC2u1hyyyssPpWcXGnnr3srb2/q3jTqZatxYRJpAFXU9P8AFTrSsxr4Gp3L1RPwz4qHj6M6DNPnBrtESsiuLOoccTAMOmeoycHpReT7AcM1kznsfhRRqBV8B1LUwTcrlIDLfhAzLbl803mA4lO6punV1yj071+UZjFbKNCSnDY+jczsdDN6+sf5SwueWdcP5nxZvZHJprNJd6VuaOsJ1oc4iNeczI4ACWJQDiAhxAY4iAYRDGEBnnP6Rt9U/wAFes0mW/JJFLknKyQdAgBl7jb7wv8ANYf+8k8y5L7mPofc/Q9vCysIotc2RzxKx6Im8tY0s3kX08DQyIGo0myoq99TQ7ABxT5W6stJyTet57TbqlqyJ+wYbyFH+kn0j4xV6782LgVuKKGDodmq/qaZ1U2F6aWW4YELq1eCD6Z6nVm6cU5PLX0sFSWk3lrI3WyIEaypZiLgBdqNq1S19npqF2+hOL+zIOKUm6GreiyjgKWRLhgcq3s9QEm2u+uRI4vexeaqPx1+p3lh9CW2CKtz8HRamC9NKhzOM1QByQKjAeFyCeLm9uKk25TfR06tm5aj3StacF/TFFuJ+x0rdkXD073tnWkt7bdo88jwhWq8hN92bOklGO1pGC1TDPXQqFNE08maldEzlrqDlsGBFx5jbjltRo39taTqQzis1nvayevfq6f4INSVtVrRpyyb15d+4ysbueMt6CpTqKLAWCo416mtxE3B+pnHDcWqWlVuTcoy2rt39/qvA6XeHxrwy2NbPwRisHh6dEnsYBRAFZO9qM+xRmG0k228c52d3dyuVwU3pSl4a3rzWzI9XFvRVJupFaKX+ZGCUJC3YhhY5lt4Q4RcW2z6HXoQr03SqLNPaZCjWlRmqkNqHwtB6pDmrVFMHVZ2zVLH2Bfj5pisTrWdBu3tqcc1qcnry7Fn09pq7Cjc1Uq1eb3pLJef4MzGbohDlVc72uReyqOAsfPxDiMhYdhVa9b0NUVtb+29ki9vqVqlpa29iRq6zu7Z6hBNiAFFlQG1wBt4Bcni4Nk3GHYZRsYvQzbe1v8AzUjKXl/UumtLUlsR2mhu9fWP8p7ueWTcP5nxZvZHJxrNJN6VuaOsJ1o84iNd8zI4ESxM+OsBjiIBxEMYQGMIAec/pH31T/BXrNJltySRS2HKSQdAgBl7i77wn83hv76RS5L7n6D39z9D3O0qiMBQEEEXB1EHhEHrBPLWYrUlp1KeUsLhwQXdgdQtcEzK+0FtQpW8XThGLcuhJdD3GhwWtVq1pKcm9XS2+lD4msTkAYrmdVJW17G/GDKTCLenXuo06qzWT9C2xKc6NvKcNTWXqJRHY61UZmOZKTXZixveoOHYO9GoSVj1tSoVoQpRyWj92RsHqzr0pSqPN5/ZGSa0oy30AFaINAwdxMRfDoeM1D/+jTvcLKo13eiPFOOcR8bi1UoTRaq2vKVp58uy9z/DfV7J7tqTqZrTUF05trPy2nit/Rk9FyfZ/Ji4azoyMpBJcshDCyu7MBrtwG1xxTf4bKnK1jCMlNRWi8tn17DGYhCpC4c5Rcc9a/xGbgcSxTvjcqSuY/xhTbNMHiFvToXM6dN5xT8uzw2GvspyrUIzmsm1/j8dpTi6peoF/hpjO3ndrhR6AGPpEvfZq1UpTryWzUu/p+mXmVGP19GMaK6db7uj6+hVVqBbbSSbKqi7MfN9Zq69xToQ4So8kZujb1K8tCms2U0q2IpKoFPOiALbvQ4UC1wVJufNaYOtSw+rN8HUlFvpks15rWu9pm1pyvacf+pCLX+l6/J6n5oEqZy1S1g5FtYJsABr9IOqa/CLR21qoNp6281rTz2a+4yuK3Kr3Gkk1kssnqfbqAy0K07XQ7evrH+Ug3PLLzD+Z8WbyRyaazSTelbmjrCdaPLRGvOZkcEJYlAOsBDiIY4iGMIDJEBnnP6R990/wR1mky25J3p7DlJIOgQAy9xd94T+bw399Ipcl9z9Brp7n6HuwEqiMTaAGHujTctTZVLBc4YKVv32WxsSL7DKfGbKrd0YwpZZp56+5lthF3StqspVdjWRilnLIMlQfrEOtCBYML65SYbht3bXcJzhq15vNbn2lziF9a17WcYTWfjvLcbda2bKxDUkXMqltau5sbc4SZj9lXrzhKlHPJNPIiYHd0aMJxqSS15rMwcdncJkVyUqK9grDUpuegdMq7LDLpSmp03rhJLPLblq+pZ3V/baMdGouVHY+jPX9DLXszeDTsPGqtkHoAufaBOlD2duZ66jUV5vyWr6nKvjttDVBOT7NS83+DHwiPRTsZRzZn1qhKm7E3Hm1zzd4Jd8K9COkuh5rduzPVvjFo6a05ZPpWvV9Cw4rjVx6t/pIbwe+X/xP6fkle87P9xEUGJqM2VgMqi7ArcgnZflmowG1r29Ocascs3mtm7sM3jlxRrzg6Us8k0xQWo6rFqf8OUEsn+kjhHEf95AxbA5ubrW6zz2rt3r77ibheMw0VSuHllsfRlufb69+18MhsWbUznMR4vEvoFh7ZocPtFa28aXT09/SUGIXXGa8qnRsXcJWfJUV28HKULeISQdfEDbb5hKv2it6lWhGcNai82vv4fcsvZ+vTp1pQnqcksvx4/YvaoACSbAayTqAExC17DaZGJQN87DUrOWXguLDX6Tcz6Ng9GrSs4Rq7dfgs9R8+xirTq3cpU9mrxYzS0Kw7TQ7evrH+Ug3PLLrD+Z8WbyRyca3STelbmjrCdaPOIjXnMyOBEsTPlyUyRcDV6JAuMTtLefB1aiUt2v8EyjYXNaCnTg2vD8jim3F0icffeH/ur6/g7e6b39t+a/IwQ8XSIvfdh+6vr+A903v7b81+Scp4vhOlHFbOtNU6dROT2LX+DzUw66pxc5waS7vySJPIZy+lGitXG1lqpVRAKYSzBibgk31csr7vH6OHzVKpFttZ6si5w/Dp3NNzTS15Gn/wAPMR5el7ryL+sbX9uX0J3uSp1kH+HmI8vS914frG1/bl9A9yVOsi/c/QOvTr0Khr0iKVejUIAa5CVFYgeye6XtZbVpqlGEs5PR6OnV9znVwipTpym5LUm/oz0kS2M+TAAgAQAIAQYAKwgBWwgIraMCtoxCmIQpjEKRATMcYSkLWRdWwbQOQbBOcaFKMtKMUnvyWZ1lcVpR0JTbW7N5DtOxxK2gI7TQ/e3rH+Ug3PLLzD+Z8WbyRyaa3STelbmjrCdaPLRGvOZkcEssTPmbhvBHp6xnzr2j/wC4S7o+hucC+Cj3y/8AZlsoy2CAENsPJLTBPj6ff9mQMU+EqdxUJ9LMGWLsmE9qPio/L92bDAPhn8z+w0zZdhAAXaOUfGS7D4ql88fVEe8+HqfLL0Zlz6kfPwgAQAIAEACACmAFbQAqaMQjQEIYxCmAiDAQhjQhDGAjQEdnofvb1j/KQbnll5h/M+LN5I5NNbpJvStzR1hOtHlojXnMyOCWWJnzNw3gj09Yz517R/8AcJd0fQ3OBfBR75f+zLZRlsEAIbYeSWmCfH0+/wCzIGKfCVO4qE+lmELF2TCe0/xUfl+7NfgHwz+Z/YaZsuwgALtHKPjJdh8VS+ePqiPefD1Pll6My59SPn4QAIAEACABABTACtoAVtGIraAhDGApgeSDAQhjQhDABGjEdnofvb1j/KQLnll5h/M+LN5OBNNbpJvStzR1hOtHnERrzmZHAiWJnzOw3gj09Yz517R/9wl3R9DcYF8FHvl/7MtlGW4QAVth5JaYJ8fT7/syBinwlTuKxPpRgyxNkwvtR8VH5fuzYYB8M/mf2GmbLsIAC7Ryj4yXYfFUvnj6oj3nw9T5ZejMsT6kfPwibSGk2EWkt49F7ghpLeGi9wQ0lvDRe4DPR5EaAFbGAitowK2jEKYhCmMQpgIUxoQhjARoCOz0P3t6x/lINzyy8w/mfFm8kcmmt0k3pW5o6wnWjy0RrzmZHAiWJQG53N3PapSVgygEtqN+BjMhjGEVLm7lVjJJNLbn0I1uD3cadpGLXTL1ZldqX8demVf6frddeTLPj8NzDtS/jr0w/T9brryYcfhuZVidzWRGYspAGwXk7DcGqULqFRyTSfaQ8QvIztpxSew1omyMcVV8UUIAAOq8x/tDQVS5i2/7fuzQ4VdypUXFLpK/t7eKOmUPE472WnvGfVQfb28UdMOJx3sPeM+qhqWOYsoyjWyjh4SJItLWMbim8/7o+qONxfylRnHJa0/Q24M+imTKax1+j6zCe0zavFl1F6yNdgPwz+Z+iEvM9pPeXWSC8NJ7wyQyHWOWTcOk+N0tf9yI14lxefcy8mfTzAFbtaVGLYo7BQajpaWfTls8GWWHYertyTllll0ZlZb/AOvKX9VT/aX+7+C0/T0f3H5fyKYfquf7S/3fwL9PR/cfl/IpWH6rn+0v938B+nY/uPy/kQzYxeaTMxJZNoUz0eRTAQpjEI0YFbQEdpodvX1j/KQbnll5h/M+LN5I5NNZpJvStzR1hOtHnERrzmZHAiWJQHV7gb3TlfrmV1zzj8C/w/4dePqzYzgTQgBi7p/uanN+c6UeWiPd8zLuOaEsjPGFjvCHJMrjnPru/Jb2HNvvMeUxNCAD0PDTnr1hO1tz9P5o+qPFXm5dz9DfgzdlCV1dvo+swftN8YvkXrI12A/DP5n6IWZ4uggBKbRJuHfF0vmRGvPh5/K/QtJn1A+flbmZP2q5FLvf2NH7Pcqp4fcWY40wQAgxPYMpafXocldx81nyn3sUz0eBTAQpjEIYwKzADtdDt6+sf5SDc8su8P5nxZvJHJprNJd6VuaOsJ1oc4iNeczI4ASxKA6zcDe6cr9cyuuecfgX+H/Drx9WbGcCaEAMXdP9zU5vznSjy0R7vmZdxzIlkZ0w8b4Q5Jlcc59d35Liw5t95jymJoQAej4a85fiJ2tufp/NH1R4q83LufobsGbwoDmNJ9JKuFrrTSnTcGkr3fNe5ZhbUf8ATMtjVjCvcKUm1/Slq72bz2ZtY1bNybfLfpE1HdvifI0fbU+sqPdNLrP6Gi4hDrP6B3b4nyNH21PrD3TS6z+gcQh1n9DK3M0wr1a9Km1KkA7hSQXuATwa5Js8MpwrwkpPU1uIWI2UIWlSSb1RfodqWm3PlwsyXtVyKXe/saP2e5VTw+5FpjjTBaAARE9gFDT69DkruPms+U+9iGejwKY0ApjEIYCKzAZ2uhu9fWP8pBueWXWH8z4s3sjk41mku9K3NHWE60OcRGvOZkefKZZFAdbo/vZOV+uZW3POPwL/AA/4dePqzZTgTQgBi7p/uanN+c6UeWiNd8zLuOYEsjPGJjPCHJMrjnPru/Jb2HNvvMeUxOCADUvCXnL8RO1vz9P5o+qPFXm5dz9DcgzeFAcBp6f2tf5dOvUlHiXPLuX3Povsn8DL536ROckA04QAztwt9Yf8VPjO1vzse9EDFPgqvyv0PVCZpT5CaHSiowFKzEa22EjgHFKLG0nGGfabL2RScq2f+n7mg7O/jv77fWZ/RjuNtoR3IOzv47++31hox3BoR3Ih672Pfvs8dvrE4xy2IcYRzWpHag6hN9HYj4tU5T72EG0tp5Sb2CkHihpx3j0JbmIQeIx6cd6FoS3MQg8Rhpx3oODlufkVtPSPJ22hm9fWP8pBueWXeH8z4s3sjk01ek2863NHWE60OcRGvOZkeeqZZFAazdDTPGYOocPRFHsaAEZ6bM12GY68w4SZ5drCp/U88ybQu6lKCjHLIx/8R90eLD/0m/8AaLiNLtOvvCr2f54h/iPujxYf+k3/ALQ4jS7Q94Vez/PEyNztOcdiaqUKgoZKhytlpsGtYnUc3mhxSnD+pZnipe1JwcXlkzohAgmJjPCHJMrjnPru/JcYfzb7yiUxOCADUvCXnL8RO1tz9P5o+qOdXm5dz9Da3m9KA4PTs/ta/gJ16ko8S55dy+59G9kvgZfO/SJzsrzThADN3D31Q/FX4ztb87HvRAxT4Kr8r9D1EmaY+Qmi0o2UuVvgJRY3yYeJsvY/lVv/AB+5oJnzcBABX2Hkgxx2o7gbByTeR2I+Jz5T72WUNp5JnPaj4WPzL0Zeez3xEvl+6LphDXhAAiYzV4g983KZ9YsPhafyr0PnN78TU+Z+p2mhe9fWP8pzueWWWH8z4s30jk01ek+86/NHWE60OcRGvOZkedgyyKA4vSjfb82n1BO0Nh7Ww1U9jCAGy0b33R5x6pnmfJB7D0YGRjmY2L8IckymOc+u78lzh/NvvKJTE4IANT8JecvxE7W3P0/mj6o51ebl3P0Nneb0z5wmnJ/al1f5Ccfj1J4lZUa/9U089m0t7HGrqypcHRayzz1rPXq/Bz1/MOn6zz7qttz82TP1RiG+P+1BfzDp+sPdVtufmw/VGIb4/wC1GZuKf2mhq/zU4+PlgsNoQ/qSea7TlW9o76tTlTm1k1k/6UeomdChNFpPspcrfASjxvkw8TZ+x/Krf+P3NDM+bgIAK+w8kGOO1HbA6hyTex2I+J1OU+9lVfHpQGZ81icoyi+vb8pV4xh1W+oqnSaTTz1+PeWeEXcLaq5Tzyyy1d6KO6TD8VT3R9Zm/wBJXvWh5v8ABoffdvufl/Id0mH4qnuj6w/SV71oeb/Ae+7fc/L+Q7pMPxVPdH1h+kr3rQ83+A992+5+X8kNVD9+Njd8L7bGbW2pOlRhTltSSfgY65mp1pyWxts7jQrevrX+UjXPLLXD+Z8Wb+RyaarSjedfmjrCdaHOIjXfMyPOlMsygON0n30/NTqCdobD2thqp6GEANlo5vujzj1TPM+SD2HogMjHMx8VtHJMpjnxC7vyXOH82+8plMTggA1Pwl5w+M7W3P0/mj6o51ubl3P0Nleb0zxwenO+l/ATr1JIpck9I5+dACAGZuNvmh+KnWE8y2MD1C8ink0ek2ynyt8BKLG+TDxNp7H8qt/4/c0Uz5uAgAr7DyQY47UdoDq9E3sdiPiVTlvvZqdIz+qXn/IzvS2nqltOdnckBAAgB0uGP6tOYvwkaW1kSW1noGhG9PWv8pXXPLLqw5nxZv5HJpq9KBfB1+Zf2EGdaHOIj3fMy7jzQ1ABc6pZsoMszj9IagbEuQbjKnVE6w5J7yyNbPYBADN3GrLTxFJ22K1z7DPFR5RYJZ6jse6Chxn2SLwiHwEi+jjErDMmwd7r4/8A4zK428667vyW1jBxptPePKcmBACHqBAXOxO+PIus/Cdrbn6fzR9UeKqzpyXY/Qo7paHE03XCIo+AkcrpPjVr1w63sKSrr4wzn5yVRecTxKLjqZqZ1EEAMjc6qErUnOxaiseQGeZ8ljSzeR3HdLQ4mkLhEe+AkYO6e6dPEBQl+9Jvfz/7SkxqScYeP2Nj7I03GVbP/T9zAlAbUIAQ2wxPYOO1G87oKHGfZN3GoskfGKlCWm+9mFupunSrIFQm4a/osfrJFCSbCFNxes1cknQIAEAN/hKylFAOsKAfZIzetkaS1no2hA/YweOo5Htt8pXXPOFzYcz4s3tzI5MK8ZQFWm9M7HRl9otHF5NM8zjpRcd55NUplWZGHfIxVgeAg2PwlummszONOLyZQ+AoOczUkJO0ka482jzmwG5OG8inshmwzY3ajC+RT2RZveGkxk3HwwNxSUHkibb1Maky3tZQ8QTxoIfCS3l1LBU1FlBUbbA2nCpaUajznFNnuNxUjqTH+zLxt7Z49323UXkPjVXrE/ZF429sXu+26i8h8ardYhsEhBBLEEWIvtB4I1Y28WmoLNA7qq9WkUdpcP4kk6CPHCyFbcHCnWaYM9LVsPLqN7SO57CeTEeb3hph3PYTyYhm94aYDR/CD/LEM2+kNNj9pcP4k8aCPXCyJG5FAbFnOpb0qnLjmd6F/cUM+Cm457cie1VHxZy4hb9REj31f/uy8yO1dHxY+IW3UQvfV/8Auy8yO1tHxYcQtuog99X/AO9LzF7V0PEEk6CK91ZvpI7W0PEE9JZbA4SQv2Cj4gnrSe8WnIg4Gj4gj0nvDTkIcJS8RYaT3j0pbycoXYLckBHqm4WDNDDUqZ8ILducdZ6TKqrLSm2aGhDQpqJnzmdQgBw+m+5BV/tVMXV9VWw8Ftgc+Y/LzydbVc1oMqr6hk+EWzpOWUyWVxarRCHBiEODAQwMBjAxAMDABgYCJvACbwGF4ATeABeAEXgAXgBF4CIJgApMAIJgMQtGApMBCExjEZoDK2MAN7ohuQa9YVXH6qkb3I1PUGxRybT6JwuKujHJbWTrOhpy0nsXqehyuLkIAEAFqIGBVgCrAgg6wQdoME8hNJrJnC7u6J1KZNTDDPT29j2unJ4w6eWT6VynqltKqvZSi86etbjm72NjqI1EHUQeIiSivaHVohDhoCHBiAYGADBogJvACbwAm8BE3gAXgAXgAXgBF4AReAyLwAgtABSYwFJgAhaMBC0BlbNGBvtxNF61ch6oNKltN9VRxxKODlMj1biMdS1snULOU9ctS+p32Fw6UkWnTUKiiyqOCV8pOTzZbxiorJbC2I9BAAgAQAIAYeO3Lw9f97SVz4xFm9o1z3GpKOxnOdGE+UjWNojgjsWovmFRvnOvGahHdhR3PzDuQwf3v9T8ocZmLiFHt8ye5LCfe+/+UOMzD3fR7fMO5PCfee/+UOMzD3fR7fMnuUwn3nv/AJQ4zMPd9Ht8w7lML957/wCUOMzF7vo9vmT3K4X7z3/yhxmY/d9Ht8w7lsL9578OMzD3fR7fMO5bC/ee/wDlFxmYe76Pb5h3LYX7z34+MzF7vo9vmHcthfvPfhxmYe76Pb5h3LYX7z3/AMouMzH7vo9vmHcthfvPfj4zMPd9Ht8w7lcL957/AOUOMzF7vo9vmR3KYX7z3/yhxmY/d9Ht8w7lMJ957/5Q4zMPd9Ht8yO5PCfee/8AlDjMw930e3zDuSwn3vv/AJQ4zMPd9Ht8yO5DCfe/1PyhxmYcQo9vmC6IYPhFQ+Y1D8ocZqD4hR7fM2GB3Gw1A3p0lDeMe+b2mc5VZy2s7woU4clGfOZ1CABAAgAQAIAEACAEcMAJgAQAIAEACABAAgAQAIAEACABAAgAQAIAEACABACDtgBMACABAAgAQA//2Q=="/>
          <p:cNvSpPr>
            <a:spLocks noChangeAspect="1" noChangeArrowheads="1"/>
          </p:cNvSpPr>
          <p:nvPr/>
        </p:nvSpPr>
        <p:spPr bwMode="auto">
          <a:xfrm>
            <a:off x="727075" y="-1371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4" descr="90,900+ Bee Flying Stock Photos ...">
            <a:extLst>
              <a:ext uri="{FF2B5EF4-FFF2-40B4-BE49-F238E27FC236}">
                <a16:creationId xmlns:a16="http://schemas.microsoft.com/office/drawing/2014/main" id="{935479E3-C8F2-C62C-85AC-406746A28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165" y="503268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7C0A31-D9FB-B4B4-0109-7B261E4052A0}"/>
              </a:ext>
            </a:extLst>
          </p:cNvPr>
          <p:cNvSpPr txBox="1"/>
          <p:nvPr/>
        </p:nvSpPr>
        <p:spPr>
          <a:xfrm>
            <a:off x="5143500" y="4495800"/>
            <a:ext cx="2454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These are your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Immediate Hierarchy</a:t>
            </a:r>
          </a:p>
        </p:txBody>
      </p:sp>
    </p:spTree>
    <p:extLst>
      <p:ext uri="{BB962C8B-B14F-4D97-AF65-F5344CB8AC3E}">
        <p14:creationId xmlns:p14="http://schemas.microsoft.com/office/powerpoint/2010/main" val="289792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54A14-FB1A-059F-C3C6-015E7BCE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02" y="228600"/>
            <a:ext cx="8496300" cy="680960"/>
          </a:xfrm>
        </p:spPr>
        <p:txBody>
          <a:bodyPr/>
          <a:lstStyle/>
          <a:p>
            <a:r>
              <a:rPr lang="en-US" dirty="0"/>
              <a:t>Be Aware – Labs are an Apprenticeship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0798A-DAB2-6FFE-E5C5-F7030B830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198" y="1073592"/>
            <a:ext cx="8514303" cy="5403408"/>
          </a:xfrm>
        </p:spPr>
        <p:txBody>
          <a:bodyPr>
            <a:normAutofit/>
          </a:bodyPr>
          <a:lstStyle/>
          <a:p>
            <a:r>
              <a:rPr lang="en-US" dirty="0"/>
              <a:t>Each lab is different.  Nearly all have Hierarchical (Levels) training</a:t>
            </a:r>
          </a:p>
          <a:p>
            <a:r>
              <a:rPr lang="en-US" dirty="0"/>
              <a:t>New Undergraduate members…</a:t>
            </a:r>
          </a:p>
          <a:p>
            <a:pPr lvl="1"/>
            <a:r>
              <a:rPr lang="en-US" dirty="0"/>
              <a:t>Start at basic levels</a:t>
            </a:r>
          </a:p>
          <a:p>
            <a:pPr lvl="1"/>
            <a:r>
              <a:rPr lang="en-US" dirty="0"/>
              <a:t>Will often observe and be trained by near-peer, PhD student or Postdoc</a:t>
            </a:r>
          </a:p>
          <a:p>
            <a:pPr lvl="1"/>
            <a:r>
              <a:rPr lang="en-US" dirty="0"/>
              <a:t>You will seldom work day-to-day directly with PI (Except in lab with few people)</a:t>
            </a:r>
          </a:p>
          <a:p>
            <a:pPr lvl="1"/>
            <a:r>
              <a:rPr lang="en-US" b="1" dirty="0"/>
              <a:t>Must PUSH YOURSELF independently to grow </a:t>
            </a:r>
          </a:p>
          <a:p>
            <a:pPr lvl="1"/>
            <a:r>
              <a:rPr lang="en-US" b="1" dirty="0"/>
              <a:t>Can PROVE YOURSELF through engagement/responsibility</a:t>
            </a:r>
          </a:p>
          <a:p>
            <a:pPr lvl="1"/>
            <a:r>
              <a:rPr lang="en-US" dirty="0"/>
              <a:t>Work to fit into lab and become scientist</a:t>
            </a:r>
          </a:p>
          <a:p>
            <a:r>
              <a:rPr lang="en-US" dirty="0"/>
              <a:t>More mature UG members (UT San Antonio Great Environment for this!!!)</a:t>
            </a:r>
          </a:p>
          <a:p>
            <a:pPr lvl="1"/>
            <a:r>
              <a:rPr lang="en-US" dirty="0"/>
              <a:t>Greater autonomy</a:t>
            </a:r>
          </a:p>
          <a:p>
            <a:pPr lvl="1"/>
            <a:r>
              <a:rPr lang="en-US" dirty="0"/>
              <a:t>Own project or independent part of project</a:t>
            </a:r>
          </a:p>
          <a:p>
            <a:pPr lvl="1"/>
            <a:r>
              <a:rPr lang="en-US" dirty="0"/>
              <a:t>May be “given” a High School or Summer student</a:t>
            </a:r>
          </a:p>
          <a:p>
            <a:pPr lvl="1"/>
            <a:r>
              <a:rPr lang="en-US" dirty="0"/>
              <a:t>May train new Graduate Students…</a:t>
            </a:r>
          </a:p>
          <a:p>
            <a:pPr lvl="1"/>
            <a:r>
              <a:rPr lang="en-US" dirty="0"/>
              <a:t>Essentially prove they are ready for Doctoral Training</a:t>
            </a:r>
          </a:p>
          <a:p>
            <a:pPr lvl="1"/>
            <a:endParaRPr lang="en-US" dirty="0"/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D9AF13B7-4D2D-C8D9-BDB6-B92D4E4E3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524000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areer Services | Become an apprentice">
            <a:extLst>
              <a:ext uri="{FF2B5EF4-FFF2-40B4-BE49-F238E27FC236}">
                <a16:creationId xmlns:a16="http://schemas.microsoft.com/office/drawing/2014/main" id="{D5FCD0DA-AEC5-26C3-B6EB-EB620DC20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92" y="5029200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27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50499-74E9-9962-761A-0B14086B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04800"/>
            <a:ext cx="7141177" cy="762000"/>
          </a:xfrm>
        </p:spPr>
        <p:txBody>
          <a:bodyPr/>
          <a:lstStyle/>
          <a:p>
            <a:r>
              <a:rPr lang="en-US" dirty="0"/>
              <a:t>Know and Be Known to Your 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E0BFF-584A-FA87-CFB7-5F0CF3F1D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05" y="1150536"/>
            <a:ext cx="9258302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PI – “Research Mentor” - CEO of Lab</a:t>
            </a:r>
          </a:p>
          <a:p>
            <a:pPr lvl="1"/>
            <a:r>
              <a:rPr lang="en-US" dirty="0"/>
              <a:t>Principal Investigator</a:t>
            </a:r>
          </a:p>
          <a:p>
            <a:pPr lvl="1"/>
            <a:r>
              <a:rPr lang="en-US" dirty="0"/>
              <a:t>Bring in funding and Direction of lab</a:t>
            </a:r>
          </a:p>
          <a:p>
            <a:pPr lvl="1"/>
            <a:r>
              <a:rPr lang="en-US" dirty="0"/>
              <a:t>Responsible for all that happens in the lab</a:t>
            </a:r>
          </a:p>
          <a:p>
            <a:pPr lvl="1"/>
            <a:r>
              <a:rPr lang="en-US" dirty="0"/>
              <a:t>Hires and fires</a:t>
            </a:r>
          </a:p>
          <a:p>
            <a:pPr lvl="1"/>
            <a:r>
              <a:rPr lang="en-US" dirty="0"/>
              <a:t>Delegates responsibilities downward</a:t>
            </a:r>
          </a:p>
          <a:p>
            <a:r>
              <a:rPr lang="en-US" dirty="0"/>
              <a:t>You pick up their reputation</a:t>
            </a:r>
          </a:p>
          <a:p>
            <a:pPr lvl="1"/>
            <a:r>
              <a:rPr lang="en-US" dirty="0"/>
              <a:t>Science is about people</a:t>
            </a:r>
          </a:p>
          <a:p>
            <a:pPr lvl="1"/>
            <a:r>
              <a:rPr lang="en-US" dirty="0"/>
              <a:t>Scientists elsewhere know your PI</a:t>
            </a:r>
          </a:p>
          <a:p>
            <a:pPr lvl="1"/>
            <a:r>
              <a:rPr lang="en-US" dirty="0"/>
              <a:t>“Who is your research mentor?”  Your PI, not postdoc</a:t>
            </a:r>
          </a:p>
          <a:p>
            <a:r>
              <a:rPr lang="en-US" dirty="0"/>
              <a:t>You must get to know them</a:t>
            </a:r>
          </a:p>
          <a:p>
            <a:pPr lvl="1"/>
            <a:r>
              <a:rPr lang="en-US" dirty="0"/>
              <a:t>They are your Mentor</a:t>
            </a:r>
          </a:p>
          <a:p>
            <a:pPr lvl="1"/>
            <a:r>
              <a:rPr lang="en-US" dirty="0"/>
              <a:t>May have Mentoring Compact / Contract with you</a:t>
            </a:r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What they expect?  What do you want from experience and them?  </a:t>
            </a:r>
          </a:p>
          <a:p>
            <a:pPr lvl="1"/>
            <a:r>
              <a:rPr lang="en-US" dirty="0"/>
              <a:t>They can help you to reach your goal</a:t>
            </a:r>
          </a:p>
          <a:p>
            <a:r>
              <a:rPr lang="en-US" b="1" dirty="0">
                <a:solidFill>
                  <a:srgbClr val="FF0000"/>
                </a:solidFill>
              </a:rPr>
              <a:t>Their letter of recommendation, even ghost written by your trainer, is what counts.</a:t>
            </a:r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E3B4F668-8C23-927D-4AA6-79D1AD893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259719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mazon.com: Mentoring Compact ...">
            <a:extLst>
              <a:ext uri="{FF2B5EF4-FFF2-40B4-BE49-F238E27FC236}">
                <a16:creationId xmlns:a16="http://schemas.microsoft.com/office/drawing/2014/main" id="{7AFF0009-9DA2-D1EC-31DF-3A4419389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338">
            <a:off x="7486159" y="1678735"/>
            <a:ext cx="168592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98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33400"/>
            <a:ext cx="8229600" cy="884238"/>
          </a:xfrm>
        </p:spPr>
        <p:txBody>
          <a:bodyPr/>
          <a:lstStyle/>
          <a:p>
            <a:r>
              <a:rPr lang="en-US" dirty="0"/>
              <a:t>Be Respectful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913" y="1573251"/>
            <a:ext cx="8582387" cy="444817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Your PI, Postdoc or other PhD is “Dr. ____________” unless you’re told otherwise</a:t>
            </a:r>
          </a:p>
          <a:p>
            <a:r>
              <a:rPr lang="en-US" sz="2800" dirty="0"/>
              <a:t>You’re in the lab as a favor but considered a good investment!</a:t>
            </a:r>
          </a:p>
          <a:p>
            <a:r>
              <a:rPr lang="en-US" sz="2600" dirty="0"/>
              <a:t>Your Trainer / Mentor also has other commitments</a:t>
            </a:r>
          </a:p>
          <a:p>
            <a:pPr lvl="1"/>
            <a:r>
              <a:rPr lang="en-US" sz="2400" dirty="0"/>
              <a:t>Be polite but get the help you need</a:t>
            </a:r>
          </a:p>
          <a:p>
            <a:r>
              <a:rPr lang="en-US" sz="2800" dirty="0"/>
              <a:t>Your PI has many other commitments</a:t>
            </a:r>
          </a:p>
          <a:p>
            <a:pPr lvl="1"/>
            <a:r>
              <a:rPr lang="en-US" sz="2400" dirty="0"/>
              <a:t>Ask for some of their time to speak with you…</a:t>
            </a:r>
          </a:p>
          <a:p>
            <a:pPr lvl="1"/>
            <a:r>
              <a:rPr lang="en-US" sz="2400" dirty="0"/>
              <a:t>They are Ultimately your “Mentor”</a:t>
            </a:r>
          </a:p>
          <a:p>
            <a:r>
              <a:rPr lang="en-US" sz="2800" dirty="0"/>
              <a:t>Others are giving you time</a:t>
            </a:r>
          </a:p>
          <a:p>
            <a:pPr lvl="1"/>
            <a:r>
              <a:rPr lang="en-US" sz="2400" dirty="0"/>
              <a:t>Listen, etc.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152400"/>
            <a:ext cx="1730770" cy="1114425"/>
          </a:xfrm>
          <a:prstGeom prst="rect">
            <a:avLst/>
          </a:prstGeom>
        </p:spPr>
      </p:pic>
      <p:pic>
        <p:nvPicPr>
          <p:cNvPr id="5" name="Picture 4" descr="90,900+ Bee Flying Stock Photos ...">
            <a:extLst>
              <a:ext uri="{FF2B5EF4-FFF2-40B4-BE49-F238E27FC236}">
                <a16:creationId xmlns:a16="http://schemas.microsoft.com/office/drawing/2014/main" id="{AA944BE0-79AF-94BD-87D4-582936CF3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6177040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65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4561-89E6-1E7A-B89F-1FD1F94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Communicating w PhDs…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7AFD8-9519-C30D-1048-573EA3FF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8" y="1828800"/>
            <a:ext cx="8801101" cy="4212563"/>
          </a:xfrm>
        </p:spPr>
        <p:txBody>
          <a:bodyPr/>
          <a:lstStyle/>
          <a:p>
            <a:r>
              <a:rPr lang="en-US" dirty="0"/>
              <a:t>They have a natural level of respect as PhDs in a university</a:t>
            </a:r>
          </a:p>
          <a:p>
            <a:pPr lvl="1"/>
            <a:r>
              <a:rPr lang="en-US" dirty="0"/>
              <a:t>Polite but don’t grovel</a:t>
            </a:r>
          </a:p>
          <a:p>
            <a:r>
              <a:rPr lang="en-US" dirty="0"/>
              <a:t>Assume they are more busy than you</a:t>
            </a:r>
          </a:p>
          <a:p>
            <a:pPr lvl="1"/>
            <a:r>
              <a:rPr lang="en-US" dirty="0"/>
              <a:t>You must accommodate their schedule</a:t>
            </a:r>
          </a:p>
          <a:p>
            <a:r>
              <a:rPr lang="en-US" dirty="0"/>
              <a:t>Emails – Short as possible.  They read beginning and end.</a:t>
            </a:r>
          </a:p>
          <a:p>
            <a:r>
              <a:rPr lang="en-US" dirty="0"/>
              <a:t>Missing Lab? – Always communicate about missing lab, even if you already told them about a conference.</a:t>
            </a:r>
          </a:p>
          <a:p>
            <a:r>
              <a:rPr lang="en-US" dirty="0"/>
              <a:t>They may forget what they told you…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3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81000"/>
            <a:ext cx="8191500" cy="685800"/>
          </a:xfrm>
        </p:spPr>
        <p:txBody>
          <a:bodyPr>
            <a:normAutofit/>
          </a:bodyPr>
          <a:lstStyle/>
          <a:p>
            <a:r>
              <a:rPr lang="en-US" dirty="0"/>
              <a:t>Be a Quick Technical Learner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371600"/>
            <a:ext cx="7848600" cy="5105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Ask about lab notebook &amp; keep one</a:t>
            </a:r>
          </a:p>
          <a:p>
            <a:r>
              <a:rPr lang="en-US" sz="2400" dirty="0"/>
              <a:t>Pick up Techniques Fast!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Take detailed notes!</a:t>
            </a:r>
          </a:p>
          <a:p>
            <a:pPr lvl="2"/>
            <a:r>
              <a:rPr lang="en-US" sz="1800" b="1" dirty="0">
                <a:solidFill>
                  <a:srgbClr val="FF0000"/>
                </a:solidFill>
              </a:rPr>
              <a:t>Equipment Settings</a:t>
            </a:r>
          </a:p>
          <a:p>
            <a:pPr lvl="2"/>
            <a:r>
              <a:rPr lang="en-US" sz="1800" b="1" dirty="0">
                <a:solidFill>
                  <a:srgbClr val="FF0000"/>
                </a:solidFill>
              </a:rPr>
              <a:t>Incubation times and temps</a:t>
            </a:r>
          </a:p>
          <a:p>
            <a:pPr lvl="2"/>
            <a:r>
              <a:rPr lang="en-US" sz="1800" b="1" dirty="0">
                <a:solidFill>
                  <a:srgbClr val="FF0000"/>
                </a:solidFill>
              </a:rPr>
              <a:t>Location of reagents and chems</a:t>
            </a:r>
          </a:p>
          <a:p>
            <a:pPr lvl="2"/>
            <a:r>
              <a:rPr lang="en-US" sz="1800" b="1" dirty="0">
                <a:solidFill>
                  <a:srgbClr val="FF0000"/>
                </a:solidFill>
              </a:rPr>
              <a:t>Analysis used</a:t>
            </a:r>
          </a:p>
          <a:p>
            <a:pPr lvl="2"/>
            <a:r>
              <a:rPr lang="en-US" sz="1800" b="1" dirty="0">
                <a:solidFill>
                  <a:srgbClr val="FF0000"/>
                </a:solidFill>
              </a:rPr>
              <a:t>Special instructions!!</a:t>
            </a:r>
          </a:p>
          <a:p>
            <a:pPr lvl="1"/>
            <a:r>
              <a:rPr lang="en-US" sz="2000" dirty="0"/>
              <a:t>Make sure to ask clarifying Q’s during instruction</a:t>
            </a:r>
          </a:p>
          <a:p>
            <a:pPr lvl="1"/>
            <a:r>
              <a:rPr lang="en-US" sz="2000" dirty="0"/>
              <a:t>You’re expected to be nearly able to do it after being shown once or twice, but if you take notes, follow-up questions will not be resented…</a:t>
            </a:r>
          </a:p>
          <a:p>
            <a:pPr lvl="1"/>
            <a:r>
              <a:rPr lang="en-US" sz="2000" dirty="0"/>
              <a:t>Do NOT mess up because you don’t want to ask a question!</a:t>
            </a:r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8965F952-DBC7-4F5C-72CA-0A837A284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560" y="919241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A1E29A62-30AD-9BDA-47E2-8BADFE14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116670"/>
            <a:ext cx="2936278" cy="178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411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E3A0-C48B-9222-CC59-BD6D4711A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38" y="203200"/>
            <a:ext cx="7141177" cy="1320800"/>
          </a:xfrm>
        </p:spPr>
        <p:txBody>
          <a:bodyPr/>
          <a:lstStyle/>
          <a:p>
            <a:r>
              <a:rPr lang="en-US" dirty="0"/>
              <a:t>NOTEBOOKS…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676F2D7-EFBB-FAEA-77F2-BF646FB2D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304800"/>
            <a:ext cx="3255390" cy="2438400"/>
          </a:xfrm>
          <a:prstGeom prst="rect">
            <a:avLst/>
          </a:prstGeom>
        </p:spPr>
      </p:pic>
      <p:pic>
        <p:nvPicPr>
          <p:cNvPr id="5" name="Picture 4" descr="Stitched Notebook">
            <a:extLst>
              <a:ext uri="{FF2B5EF4-FFF2-40B4-BE49-F238E27FC236}">
                <a16:creationId xmlns:a16="http://schemas.microsoft.com/office/drawing/2014/main" id="{BC393C02-B48A-6902-E23E-B8111EA0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8" y="3703244"/>
            <a:ext cx="2565400" cy="302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CC2C88-423D-CEEF-89E4-27AA0EF4E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798332"/>
            <a:ext cx="2093005" cy="20930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9EED5A-9DB0-BF61-1143-7653E1244509}"/>
              </a:ext>
            </a:extLst>
          </p:cNvPr>
          <p:cNvSpPr txBox="1"/>
          <p:nvPr/>
        </p:nvSpPr>
        <p:spPr>
          <a:xfrm>
            <a:off x="2076677" y="1267649"/>
            <a:ext cx="5159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ELN – Electronic Lab Notebook</a:t>
            </a:r>
          </a:p>
          <a:p>
            <a:r>
              <a:rPr lang="en-US" dirty="0"/>
              <a:t>LES – Lab Executive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ED66EE-865A-844D-F55C-386DA8D7D150}"/>
              </a:ext>
            </a:extLst>
          </p:cNvPr>
          <p:cNvSpPr txBox="1"/>
          <p:nvPr/>
        </p:nvSpPr>
        <p:spPr>
          <a:xfrm>
            <a:off x="205184" y="3154756"/>
            <a:ext cx="5159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Duplicate Sheets – Carbon paper build 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4DD9CF-267E-DE0C-4455-2FDE4999FB06}"/>
              </a:ext>
            </a:extLst>
          </p:cNvPr>
          <p:cNvSpPr txBox="1"/>
          <p:nvPr/>
        </p:nvSpPr>
        <p:spPr>
          <a:xfrm>
            <a:off x="5295900" y="3288385"/>
            <a:ext cx="5159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Standard grid paged Notebook</a:t>
            </a:r>
          </a:p>
        </p:txBody>
      </p:sp>
    </p:spTree>
    <p:extLst>
      <p:ext uri="{BB962C8B-B14F-4D97-AF65-F5344CB8AC3E}">
        <p14:creationId xmlns:p14="http://schemas.microsoft.com/office/powerpoint/2010/main" val="425790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Type and Format…NOTEBOOK</a:t>
            </a:r>
          </a:p>
        </p:txBody>
      </p:sp>
      <p:sp>
        <p:nvSpPr>
          <p:cNvPr id="81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1943100" y="1752600"/>
            <a:ext cx="77724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Ultimately dictated by your PI/company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  <p:graphicFrame>
        <p:nvGraphicFramePr>
          <p:cNvPr id="3383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152947"/>
              </p:ext>
            </p:extLst>
          </p:nvPr>
        </p:nvGraphicFramePr>
        <p:xfrm>
          <a:off x="1333500" y="2514600"/>
          <a:ext cx="7772400" cy="3810000"/>
        </p:xfrm>
        <a:graphic>
          <a:graphicData uri="http://schemas.openxmlformats.org/drawingml/2006/table">
            <a:tbl>
              <a:tblPr firstRow="1"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Advantages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Drawbacks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Bound book (stitched)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lost sheets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Proof against Fraud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Entered as done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 logical order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Duplicate “Bound” Book (yellow sheets)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Double record.  Easy copies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Diff. To Read.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Not true duplicate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Loose Leaf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(folders/notebooks)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Order by expts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Easy recording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Lost sheets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Authenticity prob.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Computer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Easy to read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Easy calculations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Lost data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Authenticity prob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9700" y="304800"/>
            <a:ext cx="7924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Preparing a New Lab Notebook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7141178" cy="3880773"/>
          </a:xfrm>
        </p:spPr>
        <p:txBody>
          <a:bodyPr/>
          <a:lstStyle/>
          <a:p>
            <a:pPr eaLnBrk="1" hangingPunct="1"/>
            <a:r>
              <a:rPr lang="en-US" altLang="en-US" dirty="0"/>
              <a:t> Save Space for Table of Contents</a:t>
            </a:r>
          </a:p>
          <a:p>
            <a:pPr eaLnBrk="1" hangingPunct="1"/>
            <a:r>
              <a:rPr lang="en-US" altLang="en-US" dirty="0"/>
              <a:t>First two facing pages at least.</a:t>
            </a:r>
          </a:p>
          <a:p>
            <a:pPr eaLnBrk="1" hangingPunct="1"/>
            <a:r>
              <a:rPr lang="en-US" altLang="en-US" dirty="0"/>
              <a:t> List experiments by:</a:t>
            </a:r>
          </a:p>
          <a:p>
            <a:pPr lvl="1" eaLnBrk="1" hangingPunct="1"/>
            <a:r>
              <a:rPr lang="en-US" altLang="en-US" dirty="0"/>
              <a:t>Title</a:t>
            </a:r>
          </a:p>
          <a:p>
            <a:pPr lvl="1" eaLnBrk="1" hangingPunct="1"/>
            <a:r>
              <a:rPr lang="en-US" altLang="en-US" dirty="0"/>
              <a:t>Date</a:t>
            </a:r>
          </a:p>
          <a:p>
            <a:pPr lvl="1" eaLnBrk="1" hangingPunct="1"/>
            <a:r>
              <a:rPr lang="en-US" altLang="en-US" dirty="0"/>
              <a:t>Page Number</a:t>
            </a:r>
          </a:p>
          <a:p>
            <a:r>
              <a:rPr lang="en-US" altLang="en-US" dirty="0"/>
              <a:t>Particularly helps when more than one project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For Every Experiment, Record: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04900" y="990600"/>
            <a:ext cx="8153400" cy="5638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Start Date</a:t>
            </a:r>
            <a:r>
              <a:rPr lang="en-US" altLang="en-US" dirty="0">
                <a:latin typeface="Verdana" pitchFamily="34" charset="0"/>
              </a:rPr>
              <a:t> on all pages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Title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Why:</a:t>
            </a:r>
            <a:r>
              <a:rPr lang="en-US" altLang="en-US" dirty="0">
                <a:latin typeface="Verdana" pitchFamily="34" charset="0"/>
              </a:rPr>
              <a:t> Brief statement of purpose</a:t>
            </a:r>
            <a:endParaRPr lang="en-US" altLang="en-US" dirty="0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How:</a:t>
            </a:r>
            <a:r>
              <a:rPr lang="en-US" altLang="en-US" dirty="0">
                <a:latin typeface="Verdana" pitchFamily="34" charset="0"/>
              </a:rPr>
              <a:t>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Verdana" pitchFamily="34" charset="0"/>
              </a:rPr>
              <a:t>Description/protocol with reference of origin Calculations (on empty adjoining page):  MW, concentrations, dilutions, etc.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What Happened: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Verdana" pitchFamily="34" charset="0"/>
              </a:rPr>
              <a:t>All that happens (protocol changes; on floor, kicked)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Verdana" pitchFamily="34" charset="0"/>
              </a:rPr>
              <a:t>Taped in Information (if it does not fit, keep an associated folder)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What It Means: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Verdana" pitchFamily="34" charset="0"/>
              </a:rPr>
              <a:t>Your interpretation (summation with oddities and comments)</a:t>
            </a:r>
            <a:endParaRPr lang="en-US" altLang="en-US" b="1" dirty="0">
              <a:solidFill>
                <a:srgbClr val="000000"/>
              </a:solidFill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b="1" dirty="0">
                <a:solidFill>
                  <a:srgbClr val="000000"/>
                </a:solidFill>
                <a:latin typeface="Verdana" pitchFamily="34" charset="0"/>
              </a:rPr>
              <a:t>What’s Next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27050" y="365090"/>
            <a:ext cx="7772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Attached Materials</a:t>
            </a:r>
            <a:r>
              <a:rPr lang="en-US" altLang="en-US" dirty="0">
                <a:latin typeface="Verdana" pitchFamily="34" charset="0"/>
              </a:rPr>
              <a:t>  </a:t>
            </a:r>
          </a:p>
        </p:txBody>
      </p:sp>
      <p:sp>
        <p:nvSpPr>
          <p:cNvPr id="1229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800100" y="1143000"/>
            <a:ext cx="8915400" cy="5410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Computer generated data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Photographic data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All other data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Printed graphs (make as you go)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Datasheet templates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Product labels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Who provided plasmids, etc.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Notes (or pasted copies) of discussions, conversations, emails, readings related to exp’t design or goals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>
                <a:latin typeface="Verdana" pitchFamily="34" charset="0"/>
              </a:rPr>
              <a:t> Archive locations of plasmids, probes, etc.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 b="1">
                <a:solidFill>
                  <a:srgbClr val="000000"/>
                </a:solidFill>
                <a:latin typeface="Verdana" pitchFamily="34" charset="0"/>
              </a:rPr>
              <a:t>X-rays and other large items may be kept in a separate folder if they don’t fit in the lab notebook.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altLang="en-US" sz="2200" b="1">
                <a:solidFill>
                  <a:srgbClr val="FF0000"/>
                </a:solidFill>
                <a:latin typeface="Verdana" pitchFamily="34" charset="0"/>
              </a:rPr>
              <a:t>Always write on these materials the date and other identifying information in case they get separated!</a:t>
            </a:r>
          </a:p>
        </p:txBody>
      </p:sp>
      <p:pic>
        <p:nvPicPr>
          <p:cNvPr id="12290" name="Picture 4" descr="notebookpho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1900" y="762000"/>
            <a:ext cx="1435100" cy="19939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Remember the little things…</a:t>
            </a:r>
          </a:p>
        </p:txBody>
      </p:sp>
      <p:sp>
        <p:nvSpPr>
          <p:cNvPr id="133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>
          <a:xfrm>
            <a:off x="1028700" y="1600201"/>
            <a:ext cx="5943600" cy="47547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/>
              <a:t>Lot numbers</a:t>
            </a:r>
          </a:p>
          <a:p>
            <a:pPr eaLnBrk="1" hangingPunct="1"/>
            <a:r>
              <a:rPr lang="en-US" altLang="en-US" sz="2400" dirty="0"/>
              <a:t>Other people involved</a:t>
            </a:r>
          </a:p>
          <a:p>
            <a:pPr eaLnBrk="1" hangingPunct="1"/>
            <a:r>
              <a:rPr lang="en-US" altLang="en-US" sz="2400" dirty="0"/>
              <a:t>Incubation times</a:t>
            </a:r>
          </a:p>
          <a:p>
            <a:pPr eaLnBrk="1" hangingPunct="1"/>
            <a:r>
              <a:rPr lang="en-US" altLang="en-US" sz="2400" dirty="0"/>
              <a:t># washes</a:t>
            </a:r>
          </a:p>
          <a:p>
            <a:r>
              <a:rPr lang="en-US" altLang="en-US" sz="2400" dirty="0"/>
              <a:t>Machine Settings</a:t>
            </a:r>
          </a:p>
          <a:p>
            <a:pPr eaLnBrk="1" hangingPunct="1"/>
            <a:r>
              <a:rPr lang="en-US" altLang="en-US" sz="2400" dirty="0"/>
              <a:t>Unexpected delays</a:t>
            </a:r>
          </a:p>
          <a:p>
            <a:r>
              <a:rPr lang="en-US" altLang="en-US" sz="2400" dirty="0"/>
              <a:t>Problems Encountered</a:t>
            </a:r>
          </a:p>
          <a:p>
            <a:r>
              <a:rPr lang="en-US" altLang="en-US" sz="2400" dirty="0"/>
              <a:t>Media and Buffers </a:t>
            </a:r>
          </a:p>
          <a:p>
            <a:r>
              <a:rPr lang="en-US" altLang="en-US" sz="2400" dirty="0"/>
              <a:t>Calculations</a:t>
            </a:r>
          </a:p>
          <a:p>
            <a:r>
              <a:rPr lang="en-US" altLang="en-US" sz="2400" dirty="0"/>
              <a:t>Problems with individual subjects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152400"/>
            <a:ext cx="8229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The importance of timing…</a:t>
            </a:r>
          </a:p>
        </p:txBody>
      </p:sp>
      <p:sp>
        <p:nvSpPr>
          <p:cNvPr id="153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647700" y="1295400"/>
            <a:ext cx="7141178" cy="388077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 Always record, update, review…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 </a:t>
            </a:r>
            <a:r>
              <a:rPr lang="en-US" altLang="en-US" sz="2800" b="1" dirty="0"/>
              <a:t>Record as you go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 Input paper towel and post-it info ASAP!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 At the LATEST, insert data the next day!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 Do a weekly checkup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1 hour to review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Make sure everything is attached securely, all summaries written, future directions written, record in table of contents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533400"/>
            <a:ext cx="82296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More Helpful Tips</a:t>
            </a:r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409700" y="1600200"/>
            <a:ext cx="7848600" cy="4876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lang="en-US" altLang="en-US" sz="2800"/>
              <a:t> The institution owns “your” notebook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sz="1200"/>
          </a:p>
          <a:p>
            <a:pPr eaLnBrk="1" hangingPunct="1"/>
            <a:r>
              <a:rPr lang="en-US" altLang="en-US" sz="2800"/>
              <a:t> Do NOT remove your notebook from the lab (unless this is an acceptable lab practice)</a:t>
            </a:r>
          </a:p>
          <a:p>
            <a:pPr eaLnBrk="1" hangingPunct="1"/>
            <a:r>
              <a:rPr lang="en-US" altLang="en-US" sz="2800"/>
              <a:t> You may get permission to take copies at graduation, but do not take original pages</a:t>
            </a:r>
          </a:p>
          <a:p>
            <a:pPr eaLnBrk="1" hangingPunct="1"/>
            <a:r>
              <a:rPr lang="en-US" altLang="en-US" sz="2800"/>
              <a:t> Do NOT read another person’s notebook without permission (even the PI won’t look at advanced researcher’s notebooks secretly).</a:t>
            </a:r>
          </a:p>
          <a:p>
            <a:pPr eaLnBrk="1" hangingPunct="1"/>
            <a:r>
              <a:rPr lang="en-US" altLang="en-US" sz="2800"/>
              <a:t> Should be kept for at least 5 years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1E096-739B-E522-A819-F92B82FB0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00" y="258841"/>
            <a:ext cx="7141177" cy="680960"/>
          </a:xfrm>
        </p:spPr>
        <p:txBody>
          <a:bodyPr/>
          <a:lstStyle/>
          <a:p>
            <a:r>
              <a:rPr lang="en-US" dirty="0"/>
              <a:t>Be an Intellectual Stand-out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0D844-5D41-F076-5AD2-68CEABE21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143000"/>
            <a:ext cx="8648701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Review pertinent coursework or read online as needed…</a:t>
            </a:r>
          </a:p>
          <a:p>
            <a:r>
              <a:rPr lang="en-US" dirty="0"/>
              <a:t>Read any paper given to you immediately</a:t>
            </a:r>
          </a:p>
          <a:p>
            <a:pPr lvl="1"/>
            <a:r>
              <a:rPr lang="en-US" dirty="0"/>
              <a:t>TEST!!!</a:t>
            </a:r>
          </a:p>
          <a:p>
            <a:pPr lvl="1"/>
            <a:r>
              <a:rPr lang="en-US" dirty="0"/>
              <a:t>Scientific Papers are the ultimate goal of any project</a:t>
            </a:r>
          </a:p>
          <a:p>
            <a:pPr lvl="1"/>
            <a:r>
              <a:rPr lang="en-US" dirty="0"/>
              <a:t>Shows Interest / Devotion / Level of engagement</a:t>
            </a:r>
          </a:p>
          <a:p>
            <a:r>
              <a:rPr lang="en-US" dirty="0"/>
              <a:t>Seek to understand your project</a:t>
            </a:r>
          </a:p>
          <a:p>
            <a:pPr lvl="1"/>
            <a:r>
              <a:rPr lang="en-US" dirty="0"/>
              <a:t>What does your experiment have potential to show / help?</a:t>
            </a:r>
          </a:p>
          <a:p>
            <a:pPr lvl="1"/>
            <a:r>
              <a:rPr lang="en-US" dirty="0"/>
              <a:t>Where does it fit into other experiments in lab (Multiple in a paper)</a:t>
            </a:r>
          </a:p>
          <a:p>
            <a:pPr lvl="1"/>
            <a:r>
              <a:rPr lang="en-US" dirty="0"/>
              <a:t>Where did any prior data come from?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Hit the literature!!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What research lead to your project? In lab and in literature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Where is similar research taking place?</a:t>
            </a:r>
          </a:p>
          <a:p>
            <a:r>
              <a:rPr lang="en-US" dirty="0"/>
              <a:t>Display critical thinking:</a:t>
            </a:r>
          </a:p>
          <a:p>
            <a:pPr lvl="1"/>
            <a:r>
              <a:rPr lang="en-US" dirty="0"/>
              <a:t>Take time to think</a:t>
            </a:r>
          </a:p>
          <a:p>
            <a:pPr lvl="1"/>
            <a:r>
              <a:rPr lang="en-US" dirty="0"/>
              <a:t>Ask questions in lab meetings</a:t>
            </a:r>
          </a:p>
          <a:p>
            <a:pPr lvl="1"/>
            <a:r>
              <a:rPr lang="en-US" dirty="0"/>
              <a:t>What outcome means &amp; What’s next?</a:t>
            </a:r>
          </a:p>
          <a:p>
            <a:pPr lvl="1"/>
            <a:r>
              <a:rPr lang="en-US" dirty="0"/>
              <a:t>Politely point out problems you see with others’ data (papers or meetings)</a:t>
            </a:r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0407F959-A64C-16F5-419E-0F92364C4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724400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Big body does not mean big brain">
            <a:extLst>
              <a:ext uri="{FF2B5EF4-FFF2-40B4-BE49-F238E27FC236}">
                <a16:creationId xmlns:a16="http://schemas.microsoft.com/office/drawing/2014/main" id="{3FD49B1D-BDD8-FFD3-34CB-6C90905DF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1834008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112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49" y="515808"/>
            <a:ext cx="8229600" cy="808038"/>
          </a:xfrm>
        </p:spPr>
        <p:txBody>
          <a:bodyPr/>
          <a:lstStyle/>
          <a:p>
            <a:r>
              <a:rPr lang="en-US" dirty="0"/>
              <a:t>Be Responsible and Proactive</a:t>
            </a:r>
          </a:p>
        </p:txBody>
      </p:sp>
      <p:pic>
        <p:nvPicPr>
          <p:cNvPr id="9220" name="Picture 4" descr="Take-Ch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604" y="195927"/>
            <a:ext cx="326919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24000"/>
            <a:ext cx="7962901" cy="4185573"/>
          </a:xfrm>
        </p:spPr>
        <p:txBody>
          <a:bodyPr/>
          <a:lstStyle/>
          <a:p>
            <a:r>
              <a:rPr lang="en-US" sz="2800" dirty="0"/>
              <a:t>Let your yes mean yes</a:t>
            </a:r>
          </a:p>
          <a:p>
            <a:pPr lvl="1"/>
            <a:r>
              <a:rPr lang="en-US" sz="2400" dirty="0"/>
              <a:t>Show up when you say!!</a:t>
            </a:r>
          </a:p>
          <a:p>
            <a:pPr lvl="1"/>
            <a:r>
              <a:rPr lang="en-US" sz="2400" dirty="0"/>
              <a:t>Go to lab meetings</a:t>
            </a:r>
          </a:p>
          <a:p>
            <a:r>
              <a:rPr lang="en-US" sz="2800" dirty="0"/>
              <a:t>Take charge of your project as much as you can</a:t>
            </a:r>
          </a:p>
          <a:p>
            <a:r>
              <a:rPr lang="en-US" sz="2800" dirty="0"/>
              <a:t>Clean up your own mess</a:t>
            </a:r>
          </a:p>
          <a:p>
            <a:r>
              <a:rPr lang="en-US" sz="2800" dirty="0"/>
              <a:t>Limit phone calls and texts, tweets, etc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01D369CC-5A71-DD3F-D52D-624DEF09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236" y="4416594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041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FA2F-93BB-3D08-6751-ECCC4B106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EB322-43E1-EFB3-04CF-46A6FDD7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94784"/>
            <a:ext cx="8229600" cy="808038"/>
          </a:xfrm>
        </p:spPr>
        <p:txBody>
          <a:bodyPr/>
          <a:lstStyle/>
          <a:p>
            <a:r>
              <a:rPr lang="en-US" dirty="0"/>
              <a:t>Be Honest</a:t>
            </a:r>
          </a:p>
        </p:txBody>
      </p:sp>
      <p:sp>
        <p:nvSpPr>
          <p:cNvPr id="5" name="AutoShape 2" descr="data:image/jpeg;base64,/9j/4AAQSkZJRgABAQAAAQABAAD/2wCEAAkGBxQSEhQUEhQVFhUXFxQVGBgUFxUUFBkYFRQWFhQXGBcYHCggGBwlHBQUITEhJSkrLi4uFx8zODMsNygtLisBCgoKDg0OGhAQGiwlHCUvLCwsLCwsLiwsLCwsLC0sLCwsLCwsLCwsLCwsLCwsLCwsLCwsLCwsLCwsLCwsLCwsLP/AABEIAOEA4QMBIgACEQEDEQH/xAAbAAACAgMBAAAAAAAAAAAAAAAAAgEDBAUGB//EAEcQAAEDAQUDCgEHCwMEAwAAAAEAAhEDBBIhUfAxgcEFBhMiQWFxkdHhsQcUIzJScqEVJDRCU3OCkrKz8VRiohYzNcJDg9L/xAAZAQEBAQEBAQAAAAAAAAAAAAAAAQIDBAX/xAAnEQEBAAIBAwQBBAMAAAAAAAAAAQIRIQMSMSIyQVETBBSBkUNhcf/aAAwDAQACEQMRAD8A11KmrBTGf4e6miMN3EK0MXr0+ZtV0Y0PdR0Q1/lZFxFxNJtj9END3R0Q0PdZFxFxNG2P0Q0PdHRDX+Vk3EXE0bY3RDv8vdHRDQ91kXNcEXE0u2P0Qz/D3R0Q0PdZNxFxNG2N0Q0PdHRDQ91kXFNzWSaNsbohn+Hujohoe6ybiLiaNsbohoe6OiGh7rJuKLiaTbH6IaHujohoe6ybiLiaXbG6IaHujohoe6yLiLiaNsfohoe6OiGf4e6ybii4mjbH6IaHulNIaHusosSliaNsQ0x3+XuqqlPXn3rMc1VPbgd3FSxZWHc8UK6EKNbZlDZrNXNCpobN3FXtW3KnAUwga9lKqIhEKVKBYRCZCIWERrJMhFLCI1mmQgWEQmQiFhEKVKKWEQmQgWEQmQgWNZohMhAsayRCZQgUhKVYUhCClwVDxgd3FZDlQ/Z5cdqlaiiEKY7kLLTIs+zdxV7CsagcD4cQshq0xVoKlKCpBVZTKlLKJQTKJUSiVRMolRKJUEyiVEoQTOuKkFLKJQNKiVEolAyiVEolBMqZSolBMoUSiUEyiVEolAEqCUSlJQI9Y9TYd2/arnFUVDgd3HYpW4p3IUT4oUaX0DgfDiFe1Y1A4buIV7CqxVwOs1IKQFPTIkXiQ3tLRJA7YBIk71WRKmVlcrWVtKpcY5zoAkuaG4kAiIJnArJsfIj6nQlrXllSS54Y5zWQ9zcSMP1QcY2qd0Xtu9NXKJT2Snfexuy85rZ+84Disvlaw9CQIrCSR9LS6IGPsYmfcK7NXW2DOuCJ1kllE69VUPKhLKJ16IGnXBE6ySyideqBte6J1mllE69EDSplJKJQNKmdcUkolAyJ1wSzr0RKBp1kjXulnXqiUDEpCdZoJ16JSVAriqKmw7t21WuKoecDu47VK1FcoSyhRtdQOG7iFewrFoHA+HEK9pVYq6VKQFSFWWXb7X0tRz4i9GEzsaG8FfZuVCx1FwE9EIAk9brudjl9aNy172EbQROYInwlQdd/gppd1dZa1x7HjG45rv5SDH4K63WljzLGFmJJl5qbcpAjtWI1hIkAwO2DA8UspqG7o864onWaVwIwII7jgfFSKbomDGcGPNVE3lncj2Dp3lhdchjn7AT1RMCXAbJ2nsWulWWe0OpuD2OLXNMgjAgpfCzW+W3rWGzMaC+tUkki61tJ5gAdY3apAGOyZwSUmWKRefaSO0hlNu/6xVtPnTUmX0bNUOb6QvHeCFmU+ctlg3+T6Un7JbB82YLHqdPTfmf1WA99hnBtqI7DepCd13BKbXZG/Vs9R37ytH4MbxXU8hV+T7U7om2S69wJMtBAA2m+DI7Mtq2w5kWMGbjvC++PisXOTzt0nSuXOOnBHlOzkXXWRoGdOo8VB3gukHwISfkttTGzVBUP7N8U624bH/wnct/zg5nlnTVKbS4EsFGnSBkTAcXZjbszXK2/k19EDpLgcTiwPaag7Zc0HBbll8OeeOU90UVGlpIcCCMCCCD4EHYopNLiGtBLiQABiZOwALNZyw4gNrAVmjAX5vgZMqDrD8Qt3yzy4WsstSygUWuY8XbrHEOpuDT1i2Tt3q21mY4+dtP+QrT/AKer/I70R+QrT/p6v8jl6zyHazWs9KodrmNJ8Yx/GVnLlerfp6Z+lxs3t4x+QrT/AKer/I70R+QrV/p6v8jvRezoKfmv0v7XH7eJ2jki0U2lz6NRrRtcWkAb1ryV7Bz0/Qq/3R/W1eOuK6YZd0cOr05hdQryqXnA7t+1WOKoecDu4rVc4r3ISz4oWW11A4Hw4hXsKxqBw3cRtVzStMVcCsiwH6Wn99mP8QWICmlVltucNtFSq6Ok6rqgl9Q1Ri79XAXRhsx7FXbHfm9nGEg157pcyFrZRKmluW66vm3a2sogXnCp0tR1NoqGmx7m06RDakbWnECcCcO2Vz9jcelYQWtN9pBfgwG9Ivf7QfwWJKJTtW5b1G75zFxewvcbxaSWOeKppm+7q3wTLTtE4gFVstbxY3svuA6Zgu3jF006hIAnZMb1qESmuDu52aVM6zSSideirJ5ROskkonR4oO95AtY5Ps4e6hVdVqC+6603Wskhgc+IbgJjbjisxvPx12TZKs4XYJumczdwPgCtfYOcFnfWZWqWm1U3T1qZ61ASIuw0fUx7V6JTqBwBaQQRIIMgg7CCvNlqeY93T3ZrGvMeWOeVqq9RjDRBw6ocahnsDiMNwlah3Nu1xeNCpjjsBO8AyvZiAq7PaGPEsc1wzaQ4fgrOprxDLod19WTx2nzatZ2WepvAb/UQs7nPya6zULJTfF+K7nAYgFzmGJ7pC9ZK84+VSp9LQGTHnzc3/wDK1jncstOfU6OOGFrreZZmxUPun8HFbtaXmaIsVn+5PmSVulxy8168PbAgoQVGmi56/oVf7o/ravHCV7Hz2/QbR90f1tXjLivR0fDw/qvdCuKpecDu3bVY4ql5w8uO1dK4RXPehRKFltZQOB8B8Vc0rHoHA+A4K5pWmKuBV1kEvYC1zgXNlrfrESJDe8hYwKem8gggkEEEEYEEbDKrLa8vMbeY6m1gpvaS007wa4BxBlriSxwwBEop1G/NHHoqZcKrKYeQ6/D2VHk/WiQWCDGxYFtt9Ssb1V5eQIE5TOHYqxXddLJ6pIcR2FwBAPjDj5rOuGrly2fN+mxz6hqXIbSe+agcWAhzACQzEjE7FicovaajrhpluEGkHtZ9UTAf1tu2e1VWO2vpOvU3FroIkRsMSMfAJbTaXVHF7zLjEnAbBAmO4K65N8ab7lVtnZSuxT6Q06DmhjaoqBzmsc8vcTcIILsAO0d65+VNau55lxJMAY5NAA8gAEkpJpMrtsORaTX1QHCRcrHe2i9zfIgHck5Ku9K01GlzBJcAC6AGklxAglo2nEYA4rFo13MN5pgwRIycC0jyJG9FntDqbg9ji1zdhGBHZ8E0Ss3lmndq4NY0FrHDoyTTcHDB7b2IBxwOzYsGdZp7Van1HF1Rxc4xiduGA8B3Kmdeis8Fu6edcFuub/OatZHC6b1PtpuJu/w/ZPeN8rR3lEpZL5JlcbuOo5Y57Wms51x3RUyIutgkDGTfImTPZC52jWcwyxzmnNpLT5hVSolSYyLcrbu1mV+UarxdfVqOGTnuIO4ldRahT5SNmDa7adYUxScx7X4ubJJa4YY4mFxl5W2S1OpPbUYYcwhwORCXH6XHP4vh7ryTZOho0qUzcY1s7JuiJWWvHDz5tv7UD+BmH4I/64tv7UfyM9Fw/Fk9c/U4PY1C8d/64tv7UfyM9Ef9cW39qP5Geifip+5xei89/wBBtH3R/W1eLk64rd2/nbaq1N1OpUBa4QRcYMJB2gdy0ROvVdenjcZy8/Wzmd3EOOuKpecDu37U7iqnnA7vgdi1WIRQllSstHoHA+A3YhXNKx6Bw3cQrWnXFaYq4FZXJ9jfXqNp0hee6YEgTAJOJw2BYYK6LmAfz+h/H/bel4mzGbykae22Z1J7qdQQ9phwkGDtiRgVbyXydUtFTo6Lbz4LolowESZMDtCy+ebvz60/vP8A1C2XyYO/Ph+6qfFqlvp21MZc+3/bmq9Ise5jhDmuc0jAwWmDiO8KbNZ31HBlNpe47A0Ekq/l4/nNo/fVv7jl27HN5JsLHhoNqrjaRswmPutEYdpKXLUMcN2/UaSjzDtrhJYxvc6o2fwkLV8rcgWizCa1Itb9oQ5nmNm9Ylr5VrVXX6lV7nbZLjA8BsbuhdRzP51vvts9qPS0anU+k6xaXYAEnFzScIOyQp6pysmFuuY4+Vlfk+p0PThpNK9cLsNsA4jaBiMVnc8eRhZLS6m36jgHszDXE4T3EEeS7P5P3U/yfV6e70Zqva+99WHNYMchiMexMs9TcMOnvK415pKzuS+Sa1ov9C290YBd1mtgGYi8RP1TsWdzv5uOsdTDGi/Gm7b/AAHvGfaN63fyY/Vtv7pnwqq3L07iY4evtriAV0Q5k239j/zp4/8AJczSOzcvQPlStb2Ps92o9s03yGvc2Yc3IplbuSGGM7bb8NJU5l21oJNHAAk9ensAn7S0NnpOqODGNLnOMANEknIKTynVOHTVD2f9x8Hu+sui+TWsxttbfiSx7WT9oxh4wHBN2TaSY5ZSQO5iW0NvdG3O6Htvek71zdamWOLXAtc0kEEQQRtkHYV03OC1Wux259Vz3yXucwkk03snBsbIAwu9nkVouWuVX2qq6rUDQ4wIaIEDZ3nxKY21c5jPG9ts3mVbSJFHA4/Xp4/8kto5nWxjHPdShrWlzjfpmA0Sdjsgr+YFsqOt1FrqlRzfpMC9xaYpPjAmFi88bZUFstLekqXb5F2+67F0YXZhTeW9NduHb3csXk/kSvXpuqUmXmsm9DmyIE4NJk4dy1s64rdczuXvmlcOcfonw2oMh2O8QcfAnNdHyrzIL7czoh+b1Zquc3YyIL2g/wC6Rd+8ckuWryzMO7GXHz8uSPIdf5v85LIo9ji5omXXR1SZMnuWscV13yh8tipUbZqWFGj1YbsLwIgdzRh4yuOJVxts5TOSXUDjrgqXnA7t2BTuKqccDu3bVaQsoSShZaWUNmsxtVrSsagcDu34hXNOuC0xV0ro/k/P5/Q/j/tvXMg6yXRcwKgFvoEkAdfaQAPo3dqmXtq4e6Oi5xc7hRtNan80s77r4vPbLjgMSY2rN5lc5vnNp6P5tQpdR7r1NsOwu4eGP4LieeTwbdaSMQX9kEHqjGVsvkyqhtuBcQB0VTEkAbWrFxnbt1x6mV6mt8baXl10Wq0ZdPW/uOXY/Ks0uFlqDFha4AjZJDXDzHwXF8uum02gg/8AzVse7pHLqebfOGhWs/zK3YMGFOpsu/ZBP6pb2O2Rge/V+KzhZe7H7cXKu5PpOfVpsZJc57Q3xLgusrfJzWcZs9ajVpnY4uLT3bAQdxWfYLFZOSpq16za1pg3KdOMJEYDsPZeMYTAS5zXCTpZb54jG+VqqDaKLe0U8f4nmPgVZyH/AOEtf3n/AApLi+VuUn2is+tUPWeZw2AbGtHcBAXYch1mjkW1NLgDefAkTsp9izZrGRrHKZZ5WfVNzP5dp2in8wtmLXYUnE4j7LZ7HA/VO7JbXmlyHUsb7dTfiOiYWP7Ht+lx8cx2eS8tnXFen80Od4r0H0bQ4dK2m664mOkbdOf6w7c9uaZ42eGulnLZ3eZ4eZUjs3L1bnxzmq2N1FtNlJwexxPSNc44EARDhmvJqR2bl6tz15BNtdRdTrUW3GFpvvxkkHsnJXPW5tnpd3be3zw5mv8AKBaHtc007PDgWmKb5giDHX24rk2uIiCQRsMwcO2ewrqq/MSoxrnfOLMQ0F0B5nATh1VTzGtNlv1KVrYyKrbrajv1ZEESfqzIg9hCssk4Zsztkybzm3znZbGiyW9ofegMqHAl2wBxH1XZOG348rzo5FNjtDqRJLfrMcdpaZie8RB8O9dPYfk+dTrtqVK9P5uxzX35hzg0yAexuwSZPpo+f/LbLVar1IyxjRTDuxxklxHdJw8FMdd3HhvOXs9fn4N8nf8A5Ch/9n9p6xeeZ/PrT+8/9Qrvk9qBtvokkADpNpAA+iesXnk8G3WkgyOknAyPqjFWe/8Ahj/F/LVTr1XpPNzliq3kis8O61G8xhO0CG3fK9h4BeZzrNdxyFWaORrWC4SXugSJOFPYE6ng6N1lf+OJLs5785SkqCdZJSdZLbkHFVO2Hd8DtTOOuKqecD4jfgVK1CyhIhZ22eicD4D4jYrmnWu1Y1A4Hw8sQrWnXFajFXzr1U6/yq51mpB1n3Ksn1/hB17JJ1wROslQ6J16pde6idZoGujL8EDUcEs64InWSB1Gv8qNe6idZoHnWuxB17JZ1wUTrJA8qLoyHl8UuvdE6zQNAyHkplLOs+5E64IC6Mh5fBNrXeknWSNe6Bzr3RrXcknWamdcEDTr0RHgknWSnXugadeqUnXqoOu9KTrNQDiqnnA7uOxM464KtxwO7dgVK3CXvH8UJULLSaBw1mNqtYVjUDhu88Qrmu1wWozVwOvRNKrB1kpnWSrCyUTr1SAonWaoeUTr0STrgidZIHnWu1E69Uk64onWaB5ROvRJOuCJ1kgeda7UTr1STriidZoHlE69Ek64InWSB516IlJOskTrigedeqJSTrNE64IHJ16InWu1JOskTrigedeqJSTrNE64IGJ16KCdeignWSUnWSgHFVu2Hd8DtUuOuKRxwPiN+1StwsoSShZaLROB8B8QrWOWNROB3fEK5hViWLw7WXimBVTTr1TgrTCyUSkBUzrLwRDSideqXXuidZqhp1rsROvRLOuCJ1kgaUTr1SyidZ+KBpROvRLOuCJ1l4IGlEpZRr/KgaUSllBw24a+CoadeiJSzrJGvdA069USlnWfiidcEDTr0RKWdZeCJQNKUlRKgnWagglI44Hd8DsUk64JHHA7t21StQmtYoSoWW1NB2B8PLEK5h1xWNROB8OI2qxjki1lA6zTA64KkO16JwVpzq2dZdykHWSrBROvVVlZOuKJ1mq5Uzr0QPOuCJ1kknWu1Re16oOkq0mtsVOWMMuDy5rReDXVCMXTM4RsgbOxdFVfYw8wyywS0CegeCwurXSA0Q0wG4/WiL2K89danFoaXvLRsaXOIHgNg2qu9r0WdOkz18PRBTs12k+oyytpPuFxim13SX7PLWx1gyDWkDAYzCOTRYnGLQLO2oG0w+50VwPqCXwW9XqigNmANQ5laUci0jQY91aq6mymXvazozdc+4661pN5jpfPXGIEhM7kGg+5ddVaW02OqdQC80i0G9dcZbUihiDgJGWOOHTn6Z77TZvm4qMp2YP6K+0OFF0PNOXtNOJwedj8urgooV7M6mxtRlmgtZeIZTa/9FFRxvNxB6QRhj2dyxbBzbodJTl9R1+7VY1wbdNMfNy5tSDN6LQBhh1e9c/ZOSK1UB1NoIMx16bTgYMAuBiQcf8Aa7Iq8faW5T4dfaH2UVYDLNDn2em7/sOHRvq2gOc0sF1hudHiMQLpJmVzfOa0X6jH/R3TRowWdGNlNocHBmIcHBw62MAdkLV2yzupPcyoIcIkAggSJEFsg4EKmVqRzyy3NaPOskTriq516qZWmDzrNAOuCrJ16KZQPOskTriq516olA86zSkpb2vRQSipcUhOB8RuwKC5IThvHHapWoW8hJKFltRROB8BvxCsa7XBY9J2GM7N/YrmkZny99qzGqva7WScO1l3qlpGZ8vjimDhmfL44re3OxcHaz71IdrNVXhmfL4Y7FN4Zny+GKu00sva4IvaySXhmfL32ovDM+XxxTaaPe1xRe1mkvDM+XvsReGZ8vhimzR73+eCL2skl4Znyw+Ki8Mz5fHFNmm1pcvWhtwNrPAYCGidgOG8RhBVbeWKwN4VX3urjOJuFxbj3F7/AOYrX3hmfL32IvDM+XwxUXls/wAvWjrfT1Os4POO1zSIPd9Vuz7IyQOXrQJ+mcNv2e0yezx8zmVrLwzPl77UXhmfL44ocsi0Wlz3FzyXOMSTE4CB8FVe1xSXhmfL3ReGZ8vdXaaPe1mi9rgq7wzPl8MVN4Zny99qbNHvayRe1xSXhmfL44ovDM+XvsTZo97WaL2uCrvDM+XwxQXDM+Xum10e9rJKXay70t4Zny+OKUuGZ8vjihoxdrilLsD4jftSlwzPl7pHvEeXZlOzFZtakF7WCFXeQo3pQz9VO3ZvQhRVuabPwUoWoxQOzwUjYPFCFUHYfFS7adyhCCfRA7N6EIF7N6Z36yEIDt3eiG9ms0IQQOzxQ7YUIQSdp8EDaPDgoQgkdnieKXs3qUIJd+trNHbuUIQDexQOzx4oQgh2wqDtKlCKQ9ngly8fVCFlqIQhCK//2Q==">
            <a:extLst>
              <a:ext uri="{FF2B5EF4-FFF2-40B4-BE49-F238E27FC236}">
                <a16:creationId xmlns:a16="http://schemas.microsoft.com/office/drawing/2014/main" id="{4B38D77E-A52B-0F40-6BAD-EC7CFC918C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7075" y="-1828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B8C05794-A5C1-AC56-989C-71696668E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10" y="176667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A06BD-7333-9E54-C8A6-61C2B15A1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61082"/>
            <a:ext cx="7141178" cy="4987318"/>
          </a:xfrm>
        </p:spPr>
        <p:txBody>
          <a:bodyPr>
            <a:normAutofit/>
          </a:bodyPr>
          <a:lstStyle/>
          <a:p>
            <a:r>
              <a:rPr lang="en-US" sz="2800" dirty="0"/>
              <a:t>EVEN IF YOU MESSED UP…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Do not alter data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Do not make up data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Do NOT mislead mentor or PI</a:t>
            </a:r>
          </a:p>
          <a:p>
            <a:r>
              <a:rPr lang="en-US" sz="2800" dirty="0"/>
              <a:t>Avoid plagiarism</a:t>
            </a:r>
          </a:p>
          <a:p>
            <a:pPr lvl="1"/>
            <a:r>
              <a:rPr lang="en-US" sz="2600" dirty="0"/>
              <a:t>Near Word for word copying</a:t>
            </a:r>
          </a:p>
          <a:p>
            <a:pPr lvl="1"/>
            <a:r>
              <a:rPr lang="en-US" sz="2600" dirty="0"/>
              <a:t>Also…not giving others credit for ideas / discoveries</a:t>
            </a:r>
          </a:p>
          <a:p>
            <a:r>
              <a:rPr lang="en-US" sz="2800" dirty="0"/>
              <a:t>Admit when you make a mistake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20" name="Picture 8" descr="honesty">
            <a:extLst>
              <a:ext uri="{FF2B5EF4-FFF2-40B4-BE49-F238E27FC236}">
                <a16:creationId xmlns:a16="http://schemas.microsoft.com/office/drawing/2014/main" id="{737D9517-D50F-ECC8-7C8B-691CF1A8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315" y="609600"/>
            <a:ext cx="2594956" cy="259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834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99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Let Your Presence Be Known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219200"/>
            <a:ext cx="8458200" cy="53340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Do readings that you’re supposed to</a:t>
            </a:r>
          </a:p>
          <a:p>
            <a:pPr lvl="1"/>
            <a:r>
              <a:rPr lang="en-US" sz="2400" dirty="0"/>
              <a:t>Build vocabulary - Look up unknown words!!</a:t>
            </a:r>
          </a:p>
          <a:p>
            <a:r>
              <a:rPr lang="en-US" sz="2600" dirty="0"/>
              <a:t>Meet regularly and reliably</a:t>
            </a:r>
          </a:p>
          <a:p>
            <a:pPr lvl="1"/>
            <a:r>
              <a:rPr lang="en-US" sz="2600" dirty="0"/>
              <a:t>Call/text if you have to miss a scheduled session</a:t>
            </a:r>
          </a:p>
          <a:p>
            <a:r>
              <a:rPr lang="en-US" sz="2600" dirty="0"/>
              <a:t>BE A LAB MEMBER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Go to lab meetings…</a:t>
            </a:r>
          </a:p>
          <a:p>
            <a:pPr lvl="1"/>
            <a:r>
              <a:rPr lang="en-US" sz="2400" dirty="0"/>
              <a:t>…and even to nights on the town.</a:t>
            </a:r>
          </a:p>
          <a:p>
            <a:pPr lvl="1"/>
            <a:r>
              <a:rPr lang="en-US" sz="2400" dirty="0"/>
              <a:t>Connect in every way possible</a:t>
            </a:r>
          </a:p>
          <a:p>
            <a:pPr lvl="1"/>
            <a:r>
              <a:rPr lang="en-US" sz="2400" dirty="0"/>
              <a:t>Keep yourself in their mind</a:t>
            </a:r>
          </a:p>
          <a:p>
            <a:r>
              <a:rPr lang="en-US" sz="2600" dirty="0"/>
              <a:t>If online…</a:t>
            </a:r>
          </a:p>
          <a:p>
            <a:pPr lvl="1"/>
            <a:r>
              <a:rPr lang="en-US" sz="1900" dirty="0"/>
              <a:t>Turn on your camera</a:t>
            </a:r>
          </a:p>
          <a:p>
            <a:endParaRPr lang="en-US" sz="2000" dirty="0"/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3D7F89DF-2ED1-9EE0-2962-2B072B5DF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17" y="5433991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irtually There: Tech Meetings | Smart Meetings">
            <a:extLst>
              <a:ext uri="{FF2B5EF4-FFF2-40B4-BE49-F238E27FC236}">
                <a16:creationId xmlns:a16="http://schemas.microsoft.com/office/drawing/2014/main" id="{AFA3047E-59EF-4CC6-A9AA-C1911C900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27" y="4164746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364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432721"/>
            <a:ext cx="8229600" cy="884238"/>
          </a:xfrm>
        </p:spPr>
        <p:txBody>
          <a:bodyPr/>
          <a:lstStyle/>
          <a:p>
            <a:r>
              <a:rPr lang="en-US" dirty="0"/>
              <a:t>Be a Problem Solver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371600"/>
            <a:ext cx="8001000" cy="3880773"/>
          </a:xfrm>
        </p:spPr>
        <p:txBody>
          <a:bodyPr>
            <a:normAutofit/>
          </a:bodyPr>
          <a:lstStyle/>
          <a:p>
            <a:r>
              <a:rPr lang="en-US" sz="2800" dirty="0"/>
              <a:t>If something doesn’t work, figure out why</a:t>
            </a:r>
          </a:p>
          <a:p>
            <a:r>
              <a:rPr lang="en-US" sz="2800" dirty="0"/>
              <a:t>It didn’t work…</a:t>
            </a:r>
          </a:p>
          <a:p>
            <a:pPr lvl="1"/>
            <a:r>
              <a:rPr lang="en-US" sz="2400" dirty="0"/>
              <a:t>Possibly because of ________ or ________</a:t>
            </a:r>
          </a:p>
          <a:p>
            <a:r>
              <a:rPr lang="en-US" sz="2600" dirty="0"/>
              <a:t>Even consult internet, similar papers, people</a:t>
            </a:r>
          </a:p>
        </p:txBody>
      </p:sp>
      <p:sp>
        <p:nvSpPr>
          <p:cNvPr id="5" name="AutoShape 2" descr="data:image/jpeg;base64,/9j/4AAQSkZJRgABAQAAAQABAAD/2wCEAAkGBxISEhUQExAVFhUXFRUYFhUVFRUYHRkVGBcXFhoVGBcYHSggGBolHhUXITEiJSkrLi4uGB8zODMtNygtLisBCgoKDg0OGhAQGyslHSItLS0tMC0rLS0rLS0tLS0tLS0rKzEtLS4wNTctLS0rLS0tLTUtLS0tLS02LS0tLS0tLf/AABEIAMQBAgMBIgACEQEDEQH/xAAcAAACAwEBAQEAAAAAAAAAAAAABgEFBwQDAgj/xABREAABAwIDBAcCCQYKCAcAAAABAAIDBBEFEiEGMUFRBxMiYXGBkTKhFCNCUnKxssHRNVNigpLwJTM2Q3N0orPC4RUkVGR1g6PSCBY0VWOT8f/EABkBAQADAQEAAAAAAAAAAAAAAAABAwQCBf/EAC8RAAICAQIDBgYBBQAAAAAAAAABAgMRBCESMVEFEyIyQYEzYXGRodEUIzRSscH/2gAMAwEAAhEDEQA/AHTpN6Ro8KDI2xiWoeMzWE2DWXtncRrvBsONlSdHnS+a+pZRzUwY+TNkfGSW9lpdZwOo0B1uujAMAir8Yr66oYJG08jIIWOF2gtYCXEHQ2v7ytDbhFOJGzCCMSNBDXhjQ4A6EAgIDsVfjmN09HEZ6iURxjibm55ADUnuCsVkG2GDPx3FJKISujp6KPtubr8fKLgWOh3D0PNAalg2Kw1ULKmB+eN4u11iL623HUG43FVmJ486KvpaPIC2dkxLtbgxhpAHjcpW6GZpIY6nCZrdZRy2FuMcl3Nd4HU+YVjtT+WML+jU/ZagHhctbiEUOTrHhvWPDGX+U83s0d+hXUkfpJ1lwxvOvZ7mPKAeFF0JJpZHNx+Zpccr6GItF9OzI6+nmgHGSqjacrntB5FwB9CvRrwdxB8Csp6QuiebEax1YyrbGHMY3K5rjbKLaEHdxWe0vRlXurKiiiq2Z6dsTnOL5Gg9aMwAtfdZAfpleclQxrmsLgHOvlBOrrC5sOOiQeibZGuw8TisnEgeWZA2R77Zb3PaAte49F1bWOvi+FM5fCX+kdv8SAeVF0FYv0mdINUyubDQtc9lGRJUZQ4hztxY/L8gA+vggNpSth+1okxSowxzQDHHG+N2t33F3gjuu23mrfZzF2VlNDVM0bLG11vmkjVp7wbjyWP7VVDqfaeOpHsXpmSfRmBi/fwQG2VNSyNpe94a0Wu5xsNTYanxXskbpj1w7J86opm+srT9yd2DQeCAqNpdqKSgY2SqmEYc7K3RziT3BoJt3qzpKlkrGyRuDmOAc1zTcEHcQVl2LbORYzi9Syoc/qKOFkTWsdb42QZi6/df3BMfRbgVTQ00tJUG7WVEggdcG8BDSDpu1zaHcgHRCEIAQhCAEIQgBCEIAQhCAEIQgEfozd28Tad4xGUnwLI7fUndZdQ47FhuN1dNUPEcVWI5o3u0aH5cpBPC9iL8wtPjka4ZmkEHcQbj1CAiaQNaXHcASfAapK6Jae9LJWO9urqJpiebS8hmvKwV5txWGHD6uUb208pHjlIH1r62Jo+pw+ki+bTxA/SyAn3koBfo2dXtDNbQTULHHvdHJlv6EL72p/K+F+FT9gIkN9oWd2Hvv5ytsp2n/LGGfRqfstQDskjpJ0lwx3KvZ72PCeEjdKhsyhf83EKf+0S370A8JHqjbaGH9LD5L+Uo/FPCR67+UNP/AMPm/vQgHhIeygvjeLnk2iH/AEb/AHp8KRNjvyxjB/TpB6QBAPiRsX7WP0TfmUdS/wBXNanhIk+u0cY+bhrz+1Nb7kAz7U4sKSknqj/NxucPpbgPUhLPRTs0Keh62Zt56u805cNT1moYe6x9SVPS+M9HFTcJ6umid9EyBx+yneNgaA0DQAADuGiASOiQ5aaem/2etqogOQbIbDw1SX0nxf65XyDfHS0Uo/UnvdN/RYfjcW5f6UqfrF1Rbdw5qzFW2v8AwQ0/svc77kBd9KM2ekotf4yuo/O7sy0FZRtNUddQYG4H26yhPoxxP1LVkAjdGovPijz7Rr3g+AYy31p5WS4pjxwTF5XTNd8Drsr84HsStGVxsN+4XHIharTVDJGNkY4OY4Atc03BB3EFAeyFCEBKEIQAhCEAIUKUAIQhACEIQCh0g7BQYrG0PcY5WXyStFyAd7SPlNWb4NQYhs7WQNmm62hmeI3FubK0u0aS0+w4Gx5EXW7pT6VKATYVVtO9sRkaeIdERICP2beaA8ult/8ABNSAfaEbf2pGN+9NVG20bByY36gs/wBt6wzbOio4ugpZT+1E4p9gnaIWyE2b1YcT3Zb39EAmYS4S7QVjh/MUcER+k9xk+pe20v5Zw36FT9lq5OiU/CDXYmR/6qqdkP8A8UXYauvajTGMMP6NSP7LUA7pF6ZdMNMv5qemk8LStufenlLnSPRGbDKuMC5MLiPFvaH1IBhjdcA8wCkj29of6LD7H9eW/wByYdj64T0NNMPlwRnzygH3gpZ2Tl6/GsTmHsxNgpwe8ZnOHkdEA/JF2N/K+MfTpf7kJ6SJsj+WsYHfRn1hH4IB7SLT67Ryfo4dH75intIlJ/KKf/h0X96UB9dKRsKB3AYhBfzzAJ4SR0wRkYcZwLmCenm05Mlbc+hKa6qta2ndPm7IiL792XNdAJfRC27K+b87iNS7+1ZeVfB1mMV0fzsKDf2i8feu7ocgIwuKQ75Xyyn9d5K+aIX2gqh/uEI9ZHIBOw2o6zD9n28q0NPjH1rfuW1LDMDOV9BS/mMYqm25DK549zluYQFPtVs3BiFO6mnZcHVruLHcHNPNJHQ5NNTPqsGqHXfTPDojwMT/AJt/k317s1lp6QamIM2kic3+cw+QPH0JNCfqQD+hQhAShCEAIUKUAIQoQEoQhACFCEBXU2OU76iSjbIOuia1z2bjlcLgjn5brqh6WcSbBhVU4nV8fVNHN0hDNPIk+SV+lTYyqE7cYw4uFSy3WMadXNAtnaPlG2hbxCoNmqTFccqoZMQYWUtM/OWmMxB7xqAGnVxOlzuAugNJGAGTBG0B9o0TI/1xELe8LJndIVTVUUOBRQPFU61NK8key3sGwGt7DtE7rFfoYBV1NgNLHO+qZTxtmf7UgaMx80B87M4QyjpYaVm6Ngbfmd7neZJKSelXGo6Grw6tkDiyN84cGWJN2W0BI4rSlUbQ7NUtcGNqYRIGOzNBJGtrcDqNUBnB6fKL/ZKj/pf9y1OCVlRC14HYljBsfmvbx8iqJvR3hQFv9HwfspljjDQGtFgAAAOAG4IDFtmdv48HhqcMqw/raaSQU9m36xhN2Nvw33ueB7k5dDuGvjoTUyj42rlfUv8A+Zq33a+asto9gaCunZU1EOaRltQ4gOANw14HtBMzGAAACwAAA5AcEBKRNmRbHcV746I/9MhPa5IcMiZNJUtYBLI1jXv4uay+UeVygOtIjeztGf08NH9mYp8XG7C4jOKrqx1wjMYfx6skOLfUID4x3Dm1NPLTO3SRuYfMWWDz7fVJoTgBgf8ADM3wXrOGQOybt+a2l91tV+h1VHZ2l+E/Dfg7PhFrdbbtW3ettLoD12fw4U1NDTDdFExnjlaAT6hK2G/ygqv6jB/eOTwuKLCYW1D6sN+NfG2NzrnVjSSBbdvKAxvFqZ8G08MX81NUMqW/SMJY73tK3FL2ObLR1NXSVpcWvpnOOg9prhbKeVjqmFALtRtxQR1RoX1LWzi12uBAudQ3NuvqNEn0OLCbHKurZ22U1O2ma6/ZLi4vfbnrceSqelvoxqaqq+G0bWuztAlaXBpDmiweL7wRbv0XzsDhLqRhpi3QkulJG99raHlouZZxsdxxnL5GtYNi0dQ0ubvabOad4P4KwWdbHSMhrHtz9l4IsT8oG4+9aKEjnG4sUeLw8iUIULo4JUIUoAQoQgJQhCAEIQgIKFKEAKFKEBClQpQAhCEAIQhAQpQhAQpQhACEIQEKUIQEKHFDnW1KqMXr2llmuvrqByXMpKKydRi5PAYhjIbcMAd3nd4d6T8ZnqAwljWa679V6VWJhvtXbbiRp6qj2g2mjDLBwtz5lZO+kz0q9LHG6F9tcc1ySCD6FaFsntmXMLJQXZLAPHLv5rGZq0lxeBvNyE57Gy/Eu01dc696tlY0tiuOmjKbTNuhlDmhwNwRcHuK+0jbGY+GA08zsoB+Lce/e0nhwsngG6ujJSRisrcJYZKlQhdHAIUoQEKUIQAhCEAIQhACEIQAhCEAIQhACEIQAhCEAIQhACEIQAhC+ZHgC5OgQFZjjtGi+hJuqYyMvluFYYtUtlYWAH6SVMSwJzm3ZM9rhuWK6W+xv00FjfYtK2nD7tsLcrLPNr9kR1RMRDbOL7cDpYgcuHorqnxOshcWTMErRuezR3mDoVR7SbWGS8TWObprmFreS5W3I2cO2HyEqiiN9SU67Nz5SGHdw/BLlJYHUeSvqRliDxPuB+9TJiEcPI05Gm9007B4g54khJuI8pbf5pvp4XCVIYXW330VxsKclU9vzoz/AGXD8Sppb4irVxTgzQEKFK2nkghCEAIQhACF85xzChAfSFBSBi+1dbSTv62nLoc3Zdl+T9IfeuJzUFlmnTaWeok4wxn5vGfoaChKmGbe0koGZ/Vk/O3eoTNDM14DmuBB3EG91MZxlyZxdp7aXiyLR6oUXRddFJKEIQAhCEAIQhACEIQAhCEALhxgHqyRw1Pgu5fLhdQ1lEp4eRQnr2MFyVXx7TU7uz1jfC4uvnarCWte64u06i5O5KkOA75niwt2QeXPu3Lz5PheGevTCM1ka3YxTAm7mEHvsR+KSMfayeTMwaAb+eqrsULOB7tE04BQh/at8kAA80U0zTZp51Q4pLZlDR4NYgkK2FA4gePBMnwINvovOnjN7gWUPcrrmsbEwt7K+MHqurrYjwcS0/rD8bKat2XQbjv8V54HTdZVxDflOc+Df87LuG0kVXY4G2acFKgKVvPHBChSgBec8oa0uO4C69FQ7TVdgIgd+rvDgEBRy4i8uJvvJPqULiIUqMg0RzgBcmw718BzXjQhw7rFZJ0pYFUYlikFBFU9U34I6Qgl2XSSx7Ld51Hol9mAV+zc0VZ13XUheGzhuYABxt2mG+uuhHEW4qQazjWxVJOC7J1Tt+eOzfMjcUktpamhcfgtbDK35jZGX84ydT4LTcRc2WlkLXdl8LyHDk5hII9Vh2xvQ5FW0MVWauRj5GlwaGNIBBI8TuVMqYvdbM9CntK+tcEvFHpLdD/g/SHY9XVxljhoXNB9SzeE8UNfHM0Pje17TxaVk+wuEO6+pwTEB1roGtkp5rnMYnG2jt9tRYHdqOCsMU2Sq6G9RSTktbcuuQ0ho1OYey8LnNkOe6/Jo7vR6ryPu59H5X7+hoGNY7TUjOtqZ2RNvYFx3nkBvK6qKtjmYJYpGvY7c5pBB8wvzzWMixWtE2IVrxF1dmCFos3kANbA6km100bAxuwnEm0DZ+uoqxpdBJppK0Xym2gdYWPO7VbCyMuRh1Gjt078a26+j9zX62sjhjdNI8MjYC5znaANG8lVmCbV0VYS2mqo5XDe1p1tzsdVwdJzb4VW/wBA8+mqyzF+jQ0lHBi+HzSCaKKKd7HEG/ZDnFhAB4ns63FwuzKb4vl7wBckAcyq7ZjFBVUkFUBbrYmPI5EgXHkbqj6WXEYTVEG3YG76TUA3qFz4efio/oM+yF7ucgOebEYWOyumja4bw57Qdd2hKIcQhecrZo3Hk17SfQFYJt3gFNV4pVyS1nVNb1WS0bpc5yahuXkqrZ7CGUdZFU0sz5nxlxAdEWgktLdwJPFVyuhHmzbR2dqbt4weOr2X3P0zdcFfjMEIvJMxvcTr6b1n8MGMVvtudEw+Ed/AA5vVLDsPYzGIsKmlJD2Xc9uhLyC4MzG++2/vXHezl5Y/c0/wdPV8e1Z6R3/I4bUbbROaOpjLiDo94sPQ6lKM8dVU9t+ax3X0H6rd/mVz7YRimxeH4O20FI+lE9yT2qhxF3X39krTqiPI9zco32vxtwWe2qT3kzVp+0KKfDp4e8uYiRYPHTtL5S3NzeRYdw4XTHs+wBsJ3hzXG/is8xXCZMYq5z1hZTU7xEy2uaTjYHj38rL2wLC6/Cq2KEOMtJLJlJto0kcr9g7tdxUqpL13Mt2ssueZbo1KqjvcLmaA0LtkO9VlU+y5Ij0K6ufqrfo9hvLNJya1o8zc/UFQVcicOj2C0DpPnvNvBuitqXiONTLwYGlShC1nmghCEB41U4Y0vO4BJlXIXEvO8klX+0UujY+ep8tyXalQwcmqF95VC5B1Vf8AKKD/AIdL/ehMW2FCyeiqYZLZXQvvfhYXB8QQD5JT2gxKGmx6nlnmZEz4BKM8jg0XMosLnjoqzpH6RoJoDh+HyCoqKi0QMdy1rXGx7XE2uNN17rsDPsLO5+CU7nb/AIJbXk1haPcAvrol/JFH/Rn7bl30eGmkwwUze0YqXJ4ubHY+pusO2T6XKulpI6KKiZJ1bS1j7vJ1JIu0DU6oDVnAHaJuXeMPdn8DKMt/evTpfrXMw58UZ+MqJI6dmvGR1j7gVwdFODVeafFa+4qKnKGscLFkTdwt8m+mncOK69v2dZXYTTnd8KdKf+VGSPeUBa/+SqM00VM6FvxTGsa9os4WGpzDvuUhbXbMHD+rqxJmayVnVuI7TZCbNuBob7lsVkjdMX5PA4mppbePWtVc6oyefU26fX3UrhzmPR7ooNodtvhGHVVNLEWyuge1paCQXW3Eb2lWGK7dUVHhUbHTMfMaRjWwtcC4uMQbZwHsi+8lW/SJhkPwKoquqb1sUL3tcBYktF7G28LHqrBxE6CoLYJSRHKA0h2pAdkkZv4qvjlX5t0alp6NX8BOMuj3Xszb+jqjdDhlHE8WcIGEg7wXDNY94uq7pZqGHDZ4c46x7QGMuLuOYGwCSKzpEq6i0TCyC9m3aeJ09o+yPqX1tHsrNDQT18tX1j2szNDTmFyQLl5Jvv4KFe5vFaO32THTxU9XPhT5Jbt/8GCo6RcrGRQQkuDWtu651AA0Y3UrgOGYvX/xjnRxn55yD9hpufNP+z2DU8MTDHCxpLGkusCSSAdXHVXACnuZS879kcLtCmj+2rWest3+jJ9kdk4nVtVTTnrBT9Va2gJe0uNwtMoMKghFo4WM+i0D3rLX7eUmG4tiPwjOc7oQMjc3ss1vr3pv2Q6RaLEpXQU/WZ2sz9tttAQDbXvCtjXCPJGG/WX3v+pJsb7LCtqqdzqvEcUbq6irKItI+Yxvxg94W7LO+j2gZVQYn1guyprappvxZ/F/cuzMKVQG1uH41iLNRJOx8buOWnDC30WmTnNHDP8APjjJ8S0FVNJsgKHBKmhziQ9VUkuy2vmDi3TuFh5K12ItPhdIXfKp49eRDbLmceJYOoSw8md9GWJRNbNQPIbUMqpXFrrAuBI7Q52TlXMuHEfO+rVJPSL0fGSU1EL+qqBY3FwJOTg4ey7vRsDtTNM2Siq7iphG92jnt3EnmRz43CyWQz4kaq200vsPT37td43qsrHcz6L6rqnRrQdbLje6+87lUmzUltkqMReQNx1Tl0f44zqxSP7L23LSdzgXE+ouk2qbnfpuC6MKi+PsODD9pquqeGUXxzHc2BSlfB9oMtopvJ/4/imZrgdRqO5a8mA+kIXhV1LY2l7jYD39wUgoMfk+NtyAHqqmbevapqTITIeLr+A5Lze1QDwy9yFBcUISVHSNsrHiWMUtLLI9jTSSPzMte7X6DXTimjZDo3oMOd1sUZfLawlkOYjnlG5vkufE/wCUFJ/Uaj7YTypIOTFR8RL/AEb/ALJWIdEP+oVNK1+sWI0+ZhPCeNzhYctD7wtyr23jeObHfUVj0mFOl2dpamIfHURM0Z1vaORxeNO4X8kBtASRtJrjOGjlHVO87NCZNm8YZV0sNUw9mRgd4HcQe8G4SNt5jccOI0dQ0iTqWTiRrHC4zgZb8tQuZSUd2W1U2Wy4YLLNLJWbdKuLxSRxQRva9zKmGWRoOmSM5iCdwJsq84nieKG0LTHCeXZbbvfa7vJckOzYixeioTJ1p6uSoqBbs5QCGNtyzDj3KnvJT2gvdnp/wqNMs6meZf4x5+79Ax/HK+sp5p+rc2mjje97QMrS1ouRmIu/TlomTY/YaldBFUyjrDJGyQMOjWhzQ61hvtfir3pCYBhVaALAUs1gPoFdexf5PpP6tB/dtUqhZzLdlVvaljjwUpQj8ufuzM9oNi4Y8YhhbdkFZHLla3dHNGAbtvwOmneV5bU7LVlJTysdMX0jm2eWm1m3Fi5p3a8QnDa5+bF8JiG9pqpD4dWG/WuzpZH8E1f9F/iCmdMZbrZnNHad1ceCWJR6S3KvZnpEic1kU8ZjIAaHjVumgJ4tT5T1LHgOY4OB4gg/UqKXZmmqYIjJGM3Vs7bey72RxG/zS3PsrXUhLqScvb83QOHkdHKM2Q5rKLHXo9T8N93Lo/L7P0Oah2Uo63FcSNTTtkyOgy3Lha8eu4jknLAdjaGieZaambG8tylwLict721J5LPNntpH0lZUS1DC583ViRujHNLBYHKdNQtJwnaWmqNGSjN8x3Zd6FdxtjIz36C+ndrK6rdFnVyZWOdya4+gJSh0PM/gyOT87JNJ+3K4q72wrOqoKqX5lPKfRhXJ0b03V4XRM/3eMnxcMx+0rDEXtfHmikbzY8eoISn0OzF2EUt97RIw/qSvb9ycnDgkjohNqKSL81WVTPSUn/EgG3EaFszMrvI8jzWKbaULqSvpqq1nZupkPzmuBDT3/wD4tzila4ZmuBGuoII00OoSF0zRMNLACBndV07WHjq8Xt5XVcoZ3La7OHYXHSPe73LpDAB967q/DuolMTnd7dLXH4rzMPJZOHHM9GVinujmyi26y+8Hh7bpO5rfU3/whejotF30UFo/G59NB9RXdSzIoveIHrVU+/3Ll+FTR2cyRwtwB0tysdFZxm4B7v3+pcc8OhPitRgLdm0z2MD3ND2nc4aeRVRPjb53lxb2R8gcPxX06L4uSPkA8DyuQPRVUjCxwI5Zmnm3f6/5oSXUNUxwtfyKndp6fcFWvcJBfc4W1596mnqjYh24Gzgd7Hc+8HgVIO7KhQGu4E28kKQeuK/ygo/6lUfaCeEt12ByPxSnrgW9XFTzRu11zPc0iw5b/RMhQg8qo9h30XfUVn2wmMU9Pg8XXO0d1wDBqXAyO0AVntNte1pNNTt6yQ3a4jUNvpbT2ndwVRsn0egAPqBlbpliB1tv7R4eAVMrG3iG7/B6NWjjCKs1L4Y+i9X9P2KOzb6gXwykqMsckkj2RkgOawm5BdvsO5WO1eyzcMipqyR3WNFXEKkH2eqde+h3621K0qTZWmNRT1TWZH07XtYG2ALXjc4cbbx4lde0WDR1lNLSy+xI0tJG8Hg4d4NikaVnMt2TZ2lJR7uhcEflzf1Z7yVUMUPWl7WxNbmzXAaGWvfwss86LJDX1lbjLmkNe4QQX/NssTb+z53SnTdDuJvcKWeuHwNp0yyPdccMsR0B8dy23BsLipYGU0LcscbcrR955k71ceaVfSJ+S67+qzfYK9djXgYdSOJsBSwEk7gOrbqV77W4e+ooqmnZbPLBIxtzYZnNIFzw3rF8N2E2gq2MpKqodDStDWFpe09hugDWs9rQcTZANux1X/pLGqrEG609NGKeF3BzibucPQnwITJ0rj+Caz+i/wAQVxszgMNDTspYG2Ywbzvc473OPMlRtVg4rKSakL8nWsLc1r2O8G3kgPTCKqPqIvjG/wAUz5Q+aF1x1LHGzXtceQcCfQLDT/4f5f8A3Bn/ANLv+5NHR50UOwyrFW6rElo3syhhb7VtSSTpogOynpoHY1iDJwwsNNSu7drD2he5Vfj+G4UztMxKGI8GukDm37je4Xr0idFTsTrBVCqbE3qmsc0sLjdpdqDccCPRVlN0BUot1lbMT+i1jfrBXEq4y5o00au6h+CTX+vseWPT1TKJ0UkpdSzxhrZmkPYWv3FrjqLpo2b2/phHHC9rmBjWsDh2m2aA3hqN3JW1bsVE+jpqASPEdO+BwJsS8REGztLa24BdmLbJ0tRq6INd89nZN+em/wA1X3c4+V/c2LV6a749eH1jt+C0o6+KUZo5GuH6JBSd0cHJUYpT/MrS8DukY111wV3R9Mw56ecEjdmux37TVy4bS4nRySSiEuMhBkccr8xaA0EkG+gACd7JeaIfZ9M1mm2L+T2ZQvrKzZqpfnDqjD53ucLb2vdc6X0a/u3HevbC8Xm2hxOCRsTo6Gjd1hDrXdJrluRpmJtoNwB5pql22jc10NXSXadHDLcHxa5NuzcdOKdhpomxxEXa1rQ31HNWRsjLkY79JbRvNbP19Ba6RsHkeG1MdyWCxAvu5pKotpGtOSXQ7r8/wW3EKjxLZuB5MgiZm72NNz5hRKtSK4WuIiwVZl/imOd3209Ve5MotyaB/n9a7CwtFi2wGm7Qdy+TYqIV8Istczng3Afv++iJm8P31Xr1fELzldYjS/dzPBWFQVA7Vm78tjw0Ve+P/V2u4xn3A2I9FaUbTc31PE71z0LbxuZ3uG/mTwQlFXVQZb23EXabDxsiZ2rZRxbZwvvG73L1e29OL723G48NF8M+Sw31a4cuCEvkeWQcJbDgDyQvLrWcRrx14oUnJqrjbVIG0G0slVL8CorkHR8g94B4N5n0TtilL1sT4r2zNIv4+C4dntn4qRmWMdo+047yfHl3KqcZS2XL1NmlspqTsksyXJen1f6ObZrZWGkGa2aQjV54dzeQTDZACldxiorCM9t07ZOc3lghCF0VghCEAKApQgIUoQgBCEIAQhCAEIQgIsiylCA8pKdrvaY0+IBX0xgAsAAOQX2hCcvkCEIQg+XMBFiAQq2owVh1aS09270VohAJ9VE+M5XC3I8D4Fc+btA8LH1TpLC1ws4AjvVXU4Aw6sJaeW8eiAp45BqTp++gXLTsLXEHcRm4aXXXV4VMz5OYc266eCrTKWk3BHiCEB8OGj2c3E7zuIuuCI9tp5EBdEtWHFxta+gtyXxT5L3NwAb/AIBCT4mgbmPieXNSvJ8bySb7zfghAaqoUoQghShCAEIQgBCEIAQhCAEIQgBCEIAQhCAEIQgBCEIAQhCAEIQgBCEIAUIQgBfL4wd4B8RdQhAVtfgVPJqYwDzbp/kuWHZyC4vmIHAnT3BShAWwoYvzTP2QhCEB/9k="/>
          <p:cNvSpPr>
            <a:spLocks noChangeAspect="1" noChangeArrowheads="1"/>
          </p:cNvSpPr>
          <p:nvPr/>
        </p:nvSpPr>
        <p:spPr bwMode="auto">
          <a:xfrm>
            <a:off x="727075" y="-1211263"/>
            <a:ext cx="333375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3985547"/>
            <a:ext cx="333375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924824E7-8DE8-6233-11C3-637E0EEE8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694" y="397339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794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964" y="412618"/>
            <a:ext cx="8686800" cy="808038"/>
          </a:xfrm>
        </p:spPr>
        <p:txBody>
          <a:bodyPr>
            <a:normAutofit/>
          </a:bodyPr>
          <a:lstStyle/>
          <a:p>
            <a:r>
              <a:rPr lang="en-US" dirty="0"/>
              <a:t>Be Aware of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964" y="1524000"/>
            <a:ext cx="7141178" cy="4800600"/>
          </a:xfrm>
        </p:spPr>
        <p:txBody>
          <a:bodyPr>
            <a:normAutofit/>
          </a:bodyPr>
          <a:lstStyle/>
          <a:p>
            <a:r>
              <a:rPr lang="en-US" sz="2800" dirty="0"/>
              <a:t>Know that…</a:t>
            </a:r>
          </a:p>
          <a:p>
            <a:pPr lvl="1"/>
            <a:r>
              <a:rPr lang="en-US" sz="2600" dirty="0"/>
              <a:t>Research happens when it must</a:t>
            </a:r>
          </a:p>
          <a:p>
            <a:pPr lvl="1"/>
            <a:r>
              <a:rPr lang="en-US" sz="2600" dirty="0"/>
              <a:t>Work late if needed (if allowed)</a:t>
            </a:r>
          </a:p>
          <a:p>
            <a:pPr lvl="1"/>
            <a:r>
              <a:rPr lang="en-US" sz="2600" dirty="0"/>
              <a:t>Work on weekends if needed &amp; Allowed</a:t>
            </a:r>
          </a:p>
          <a:p>
            <a:r>
              <a:rPr lang="en-US" sz="2600" dirty="0"/>
              <a:t>DO NOT Walk out in the middle of something!</a:t>
            </a:r>
            <a:r>
              <a:rPr lang="en-US" sz="2800" dirty="0"/>
              <a:t> </a:t>
            </a:r>
          </a:p>
          <a:p>
            <a:r>
              <a:rPr lang="en-US" sz="2800" dirty="0"/>
              <a:t>During AY…don’t overdo it!!</a:t>
            </a:r>
          </a:p>
          <a:p>
            <a:pPr lvl="1"/>
            <a:r>
              <a:rPr lang="en-US" sz="2600" dirty="0"/>
              <a:t>Do NOT kill your classes</a:t>
            </a:r>
          </a:p>
          <a:p>
            <a:r>
              <a:rPr lang="en-US" sz="2800" dirty="0"/>
              <a:t>Do NOT burn yourself out!</a:t>
            </a:r>
          </a:p>
          <a:p>
            <a:pPr lvl="1"/>
            <a:endParaRPr lang="en-US" sz="2600" dirty="0"/>
          </a:p>
          <a:p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38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423862"/>
            <a:ext cx="22479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37C05DEE-D30E-A2F6-CE2B-FC1A21E8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1031848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090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004A-EDE7-4883-8BFC-E8D869F0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141177" cy="762000"/>
          </a:xfrm>
        </p:spPr>
        <p:txBody>
          <a:bodyPr/>
          <a:lstStyle/>
          <a:p>
            <a:r>
              <a:rPr lang="en-US" dirty="0"/>
              <a:t>Be Committed…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A4C01-F1C2-32E1-4F80-73C6D5A2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563" y="1404257"/>
            <a:ext cx="8160937" cy="522514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It takes time to shine in a lab</a:t>
            </a:r>
          </a:p>
          <a:p>
            <a:r>
              <a:rPr lang="en-US" sz="2400" dirty="0"/>
              <a:t>A lab will take your training seriously</a:t>
            </a:r>
          </a:p>
          <a:p>
            <a:r>
              <a:rPr lang="en-US" sz="2400" dirty="0"/>
              <a:t>Are you willing/able to put in the time needed?</a:t>
            </a:r>
          </a:p>
          <a:p>
            <a:pPr lvl="1"/>
            <a:r>
              <a:rPr lang="en-US" sz="2200" dirty="0"/>
              <a:t>This may vary by lab…</a:t>
            </a:r>
          </a:p>
          <a:p>
            <a:pPr lvl="1"/>
            <a:r>
              <a:rPr lang="en-US" sz="2200" dirty="0"/>
              <a:t>10+ thru 20 h/week In academic year</a:t>
            </a:r>
          </a:p>
          <a:p>
            <a:pPr lvl="2"/>
            <a:r>
              <a:rPr lang="en-US" sz="2000" dirty="0"/>
              <a:t>More = greater growth</a:t>
            </a:r>
          </a:p>
          <a:p>
            <a:pPr lvl="1"/>
            <a:r>
              <a:rPr lang="en-US" sz="2200" dirty="0"/>
              <a:t>More in summer?  </a:t>
            </a:r>
          </a:p>
          <a:p>
            <a:r>
              <a:rPr lang="en-US" sz="2400" dirty="0"/>
              <a:t>Is the time worth it to you?</a:t>
            </a:r>
          </a:p>
          <a:p>
            <a:pPr lvl="1"/>
            <a:r>
              <a:rPr lang="en-US" sz="2000" dirty="0"/>
              <a:t>Explore a strong interest</a:t>
            </a:r>
          </a:p>
          <a:p>
            <a:pPr lvl="1"/>
            <a:r>
              <a:rPr lang="en-US" sz="2000" dirty="0"/>
              <a:t>Job training (absolutely!)</a:t>
            </a:r>
          </a:p>
          <a:p>
            <a:pPr lvl="1"/>
            <a:r>
              <a:rPr lang="en-US" sz="2000" dirty="0"/>
              <a:t>Enrich your degree</a:t>
            </a:r>
          </a:p>
          <a:p>
            <a:pPr lvl="1"/>
            <a:r>
              <a:rPr lang="en-US" sz="2000" dirty="0"/>
              <a:t>Knowledge building / Your field</a:t>
            </a:r>
          </a:p>
          <a:p>
            <a:pPr lvl="1"/>
            <a:r>
              <a:rPr lang="en-US" sz="2000" dirty="0"/>
              <a:t>Pre-MS/PhD</a:t>
            </a:r>
          </a:p>
          <a:p>
            <a:pPr lvl="1"/>
            <a:r>
              <a:rPr lang="en-US" sz="2000" dirty="0"/>
              <a:t>Pre-HRP (MD, DDS, </a:t>
            </a:r>
            <a:r>
              <a:rPr lang="en-US" sz="2000" dirty="0" err="1"/>
              <a:t>Etc</a:t>
            </a:r>
            <a:r>
              <a:rPr lang="en-US" sz="2000" dirty="0"/>
              <a:t>) with desire for research?</a:t>
            </a:r>
          </a:p>
          <a:p>
            <a:pPr lvl="1"/>
            <a:r>
              <a:rPr lang="en-US" sz="2000" dirty="0"/>
              <a:t>Honors thesis</a:t>
            </a:r>
          </a:p>
        </p:txBody>
      </p:sp>
      <p:pic>
        <p:nvPicPr>
          <p:cNvPr id="4" name="Picture 4" descr="90,900+ Bee Flying Stock Photos ...">
            <a:extLst>
              <a:ext uri="{FF2B5EF4-FFF2-40B4-BE49-F238E27FC236}">
                <a16:creationId xmlns:a16="http://schemas.microsoft.com/office/drawing/2014/main" id="{45FD09BA-5AE4-F785-ADA4-A59849B6C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464460"/>
            <a:ext cx="750965" cy="68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Build Commitment - The Achievement Centre">
            <a:extLst>
              <a:ext uri="{FF2B5EF4-FFF2-40B4-BE49-F238E27FC236}">
                <a16:creationId xmlns:a16="http://schemas.microsoft.com/office/drawing/2014/main" id="{870510F3-CEDC-5AD2-2AB8-D0839464F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100" y="288131"/>
            <a:ext cx="1629728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484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8862-B3A7-4C77-EDEE-126F573B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453" y="183383"/>
            <a:ext cx="7141177" cy="762000"/>
          </a:xfrm>
        </p:spPr>
        <p:txBody>
          <a:bodyPr/>
          <a:lstStyle/>
          <a:p>
            <a:r>
              <a:rPr lang="en-US" dirty="0"/>
              <a:t>Be 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8FD81-7FC9-7E55-8E25-D0580A580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142999"/>
            <a:ext cx="9372600" cy="5550877"/>
          </a:xfrm>
        </p:spPr>
        <p:txBody>
          <a:bodyPr>
            <a:normAutofit/>
          </a:bodyPr>
          <a:lstStyle/>
          <a:p>
            <a:r>
              <a:rPr lang="en-US" sz="2000" dirty="0"/>
              <a:t>Physically – Take safety training and follow it.</a:t>
            </a:r>
          </a:p>
          <a:p>
            <a:pPr lvl="1"/>
            <a:r>
              <a:rPr lang="en-US" sz="1800" dirty="0"/>
              <a:t>Clothing, Gloves, Eye Protection, Hoods, Lab Coats…</a:t>
            </a:r>
          </a:p>
          <a:p>
            <a:pPr lvl="1"/>
            <a:r>
              <a:rPr lang="en-US" sz="1800" dirty="0"/>
              <a:t>Glassware, Toxins, Biosafety, needles…</a:t>
            </a:r>
          </a:p>
          <a:p>
            <a:pPr lvl="1"/>
            <a:r>
              <a:rPr lang="en-US" sz="1800" dirty="0"/>
              <a:t>Animal use</a:t>
            </a:r>
          </a:p>
          <a:p>
            <a:r>
              <a:rPr lang="en-US" sz="2000" dirty="0"/>
              <a:t>Emotionally – Professional Environment</a:t>
            </a:r>
          </a:p>
          <a:p>
            <a:pPr lvl="1"/>
            <a:r>
              <a:rPr lang="en-US" sz="1800" dirty="0"/>
              <a:t>Make others comfortable</a:t>
            </a:r>
          </a:p>
          <a:p>
            <a:pPr lvl="1"/>
            <a:r>
              <a:rPr lang="en-US" sz="1800" dirty="0"/>
              <a:t>No sexual jokes / innuendo </a:t>
            </a:r>
          </a:p>
          <a:p>
            <a:pPr lvl="1"/>
            <a:r>
              <a:rPr lang="en-US" sz="1800" dirty="0"/>
              <a:t>Beware of teasing / microaggressions</a:t>
            </a:r>
          </a:p>
          <a:p>
            <a:pPr lvl="1"/>
            <a:r>
              <a:rPr lang="en-US" sz="1800" dirty="0"/>
              <a:t>Beware of politics</a:t>
            </a:r>
          </a:p>
          <a:p>
            <a:pPr lvl="1"/>
            <a:r>
              <a:rPr lang="en-US" sz="1800" b="1" dirty="0">
                <a:solidFill>
                  <a:srgbClr val="FF0000"/>
                </a:solidFill>
              </a:rPr>
              <a:t>Be KIND to odd ducks</a:t>
            </a:r>
          </a:p>
        </p:txBody>
      </p:sp>
    </p:spTree>
    <p:extLst>
      <p:ext uri="{BB962C8B-B14F-4D97-AF65-F5344CB8AC3E}">
        <p14:creationId xmlns:p14="http://schemas.microsoft.com/office/powerpoint/2010/main" val="1467978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8862-B3A7-4C77-EDEE-126F573B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64123"/>
            <a:ext cx="9067800" cy="762000"/>
          </a:xfrm>
        </p:spPr>
        <p:txBody>
          <a:bodyPr/>
          <a:lstStyle/>
          <a:p>
            <a:r>
              <a:rPr lang="en-US" dirty="0"/>
              <a:t>Be Aware when it’s not Safe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8FD81-7FC9-7E55-8E25-D0580A580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142999"/>
            <a:ext cx="9372600" cy="5550877"/>
          </a:xfrm>
        </p:spPr>
        <p:txBody>
          <a:bodyPr>
            <a:normAutofit/>
          </a:bodyPr>
          <a:lstStyle/>
          <a:p>
            <a:r>
              <a:rPr lang="en-US" sz="2000" dirty="0"/>
              <a:t>Lab is a subset of the world</a:t>
            </a:r>
          </a:p>
          <a:p>
            <a:r>
              <a:rPr lang="en-US" sz="2000" dirty="0"/>
              <a:t>There may be “problem” people</a:t>
            </a:r>
          </a:p>
          <a:p>
            <a:r>
              <a:rPr lang="en-US" sz="2000" dirty="0"/>
              <a:t>There may be “problem” practices</a:t>
            </a:r>
          </a:p>
          <a:p>
            <a:r>
              <a:rPr lang="en-US" sz="2000" dirty="0"/>
              <a:t>Talk to Trainer and/or PI</a:t>
            </a:r>
          </a:p>
          <a:p>
            <a:pPr lvl="1"/>
            <a:r>
              <a:rPr lang="en-US" sz="1800" dirty="0"/>
              <a:t>Basic incompatibilities with a trainer</a:t>
            </a:r>
          </a:p>
          <a:p>
            <a:pPr lvl="1"/>
            <a:r>
              <a:rPr lang="en-US" sz="1800" dirty="0"/>
              <a:t>Someone repeatedly too close (tell them &amp; tell Training Mentor and/or PI)</a:t>
            </a:r>
          </a:p>
          <a:p>
            <a:pPr lvl="1"/>
            <a:r>
              <a:rPr lang="en-US" sz="1800" dirty="0"/>
              <a:t>Someone obviously harasses / touches  - Tell them, also report to EOS</a:t>
            </a:r>
          </a:p>
          <a:p>
            <a:pPr lvl="1"/>
            <a:r>
              <a:rPr lang="en-US" sz="1800" dirty="0"/>
              <a:t>Racial / ethnic / gender jokes</a:t>
            </a:r>
          </a:p>
          <a:p>
            <a:pPr lvl="1"/>
            <a:r>
              <a:rPr lang="en-US" sz="1800" dirty="0"/>
              <a:t>Altering/Making up data</a:t>
            </a:r>
          </a:p>
          <a:p>
            <a:pPr lvl="1"/>
            <a:r>
              <a:rPr lang="en-US" sz="1800" dirty="0"/>
              <a:t>Doing something illegal in lab</a:t>
            </a:r>
          </a:p>
          <a:p>
            <a:pPr lvl="1"/>
            <a:r>
              <a:rPr lang="en-US" sz="1800" dirty="0"/>
              <a:t>Doing something dangerous in the lab</a:t>
            </a:r>
          </a:p>
        </p:txBody>
      </p:sp>
    </p:spTree>
    <p:extLst>
      <p:ext uri="{BB962C8B-B14F-4D97-AF65-F5344CB8AC3E}">
        <p14:creationId xmlns:p14="http://schemas.microsoft.com/office/powerpoint/2010/main" val="4117184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29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Other Variables to learn quickly…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101969"/>
            <a:ext cx="9220200" cy="5486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Dress practices for that lab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Eating areas and food storage (NO FOOD IN FRIDGES!!)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Computer use policies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Chemicals:  location, who makes stock solutions, pH measurement, weighing conventions, ordering</a:t>
            </a:r>
          </a:p>
          <a:p>
            <a:pPr>
              <a:lnSpc>
                <a:spcPct val="90000"/>
              </a:lnSpc>
              <a:defRPr/>
            </a:pPr>
            <a:r>
              <a:rPr lang="en-US" sz="2133" dirty="0"/>
              <a:t>What to do when a chemical or solution is gone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Trash disposal: sharps, biohazard, recyclables, glass, </a:t>
            </a:r>
            <a:r>
              <a:rPr lang="en-US" sz="2133" dirty="0" err="1"/>
              <a:t>etc</a:t>
            </a:r>
            <a:r>
              <a:rPr lang="en-US" sz="2133" dirty="0"/>
              <a:t>…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Glassware policies: where found, washing, autoclaving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Laboratory coats: required, provided, cleaning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Common Use pipettors, reagents, chemicals </a:t>
            </a:r>
            <a:r>
              <a:rPr lang="en-US" sz="2133" dirty="0">
                <a:solidFill>
                  <a:srgbClr val="FF0000"/>
                </a:solidFill>
              </a:rPr>
              <a:t>VS Personal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Lab notebook:  provided, format, copies, non-removal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133" dirty="0"/>
              <a:t>Photocopying and printing</a:t>
            </a:r>
          </a:p>
        </p:txBody>
      </p:sp>
    </p:spTree>
    <p:extLst>
      <p:ext uri="{BB962C8B-B14F-4D97-AF65-F5344CB8AC3E}">
        <p14:creationId xmlns:p14="http://schemas.microsoft.com/office/powerpoint/2010/main" val="2793608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28600"/>
            <a:ext cx="9372600" cy="914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OVERALL How to Impress Faculty and Satisfy Yourself</a:t>
            </a:r>
            <a:br>
              <a:rPr lang="en-US" sz="2800" dirty="0"/>
            </a:br>
            <a:r>
              <a:rPr lang="en-US" sz="1400" dirty="0"/>
              <a:t>TAKEN FROM RECOMMENDATION FORMS FOR GRAD SCHOOL …</a:t>
            </a:r>
            <a:br>
              <a:rPr lang="en-US" sz="1100" dirty="0"/>
            </a:br>
            <a:endParaRPr lang="en-US" sz="2000" dirty="0"/>
          </a:p>
        </p:txBody>
      </p:sp>
      <p:sp>
        <p:nvSpPr>
          <p:cNvPr id="555011" name="Rectangle 3"/>
          <p:cNvSpPr>
            <a:spLocks noGrp="1" noChangeArrowheads="1"/>
          </p:cNvSpPr>
          <p:nvPr>
            <p:ph idx="1"/>
          </p:nvPr>
        </p:nvSpPr>
        <p:spPr>
          <a:xfrm>
            <a:off x="723900" y="1219200"/>
            <a:ext cx="9258300" cy="50292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Strong grasp of your course 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Strong work ethic and productivity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Responsibly finish what is assigned to you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Pick up techniques fast (Take NOTES!!!!)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Work to solve own problems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High level critical thinking (take time to think!)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How do you approach problems?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What is the next step of your project?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dirty="0"/>
              <a:t>What are the implications of your project?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Show enjoyment of what you are doing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Teamwork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Respect self and others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Good communication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Teaching ability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/>
              <a:t>Honesty/Integrity</a:t>
            </a:r>
          </a:p>
        </p:txBody>
      </p:sp>
    </p:spTree>
    <p:extLst>
      <p:ext uri="{BB962C8B-B14F-4D97-AF65-F5344CB8AC3E}">
        <p14:creationId xmlns:p14="http://schemas.microsoft.com/office/powerpoint/2010/main" val="74026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bldLvl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dirty="0"/>
              <a:t>Small opportunities are often the beginning of great enterprises….</a:t>
            </a:r>
          </a:p>
        </p:txBody>
      </p:sp>
      <p:sp>
        <p:nvSpPr>
          <p:cNvPr id="51814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solidFill>
                  <a:schemeClr val="tx2"/>
                </a:solidFill>
              </a:rPr>
              <a:t>~Demosthenes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429729FA73064C83B737C73FD4FCB7" ma:contentTypeVersion="14" ma:contentTypeDescription="Create a new document." ma:contentTypeScope="" ma:versionID="3049d200772ce9f123b8527b90ed5ac9">
  <xsd:schema xmlns:xsd="http://www.w3.org/2001/XMLSchema" xmlns:xs="http://www.w3.org/2001/XMLSchema" xmlns:p="http://schemas.microsoft.com/office/2006/metadata/properties" xmlns:ns3="19b8b0c2-1b6b-49c2-ae7c-e75a73900a2c" xmlns:ns4="a0b70c82-85c3-486b-be25-b0a6ae756261" targetNamespace="http://schemas.microsoft.com/office/2006/metadata/properties" ma:root="true" ma:fieldsID="03504572965b8528e61232bf6cece2f7" ns3:_="" ns4:_="">
    <xsd:import namespace="19b8b0c2-1b6b-49c2-ae7c-e75a73900a2c"/>
    <xsd:import namespace="a0b70c82-85c3-486b-be25-b0a6ae75626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b8b0c2-1b6b-49c2-ae7c-e75a73900a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b70c82-85c3-486b-be25-b0a6ae7562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957EF2-1E45-4E72-96A3-E0D7D8C69A13}">
  <ds:schemaRefs>
    <ds:schemaRef ds:uri="http://schemas.microsoft.com/office/2006/metadata/properties"/>
    <ds:schemaRef ds:uri="http://purl.org/dc/terms/"/>
    <ds:schemaRef ds:uri="a0b70c82-85c3-486b-be25-b0a6ae756261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9b8b0c2-1b6b-49c2-ae7c-e75a73900a2c"/>
  </ds:schemaRefs>
</ds:datastoreItem>
</file>

<file path=customXml/itemProps2.xml><?xml version="1.0" encoding="utf-8"?>
<ds:datastoreItem xmlns:ds="http://schemas.openxmlformats.org/officeDocument/2006/customXml" ds:itemID="{9C41D311-B09B-4309-912F-D04A988DE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b8b0c2-1b6b-49c2-ae7c-e75a73900a2c"/>
    <ds:schemaRef ds:uri="a0b70c82-85c3-486b-be25-b0a6ae7562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156750-7A7C-401E-B2F1-8127BB6454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6216</TotalTime>
  <Pages>54</Pages>
  <Words>2335</Words>
  <Application>Microsoft Office PowerPoint</Application>
  <PresentationFormat>35mm Slides</PresentationFormat>
  <Paragraphs>373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Franklin Gothic Book</vt:lpstr>
      <vt:lpstr>Helvetica</vt:lpstr>
      <vt:lpstr>Tahoma</vt:lpstr>
      <vt:lpstr>Times New Roman</vt:lpstr>
      <vt:lpstr>Trebuchet MS</vt:lpstr>
      <vt:lpstr>Verdana</vt:lpstr>
      <vt:lpstr>Wingdings</vt:lpstr>
      <vt:lpstr>Wingdings 3</vt:lpstr>
      <vt:lpstr>Facet</vt:lpstr>
      <vt:lpstr>Research Training as a UTSA Undergraduate!  Starting Strong in a Lab </vt:lpstr>
      <vt:lpstr>OVERALL How to Impress Faculty and Satisfy Yourself TAKEN FROM RECOMMENDATION FORMS FOR GRAD SCHOOL… </vt:lpstr>
      <vt:lpstr>You have an Amazing Opportunity – RESEARCH!!</vt:lpstr>
      <vt:lpstr>Your Job?  Start Strong in the Lab!</vt:lpstr>
      <vt:lpstr>Lab Orientation</vt:lpstr>
      <vt:lpstr>How to Shine - MOST IMPORTANT</vt:lpstr>
      <vt:lpstr>Be-s of Laboratory Success</vt:lpstr>
      <vt:lpstr>Be Aware - Who is in the Lab?</vt:lpstr>
      <vt:lpstr>Be Aware – Labs are an Apprenticeship</vt:lpstr>
      <vt:lpstr>Know and Be Known to Your PI</vt:lpstr>
      <vt:lpstr>Be Respectful</vt:lpstr>
      <vt:lpstr>NOTE: Communicating w PhDs…</vt:lpstr>
      <vt:lpstr>Be a Quick Technical Learner</vt:lpstr>
      <vt:lpstr>NOTEBOOKS…</vt:lpstr>
      <vt:lpstr>Type and Format…NOTEBOOK</vt:lpstr>
      <vt:lpstr>Preparing a New Lab Notebook</vt:lpstr>
      <vt:lpstr>For Every Experiment, Record:</vt:lpstr>
      <vt:lpstr>Attached Materials  </vt:lpstr>
      <vt:lpstr>Remember the little things…</vt:lpstr>
      <vt:lpstr>The importance of timing…</vt:lpstr>
      <vt:lpstr>More Helpful Tips</vt:lpstr>
      <vt:lpstr>Be an Intellectual Stand-out</vt:lpstr>
      <vt:lpstr>Be Responsible and Proactive</vt:lpstr>
      <vt:lpstr>Be Honest</vt:lpstr>
      <vt:lpstr>Let Your Presence Be Known</vt:lpstr>
      <vt:lpstr>Be a Problem Solver</vt:lpstr>
      <vt:lpstr>Be Aware of Time</vt:lpstr>
      <vt:lpstr>Be Committed…</vt:lpstr>
      <vt:lpstr>Be Safe</vt:lpstr>
      <vt:lpstr>Be Aware when it’s not Safe </vt:lpstr>
      <vt:lpstr>Other Variables to learn quickly…</vt:lpstr>
      <vt:lpstr>OVERALL How to Impress Faculty and Satisfy Yourself TAKEN FROM RECOMMENDATION FORMS FOR GRAD SCHOOL … </vt:lpstr>
      <vt:lpstr>Small opportunities are often the beginning of great enterprises….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on</dc:title>
  <dc:creator>Michael Zigmond</dc:creator>
  <cp:lastModifiedBy>Patty Ramirez</cp:lastModifiedBy>
  <cp:revision>307</cp:revision>
  <cp:lastPrinted>2017-06-14T16:53:07Z</cp:lastPrinted>
  <dcterms:created xsi:type="dcterms:W3CDTF">1996-09-22T16:38:04Z</dcterms:created>
  <dcterms:modified xsi:type="dcterms:W3CDTF">2026-09-24T14:23:43Z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0x01010004429729FA73064C83B737C73FD4FCB7</vt:lpwstr>
  </property>
</Properties>
</file>