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90" r:id="rId4"/>
  </p:sldMasterIdLst>
  <p:notesMasterIdLst>
    <p:notesMasterId r:id="rId30"/>
  </p:notesMasterIdLst>
  <p:handoutMasterIdLst>
    <p:handoutMasterId r:id="rId31"/>
  </p:handoutMasterIdLst>
  <p:sldIdLst>
    <p:sldId id="696" r:id="rId5"/>
    <p:sldId id="697" r:id="rId6"/>
    <p:sldId id="423" r:id="rId7"/>
    <p:sldId id="648" r:id="rId8"/>
    <p:sldId id="279" r:id="rId9"/>
    <p:sldId id="642" r:id="rId10"/>
    <p:sldId id="702" r:id="rId11"/>
    <p:sldId id="699" r:id="rId12"/>
    <p:sldId id="666" r:id="rId13"/>
    <p:sldId id="684" r:id="rId14"/>
    <p:sldId id="701" r:id="rId15"/>
    <p:sldId id="700" r:id="rId16"/>
    <p:sldId id="695" r:id="rId17"/>
    <p:sldId id="632" r:id="rId18"/>
    <p:sldId id="664" r:id="rId19"/>
    <p:sldId id="683" r:id="rId20"/>
    <p:sldId id="634" r:id="rId21"/>
    <p:sldId id="687" r:id="rId22"/>
    <p:sldId id="692" r:id="rId23"/>
    <p:sldId id="694" r:id="rId24"/>
    <p:sldId id="689" r:id="rId25"/>
    <p:sldId id="690" r:id="rId26"/>
    <p:sldId id="691" r:id="rId27"/>
    <p:sldId id="635" r:id="rId28"/>
    <p:sldId id="698" r:id="rId2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6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CE9C6A"/>
    <a:srgbClr val="D7AF87"/>
    <a:srgbClr val="FFCC00"/>
    <a:srgbClr val="FF99FF"/>
    <a:srgbClr val="00FF00"/>
    <a:srgbClr val="0033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0E4B7-6228-40DC-A670-7BD237F23ACB}" v="212" dt="2026-09-24T14:09:45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364" autoAdjust="0"/>
  </p:normalViewPr>
  <p:slideViewPr>
    <p:cSldViewPr>
      <p:cViewPr varScale="1">
        <p:scale>
          <a:sx n="70" d="100"/>
          <a:sy n="70" d="100"/>
        </p:scale>
        <p:origin x="90" y="348"/>
      </p:cViewPr>
      <p:guideLst>
        <p:guide orient="horz" pos="2160"/>
        <p:guide pos="3698"/>
      </p:guideLst>
    </p:cSldViewPr>
  </p:slideViewPr>
  <p:outlineViewPr>
    <p:cViewPr>
      <p:scale>
        <a:sx n="33" d="100"/>
        <a:sy n="33" d="100"/>
      </p:scale>
      <p:origin x="0" y="-18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4"/>
    </p:cViewPr>
  </p:sorterViewPr>
  <p:notesViewPr>
    <p:cSldViewPr>
      <p:cViewPr varScale="1">
        <p:scale>
          <a:sx n="54" d="100"/>
          <a:sy n="54" d="100"/>
        </p:scale>
        <p:origin x="-1746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ty Ramirez" userId="9a41a50a-b154-4af3-9905-59cb5e44f74c" providerId="ADAL" clId="{FB5A51E4-FD0B-46FA-B634-EEF62DFA1EBB}"/>
    <pc:docChg chg="undo custSel modSld">
      <pc:chgData name="Patty Ramirez" userId="9a41a50a-b154-4af3-9905-59cb5e44f74c" providerId="ADAL" clId="{FB5A51E4-FD0B-46FA-B634-EEF62DFA1EBB}" dt="2026-09-24T14:24:24.355" v="248"/>
      <pc:docMkLst>
        <pc:docMk/>
      </pc:docMkLst>
      <pc:sldChg chg="modSp mod">
        <pc:chgData name="Patty Ramirez" userId="9a41a50a-b154-4af3-9905-59cb5e44f74c" providerId="ADAL" clId="{FB5A51E4-FD0B-46FA-B634-EEF62DFA1EBB}" dt="2026-09-24T14:24:24.355" v="248"/>
        <pc:sldMkLst>
          <pc:docMk/>
          <pc:sldMk cId="834784250" sldId="279"/>
        </pc:sldMkLst>
        <pc:spChg chg="ord">
          <ac:chgData name="Patty Ramirez" userId="9a41a50a-b154-4af3-9905-59cb5e44f74c" providerId="ADAL" clId="{FB5A51E4-FD0B-46FA-B634-EEF62DFA1EBB}" dt="2026-09-24T14:24:24.355" v="248"/>
          <ac:spMkLst>
            <pc:docMk/>
            <pc:sldMk cId="834784250" sldId="279"/>
            <ac:spMk id="2" creationId="{00000000-0000-0000-0000-000000000000}"/>
          </ac:spMkLst>
        </pc:spChg>
        <pc:spChg chg="mod ord">
          <ac:chgData name="Patty Ramirez" userId="9a41a50a-b154-4af3-9905-59cb5e44f74c" providerId="ADAL" clId="{FB5A51E4-FD0B-46FA-B634-EEF62DFA1EBB}" dt="2026-09-24T14:24:24.355" v="248"/>
          <ac:spMkLst>
            <pc:docMk/>
            <pc:sldMk cId="834784250" sldId="279"/>
            <ac:spMk id="8" creationId="{3ACF38BB-9BAD-D719-5983-C160C796451C}"/>
          </ac:spMkLst>
        </pc:sp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4" creationId="{EC8380A5-AA69-4773-BAC0-A85D632C2B70}"/>
          </ac:picMkLst>
        </pc:picChg>
        <pc:picChg chg="mod ord">
          <ac:chgData name="Patty Ramirez" userId="9a41a50a-b154-4af3-9905-59cb5e44f74c" providerId="ADAL" clId="{FB5A51E4-FD0B-46FA-B634-EEF62DFA1EBB}" dt="2026-09-24T14:07:30.662" v="221" actId="13244"/>
          <ac:picMkLst>
            <pc:docMk/>
            <pc:sldMk cId="834784250" sldId="279"/>
            <ac:picMk id="5" creationId="{A8158D86-68D8-4658-848A-E0BC3ECA497F}"/>
          </ac:picMkLst>
        </pc:picChg>
        <pc:picChg chg="mod ord">
          <ac:chgData name="Patty Ramirez" userId="9a41a50a-b154-4af3-9905-59cb5e44f74c" providerId="ADAL" clId="{FB5A51E4-FD0B-46FA-B634-EEF62DFA1EBB}" dt="2026-09-24T14:09:06.558" v="229" actId="13244"/>
          <ac:picMkLst>
            <pc:docMk/>
            <pc:sldMk cId="834784250" sldId="279"/>
            <ac:picMk id="6" creationId="{5DF3E827-AC2D-40F7-A948-9E0956EDCE90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7" creationId="{157086F9-9CF7-4EDA-A2BC-E26324C4BC7D}"/>
          </ac:picMkLst>
        </pc:picChg>
        <pc:picChg chg="mod">
          <ac:chgData name="Patty Ramirez" userId="9a41a50a-b154-4af3-9905-59cb5e44f74c" providerId="ADAL" clId="{FB5A51E4-FD0B-46FA-B634-EEF62DFA1EBB}" dt="2026-09-24T14:08:03.232" v="225" actId="13244"/>
          <ac:picMkLst>
            <pc:docMk/>
            <pc:sldMk cId="834784250" sldId="279"/>
            <ac:picMk id="19" creationId="{FE70CA3E-72C9-471A-9161-7821606DEEFA}"/>
          </ac:picMkLst>
        </pc:picChg>
        <pc:picChg chg="mod ord">
          <ac:chgData name="Patty Ramirez" userId="9a41a50a-b154-4af3-9905-59cb5e44f74c" providerId="ADAL" clId="{FB5A51E4-FD0B-46FA-B634-EEF62DFA1EBB}" dt="2026-09-24T14:24:12.348" v="247"/>
          <ac:picMkLst>
            <pc:docMk/>
            <pc:sldMk cId="834784250" sldId="279"/>
            <ac:picMk id="20" creationId="{70D06EE5-8F84-460A-B4C7-C9C48759E0F1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21" creationId="{AD77C55C-4F07-4A18-B3B1-C4160D9D6E41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22" creationId="{37DC71EA-DEEF-44FB-84FB-20E5F575CB8D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23" creationId="{3B0D691A-F98F-43AC-84D2-B66281CF5313}"/>
          </ac:picMkLst>
        </pc:picChg>
        <pc:picChg chg="mod ord">
          <ac:chgData name="Patty Ramirez" userId="9a41a50a-b154-4af3-9905-59cb5e44f74c" providerId="ADAL" clId="{FB5A51E4-FD0B-46FA-B634-EEF62DFA1EBB}" dt="2026-09-24T14:24:12.348" v="247"/>
          <ac:picMkLst>
            <pc:docMk/>
            <pc:sldMk cId="834784250" sldId="279"/>
            <ac:picMk id="24" creationId="{84482D34-E4A5-4DB3-BBBC-754C5F0738D7}"/>
          </ac:picMkLst>
        </pc:picChg>
        <pc:picChg chg="mod ord">
          <ac:chgData name="Patty Ramirez" userId="9a41a50a-b154-4af3-9905-59cb5e44f74c" providerId="ADAL" clId="{FB5A51E4-FD0B-46FA-B634-EEF62DFA1EBB}" dt="2026-09-24T14:24:12.348" v="247"/>
          <ac:picMkLst>
            <pc:docMk/>
            <pc:sldMk cId="834784250" sldId="279"/>
            <ac:picMk id="25" creationId="{CCCC0E59-5B6C-46EF-B19A-A1FD7093062A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26" creationId="{EE31FB96-FE2A-4CA3-872D-DB94A9F000BE}"/>
          </ac:picMkLst>
        </pc:picChg>
        <pc:picChg chg="mod ord">
          <ac:chgData name="Patty Ramirez" userId="9a41a50a-b154-4af3-9905-59cb5e44f74c" providerId="ADAL" clId="{FB5A51E4-FD0B-46FA-B634-EEF62DFA1EBB}" dt="2026-09-24T14:24:12.348" v="247"/>
          <ac:picMkLst>
            <pc:docMk/>
            <pc:sldMk cId="834784250" sldId="279"/>
            <ac:picMk id="27" creationId="{4DD0E328-D1DB-4C33-86E9-A66DD719547E}"/>
          </ac:picMkLst>
        </pc:picChg>
        <pc:picChg chg="mod ord">
          <ac:chgData name="Patty Ramirez" userId="9a41a50a-b154-4af3-9905-59cb5e44f74c" providerId="ADAL" clId="{FB5A51E4-FD0B-46FA-B634-EEF62DFA1EBB}" dt="2026-09-24T14:08:10.401" v="226" actId="13244"/>
          <ac:picMkLst>
            <pc:docMk/>
            <pc:sldMk cId="834784250" sldId="279"/>
            <ac:picMk id="28" creationId="{1FF51527-A7D2-44D3-BDAD-ABF635589801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29" creationId="{D0CB75C9-4416-4E46-B40F-F96C2F949FA3}"/>
          </ac:picMkLst>
        </pc:picChg>
        <pc:picChg chg="mod ord">
          <ac:chgData name="Patty Ramirez" userId="9a41a50a-b154-4af3-9905-59cb5e44f74c" providerId="ADAL" clId="{FB5A51E4-FD0B-46FA-B634-EEF62DFA1EBB}" dt="2026-09-24T14:24:12.348" v="247"/>
          <ac:picMkLst>
            <pc:docMk/>
            <pc:sldMk cId="834784250" sldId="279"/>
            <ac:picMk id="30" creationId="{09B22E3E-015D-472C-A491-215E91952549}"/>
          </ac:picMkLst>
        </pc:picChg>
        <pc:picChg chg="mod ord">
          <ac:chgData name="Patty Ramirez" userId="9a41a50a-b154-4af3-9905-59cb5e44f74c" providerId="ADAL" clId="{FB5A51E4-FD0B-46FA-B634-EEF62DFA1EBB}" dt="2026-09-24T14:24:24.355" v="248"/>
          <ac:picMkLst>
            <pc:docMk/>
            <pc:sldMk cId="834784250" sldId="279"/>
            <ac:picMk id="31" creationId="{B6C43309-5854-40E2-8B9A-2B9249E706B4}"/>
          </ac:picMkLst>
        </pc:picChg>
      </pc:sldChg>
      <pc:sldChg chg="modSp mod">
        <pc:chgData name="Patty Ramirez" userId="9a41a50a-b154-4af3-9905-59cb5e44f74c" providerId="ADAL" clId="{FB5A51E4-FD0B-46FA-B634-EEF62DFA1EBB}" dt="2026-09-24T14:04:42.850" v="201"/>
        <pc:sldMkLst>
          <pc:docMk/>
          <pc:sldMk cId="0" sldId="423"/>
        </pc:sldMkLst>
        <pc:spChg chg="ord">
          <ac:chgData name="Patty Ramirez" userId="9a41a50a-b154-4af3-9905-59cb5e44f74c" providerId="ADAL" clId="{FB5A51E4-FD0B-46FA-B634-EEF62DFA1EBB}" dt="2026-09-24T14:04:42.850" v="201"/>
          <ac:spMkLst>
            <pc:docMk/>
            <pc:sldMk cId="0" sldId="423"/>
            <ac:spMk id="5" creationId="{5C54604A-56CF-4D93-9A55-BFA7AE14A989}"/>
          </ac:spMkLst>
        </pc:spChg>
        <pc:spChg chg="ord">
          <ac:chgData name="Patty Ramirez" userId="9a41a50a-b154-4af3-9905-59cb5e44f74c" providerId="ADAL" clId="{FB5A51E4-FD0B-46FA-B634-EEF62DFA1EBB}" dt="2026-09-24T14:04:42.850" v="201"/>
          <ac:spMkLst>
            <pc:docMk/>
            <pc:sldMk cId="0" sldId="423"/>
            <ac:spMk id="9" creationId="{6C9811A5-5C3E-4D3A-B979-2460C53D272B}"/>
          </ac:spMkLst>
        </pc:spChg>
        <pc:spChg chg="ord">
          <ac:chgData name="Patty Ramirez" userId="9a41a50a-b154-4af3-9905-59cb5e44f74c" providerId="ADAL" clId="{FB5A51E4-FD0B-46FA-B634-EEF62DFA1EBB}" dt="2026-09-24T14:04:42.850" v="201"/>
          <ac:spMkLst>
            <pc:docMk/>
            <pc:sldMk cId="0" sldId="423"/>
            <ac:spMk id="216066" creationId="{00000000-0000-0000-0000-000000000000}"/>
          </ac:spMkLst>
        </pc:spChg>
      </pc:sldChg>
      <pc:sldChg chg="modSp">
        <pc:chgData name="Patty Ramirez" userId="9a41a50a-b154-4af3-9905-59cb5e44f74c" providerId="ADAL" clId="{FB5A51E4-FD0B-46FA-B634-EEF62DFA1EBB}" dt="2026-09-24T13:54:15.242" v="33" actId="962"/>
        <pc:sldMkLst>
          <pc:docMk/>
          <pc:sldMk cId="2513658181" sldId="634"/>
        </pc:sldMkLst>
        <pc:picChg chg="mod">
          <ac:chgData name="Patty Ramirez" userId="9a41a50a-b154-4af3-9905-59cb5e44f74c" providerId="ADAL" clId="{FB5A51E4-FD0B-46FA-B634-EEF62DFA1EBB}" dt="2026-09-24T13:54:15.242" v="33" actId="962"/>
          <ac:picMkLst>
            <pc:docMk/>
            <pc:sldMk cId="2513658181" sldId="634"/>
            <ac:picMk id="24580" creationId="{00000000-0000-0000-0000-000000000000}"/>
          </ac:picMkLst>
        </pc:picChg>
      </pc:sldChg>
      <pc:sldChg chg="modSp mod">
        <pc:chgData name="Patty Ramirez" userId="9a41a50a-b154-4af3-9905-59cb5e44f74c" providerId="ADAL" clId="{FB5A51E4-FD0B-46FA-B634-EEF62DFA1EBB}" dt="2026-09-24T13:54:10.604" v="32" actId="962"/>
        <pc:sldMkLst>
          <pc:docMk/>
          <pc:sldMk cId="941337652" sldId="664"/>
        </pc:sldMkLst>
        <pc:picChg chg="mod">
          <ac:chgData name="Patty Ramirez" userId="9a41a50a-b154-4af3-9905-59cb5e44f74c" providerId="ADAL" clId="{FB5A51E4-FD0B-46FA-B634-EEF62DFA1EBB}" dt="2026-09-24T13:54:09.517" v="30" actId="962"/>
          <ac:picMkLst>
            <pc:docMk/>
            <pc:sldMk cId="941337652" sldId="664"/>
            <ac:picMk id="4" creationId="{00000000-0000-0000-0000-000000000000}"/>
          </ac:picMkLst>
        </pc:picChg>
        <pc:picChg chg="mod">
          <ac:chgData name="Patty Ramirez" userId="9a41a50a-b154-4af3-9905-59cb5e44f74c" providerId="ADAL" clId="{FB5A51E4-FD0B-46FA-B634-EEF62DFA1EBB}" dt="2026-09-24T13:54:10.091" v="31" actId="962"/>
          <ac:picMkLst>
            <pc:docMk/>
            <pc:sldMk cId="941337652" sldId="664"/>
            <ac:picMk id="6" creationId="{00000000-0000-0000-0000-000000000000}"/>
          </ac:picMkLst>
        </pc:picChg>
        <pc:picChg chg="mod">
          <ac:chgData name="Patty Ramirez" userId="9a41a50a-b154-4af3-9905-59cb5e44f74c" providerId="ADAL" clId="{FB5A51E4-FD0B-46FA-B634-EEF62DFA1EBB}" dt="2026-09-24T13:54:10.604" v="32" actId="962"/>
          <ac:picMkLst>
            <pc:docMk/>
            <pc:sldMk cId="941337652" sldId="664"/>
            <ac:picMk id="8" creationId="{00000000-0000-0000-0000-000000000000}"/>
          </ac:picMkLst>
        </pc:picChg>
      </pc:sldChg>
      <pc:sldChg chg="addSp delSp modSp mod">
        <pc:chgData name="Patty Ramirez" userId="9a41a50a-b154-4af3-9905-59cb5e44f74c" providerId="ADAL" clId="{FB5A51E4-FD0B-46FA-B634-EEF62DFA1EBB}" dt="2026-09-24T14:10:25.553" v="238"/>
        <pc:sldMkLst>
          <pc:docMk/>
          <pc:sldMk cId="108911707" sldId="683"/>
        </pc:sldMkLst>
        <pc:spChg chg="del mod">
          <ac:chgData name="Patty Ramirez" userId="9a41a50a-b154-4af3-9905-59cb5e44f74c" providerId="ADAL" clId="{FB5A51E4-FD0B-46FA-B634-EEF62DFA1EBB}" dt="2026-09-24T14:03:03.732" v="172" actId="478"/>
          <ac:spMkLst>
            <pc:docMk/>
            <pc:sldMk cId="108911707" sldId="683"/>
            <ac:spMk id="2" creationId="{85C62073-1132-9959-9B37-A3B7485F7833}"/>
          </ac:spMkLst>
        </pc:spChg>
        <pc:spChg chg="ord">
          <ac:chgData name="Patty Ramirez" userId="9a41a50a-b154-4af3-9905-59cb5e44f74c" providerId="ADAL" clId="{FB5A51E4-FD0B-46FA-B634-EEF62DFA1EBB}" dt="2026-09-24T14:10:25.553" v="238"/>
          <ac:spMkLst>
            <pc:docMk/>
            <pc:sldMk cId="108911707" sldId="683"/>
            <ac:spMk id="3" creationId="{25D150B9-982F-3FB1-7DEB-D567DBFB4FCB}"/>
          </ac:spMkLst>
        </pc:spChg>
        <pc:spChg chg="add mod ord">
          <ac:chgData name="Patty Ramirez" userId="9a41a50a-b154-4af3-9905-59cb5e44f74c" providerId="ADAL" clId="{FB5A51E4-FD0B-46FA-B634-EEF62DFA1EBB}" dt="2026-09-24T14:10:25.553" v="238"/>
          <ac:spMkLst>
            <pc:docMk/>
            <pc:sldMk cId="108911707" sldId="683"/>
            <ac:spMk id="4" creationId="{6CC901D4-6052-B110-BF3C-AD1760FBD152}"/>
          </ac:spMkLst>
        </pc:spChg>
        <pc:spChg chg="add del mod">
          <ac:chgData name="Patty Ramirez" userId="9a41a50a-b154-4af3-9905-59cb5e44f74c" providerId="ADAL" clId="{FB5A51E4-FD0B-46FA-B634-EEF62DFA1EBB}" dt="2026-09-24T14:03:13.821" v="174" actId="478"/>
          <ac:spMkLst>
            <pc:docMk/>
            <pc:sldMk cId="108911707" sldId="683"/>
            <ac:spMk id="5" creationId="{8D754E3A-4334-092B-38DD-FCC8C59E076A}"/>
          </ac:spMkLst>
        </pc:spChg>
        <pc:spChg chg="add mod ord">
          <ac:chgData name="Patty Ramirez" userId="9a41a50a-b154-4af3-9905-59cb5e44f74c" providerId="ADAL" clId="{FB5A51E4-FD0B-46FA-B634-EEF62DFA1EBB}" dt="2026-09-24T14:10:25.553" v="238"/>
          <ac:spMkLst>
            <pc:docMk/>
            <pc:sldMk cId="108911707" sldId="683"/>
            <ac:spMk id="6" creationId="{B02E1F7B-0CA1-8EB3-3F46-A0FB1E0E9146}"/>
          </ac:spMkLst>
        </pc:spChg>
      </pc:sldChg>
      <pc:sldChg chg="addSp modSp mod">
        <pc:chgData name="Patty Ramirez" userId="9a41a50a-b154-4af3-9905-59cb5e44f74c" providerId="ADAL" clId="{FB5A51E4-FD0B-46FA-B634-EEF62DFA1EBB}" dt="2026-09-24T14:04:38.054" v="200"/>
        <pc:sldMkLst>
          <pc:docMk/>
          <pc:sldMk cId="2513965468" sldId="696"/>
        </pc:sldMkLst>
        <pc:spChg chg="add mod ord">
          <ac:chgData name="Patty Ramirez" userId="9a41a50a-b154-4af3-9905-59cb5e44f74c" providerId="ADAL" clId="{FB5A51E4-FD0B-46FA-B634-EEF62DFA1EBB}" dt="2026-09-24T14:04:38.054" v="200"/>
          <ac:spMkLst>
            <pc:docMk/>
            <pc:sldMk cId="2513965468" sldId="696"/>
            <ac:spMk id="2" creationId="{D07C3BBB-2211-A3ED-6C96-8B3306D0EE32}"/>
          </ac:spMkLst>
        </pc:spChg>
        <pc:spChg chg="ord">
          <ac:chgData name="Patty Ramirez" userId="9a41a50a-b154-4af3-9905-59cb5e44f74c" providerId="ADAL" clId="{FB5A51E4-FD0B-46FA-B634-EEF62DFA1EBB}" dt="2026-09-24T14:04:38.054" v="200"/>
          <ac:spMkLst>
            <pc:docMk/>
            <pc:sldMk cId="2513965468" sldId="696"/>
            <ac:spMk id="4" creationId="{7E4184F5-A128-F5CE-FC59-2478C0A41BA5}"/>
          </ac:spMkLst>
        </pc:spChg>
        <pc:picChg chg="mod ord">
          <ac:chgData name="Patty Ramirez" userId="9a41a50a-b154-4af3-9905-59cb5e44f74c" providerId="ADAL" clId="{FB5A51E4-FD0B-46FA-B634-EEF62DFA1EBB}" dt="2026-09-24T14:04:38.054" v="200"/>
          <ac:picMkLst>
            <pc:docMk/>
            <pc:sldMk cId="2513965468" sldId="696"/>
            <ac:picMk id="5" creationId="{1F932CB5-0683-EEA5-F299-EEDDDA1D7F5C}"/>
          </ac:picMkLst>
        </pc:picChg>
      </pc:sldChg>
      <pc:sldChg chg="addSp modSp mod">
        <pc:chgData name="Patty Ramirez" userId="9a41a50a-b154-4af3-9905-59cb5e44f74c" providerId="ADAL" clId="{FB5A51E4-FD0B-46FA-B634-EEF62DFA1EBB}" dt="2026-09-24T14:10:44.932" v="246"/>
        <pc:sldMkLst>
          <pc:docMk/>
          <pc:sldMk cId="2863168646" sldId="698"/>
        </pc:sldMkLst>
        <pc:spChg chg="add mod ord">
          <ac:chgData name="Patty Ramirez" userId="9a41a50a-b154-4af3-9905-59cb5e44f74c" providerId="ADAL" clId="{FB5A51E4-FD0B-46FA-B634-EEF62DFA1EBB}" dt="2026-09-24T14:10:44.932" v="246"/>
          <ac:spMkLst>
            <pc:docMk/>
            <pc:sldMk cId="2863168646" sldId="698"/>
            <ac:spMk id="2" creationId="{8691D465-38B5-E9B0-8DAA-A93F78F22BCD}"/>
          </ac:spMkLst>
        </pc:spChg>
        <pc:spChg chg="ord">
          <ac:chgData name="Patty Ramirez" userId="9a41a50a-b154-4af3-9905-59cb5e44f74c" providerId="ADAL" clId="{FB5A51E4-FD0B-46FA-B634-EEF62DFA1EBB}" dt="2026-09-24T14:10:44.932" v="246"/>
          <ac:spMkLst>
            <pc:docMk/>
            <pc:sldMk cId="2863168646" sldId="698"/>
            <ac:spMk id="3" creationId="{0AFA6029-0FE5-9611-8FE4-B8E81AC39858}"/>
          </ac:spMkLst>
        </pc:spChg>
      </pc:sldChg>
      <pc:sldChg chg="modSp mod">
        <pc:chgData name="Patty Ramirez" userId="9a41a50a-b154-4af3-9905-59cb5e44f74c" providerId="ADAL" clId="{FB5A51E4-FD0B-46FA-B634-EEF62DFA1EBB}" dt="2026-09-24T13:54:08.148" v="29" actId="962"/>
        <pc:sldMkLst>
          <pc:docMk/>
          <pc:sldMk cId="1048650904" sldId="700"/>
        </pc:sldMkLst>
        <pc:picChg chg="mod">
          <ac:chgData name="Patty Ramirez" userId="9a41a50a-b154-4af3-9905-59cb5e44f74c" providerId="ADAL" clId="{FB5A51E4-FD0B-46FA-B634-EEF62DFA1EBB}" dt="2026-09-24T13:54:08.148" v="29" actId="962"/>
          <ac:picMkLst>
            <pc:docMk/>
            <pc:sldMk cId="1048650904" sldId="700"/>
            <ac:picMk id="5" creationId="{3EAF587C-3EC4-CFFB-6ED6-12A3C37007FB}"/>
          </ac:picMkLst>
        </pc:picChg>
      </pc:sldChg>
      <pc:sldChg chg="addSp modSp mod">
        <pc:chgData name="Patty Ramirez" userId="9a41a50a-b154-4af3-9905-59cb5e44f74c" providerId="ADAL" clId="{FB5A51E4-FD0B-46FA-B634-EEF62DFA1EBB}" dt="2026-09-24T14:02:19.371" v="171" actId="14100"/>
        <pc:sldMkLst>
          <pc:docMk/>
          <pc:sldMk cId="336401904" sldId="701"/>
        </pc:sldMkLst>
        <pc:spChg chg="mod">
          <ac:chgData name="Patty Ramirez" userId="9a41a50a-b154-4af3-9905-59cb5e44f74c" providerId="ADAL" clId="{FB5A51E4-FD0B-46FA-B634-EEF62DFA1EBB}" dt="2026-09-24T14:02:19.371" v="171" actId="14100"/>
          <ac:spMkLst>
            <pc:docMk/>
            <pc:sldMk cId="336401904" sldId="701"/>
            <ac:spMk id="2" creationId="{00000000-0000-0000-0000-000000000000}"/>
          </ac:spMkLst>
        </pc:spChg>
        <pc:spChg chg="mod">
          <ac:chgData name="Patty Ramirez" userId="9a41a50a-b154-4af3-9905-59cb5e44f74c" providerId="ADAL" clId="{FB5A51E4-FD0B-46FA-B634-EEF62DFA1EBB}" dt="2026-09-24T13:57:16.081" v="45" actId="115"/>
          <ac:spMkLst>
            <pc:docMk/>
            <pc:sldMk cId="336401904" sldId="701"/>
            <ac:spMk id="3" creationId="{00000000-0000-0000-0000-000000000000}"/>
          </ac:spMkLst>
        </pc:spChg>
        <pc:spChg chg="add mod">
          <ac:chgData name="Patty Ramirez" userId="9a41a50a-b154-4af3-9905-59cb5e44f74c" providerId="ADAL" clId="{FB5A51E4-FD0B-46FA-B634-EEF62DFA1EBB}" dt="2026-09-24T13:59:48.999" v="125"/>
          <ac:spMkLst>
            <pc:docMk/>
            <pc:sldMk cId="336401904" sldId="701"/>
            <ac:spMk id="4" creationId="{94E6792A-10EC-1B5A-6D55-70560F527DFE}"/>
          </ac:spMkLst>
        </pc:spChg>
      </pc:sldChg>
      <pc:sldChg chg="modSp mod">
        <pc:chgData name="Patty Ramirez" userId="9a41a50a-b154-4af3-9905-59cb5e44f74c" providerId="ADAL" clId="{FB5A51E4-FD0B-46FA-B634-EEF62DFA1EBB}" dt="2026-09-24T13:54:06.177" v="28" actId="962"/>
        <pc:sldMkLst>
          <pc:docMk/>
          <pc:sldMk cId="1490328367" sldId="702"/>
        </pc:sldMkLst>
        <pc:picChg chg="mod">
          <ac:chgData name="Patty Ramirez" userId="9a41a50a-b154-4af3-9905-59cb5e44f74c" providerId="ADAL" clId="{FB5A51E4-FD0B-46FA-B634-EEF62DFA1EBB}" dt="2026-09-24T13:54:06.177" v="28" actId="962"/>
          <ac:picMkLst>
            <pc:docMk/>
            <pc:sldMk cId="1490328367" sldId="702"/>
            <ac:picMk id="5" creationId="{4AD52F14-E1FB-B65F-34B6-76E7C4C420B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439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algn="r" defTabSz="926448">
              <a:defRPr sz="1000" i="1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439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algn="r" defTabSz="926448">
              <a:defRPr sz="1000" i="1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0A7412D1-7960-4457-AC44-248524929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6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439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algn="r" defTabSz="926448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439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algn="r" defTabSz="926448">
              <a:defRPr sz="1000" i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B75215-82C2-4732-9D2F-2937E0D45E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536" y="4416025"/>
            <a:ext cx="5139329" cy="418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73" tIns="46687" rIns="93373" bIns="46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04850"/>
            <a:ext cx="6172200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730722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9813" indent="-234544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817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344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871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63984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3925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452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8979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644BE3-FC52-4938-B518-1F6B3EBB3524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4850"/>
            <a:ext cx="6172200" cy="347345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136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1662EF-7459-406A-B866-EE6F5073EF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79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B43FBF-AFFB-4A37-A9F2-31CBBFD4BAC5}" type="slidenum">
              <a:rPr lang="en-US" alt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52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B43FBF-AFFB-4A37-A9F2-31CBBFD4BAC5}" type="slidenum">
              <a:rPr lang="en-US" alt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275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B43FBF-AFFB-4A37-A9F2-31CBBFD4BAC5}" type="slidenum">
              <a:rPr lang="en-US" alt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562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B43FBF-AFFB-4A37-A9F2-31CBBFD4BAC5}" type="slidenum">
              <a:rPr lang="en-US" altLang="en-US"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52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9E3702-335E-4AC5-96FB-26F1CEAB9F2F}" type="slidenum">
              <a:rPr lang="en-US" altLang="en-US"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18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54A29-746A-4352-961A-997C3624B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46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3768D-5F73-4E9F-BB2A-290D2B6C7A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46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45C2C4-633E-45C1-88AC-F53F5EE738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1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DCFEB-B695-48CF-94C1-132A48272A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58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CF879E-2986-47A9-A658-74F51F7A15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03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9C973-0C60-49BD-8438-A20153D9C33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98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7FEE0D-169E-46BB-880F-994F941F3D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692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88B77-0E2A-4B34-BC96-28CAEF59B3F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60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BEDD7-99D4-450D-B285-5A9FF21D7A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300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897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7084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459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5453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7943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7608D-5636-4510-8BC2-9D09473E0F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607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36DD4-7CCB-4014-A027-546D64EB2A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13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61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jpeg"/><Relationship Id="rId20" Type="http://schemas.openxmlformats.org/officeDocument/2006/relationships/hyperlink" Target="https://sciences.utsa.edu/student-programs/marc/students/alumni-with-ph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.utsa.edu/student-programs/rising-researchers/" TargetMode="External"/><Relationship Id="rId2" Type="http://schemas.openxmlformats.org/officeDocument/2006/relationships/hyperlink" Target="https://sciences.utsa.edu/student-programs/stem-academy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atalog.utsa.edu/undergraduate/coursedescriptions/sci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.utsa.edu/bhe/students/cures.html" TargetMode="Externa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iences.utsa.edu/student/undergraduate/signature-experience.html" TargetMode="External"/><Relationship Id="rId5" Type="http://schemas.openxmlformats.org/officeDocument/2006/relationships/hyperlink" Target="https://outreach.uthscsa.edu/programs/visiting-students/" TargetMode="External"/><Relationship Id="rId4" Type="http://schemas.openxmlformats.org/officeDocument/2006/relationships/hyperlink" Target="https://sciences.utsa.edu/ugresearch/volunteering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vost.utsa.edu/undergraduate-research/opportunities/scholarship-application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nors.utsa.edu/programs/research_match.html" TargetMode="External"/><Relationship Id="rId4" Type="http://schemas.openxmlformats.org/officeDocument/2006/relationships/hyperlink" Target="https://sciences.utsa.edu/student-programs/wsrtp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utsa.az1.qualtrics.com/jfe/form/SV_071oUnKUOCF9Rs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utreach.uthscsa.edu/programs/sturop/" TargetMode="External"/><Relationship Id="rId2" Type="http://schemas.openxmlformats.org/officeDocument/2006/relationships/hyperlink" Target="https://outreach.uthscsa.edu/programs/student-internship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som.uthscsa.edu/mimg/programs/undergraduat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.utsa.edu/chemistry/summer-reu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vost.utsa.edu/career/najim/offerings/the-global-summer-institute.html" TargetMode="External"/><Relationship Id="rId5" Type="http://schemas.openxmlformats.org/officeDocument/2006/relationships/hyperlink" Target="https://provost.utsa.edu/career/najim/scholarships.html" TargetMode="External"/><Relationship Id="rId4" Type="http://schemas.openxmlformats.org/officeDocument/2006/relationships/hyperlink" Target="https://uthscsa.edu/biomedical-sciences/programs/summe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amgenscholars.com/" TargetMode="External"/><Relationship Id="rId3" Type="http://schemas.openxmlformats.org/officeDocument/2006/relationships/hyperlink" Target="https://www.aamc.org/members/great/61052/great_summerlinks.html" TargetMode="External"/><Relationship Id="rId7" Type="http://schemas.openxmlformats.org/officeDocument/2006/relationships/hyperlink" Target="https://science.osti.gov/wdts/suli" TargetMode="External"/><Relationship Id="rId2" Type="http://schemas.openxmlformats.org/officeDocument/2006/relationships/hyperlink" Target="https://www.pathwaystoscienc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raining.nih.gov/research-training/pb/sip/" TargetMode="External"/><Relationship Id="rId5" Type="http://schemas.openxmlformats.org/officeDocument/2006/relationships/hyperlink" Target="https://etap.nsf.gov/" TargetMode="External"/><Relationship Id="rId4" Type="http://schemas.openxmlformats.org/officeDocument/2006/relationships/hyperlink" Target="https://www.nsf.gov/funding/initiatives/re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sa.edu/sciences/ugresearch/volunteering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hyperlink" Target="https://uthscsa.edu/biomedical-sciences/student-life/ut-health-san-antonio-campus-tour" TargetMode="External"/><Relationship Id="rId4" Type="http://schemas.openxmlformats.org/officeDocument/2006/relationships/hyperlink" Target="https://sciences.utsa.edu/research/departments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s.utsa.edu/student-programs/marc/_documents/templates/cv-template-lines.docx" TargetMode="External"/><Relationship Id="rId2" Type="http://schemas.openxmlformats.org/officeDocument/2006/relationships/hyperlink" Target="https://sciences.utsa.edu/student-programs/marc/_documents/templates/cv-template.docx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C3BBB-2211-A3ED-6C96-8B3306D0E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81000" y="-1646302"/>
            <a:ext cx="11734799" cy="16463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How To Get Involved in Research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E4184F5-A128-F5CE-FC59-2478C0A41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181600"/>
            <a:ext cx="7766936" cy="72813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September 22, 2026</a:t>
            </a:r>
          </a:p>
        </p:txBody>
      </p:sp>
      <p:pic>
        <p:nvPicPr>
          <p:cNvPr id="5" name="Picture 4" descr="COS SSC Presents How to Get Involved in Research">
            <a:extLst>
              <a:ext uri="{FF2B5EF4-FFF2-40B4-BE49-F238E27FC236}">
                <a16:creationId xmlns:a16="http://schemas.microsoft.com/office/drawing/2014/main" id="{1F932CB5-0683-EEA5-F299-EEDDDA1D7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09600"/>
            <a:ext cx="6916115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6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A614-FADE-5BF8-45AB-E3436CE9C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596668" cy="1320800"/>
          </a:xfrm>
        </p:spPr>
        <p:txBody>
          <a:bodyPr/>
          <a:lstStyle/>
          <a:p>
            <a:r>
              <a:rPr lang="en-US" dirty="0"/>
              <a:t>Speakers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13449-965E-D8F8-35DC-4DE38AD6A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1600"/>
            <a:ext cx="10752666" cy="52578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Gail P. Taylor, Ph.D. – </a:t>
            </a:r>
          </a:p>
          <a:p>
            <a:pPr marL="400050" lvl="1"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Associate Director STEM Initiatives, COS SSC</a:t>
            </a:r>
          </a:p>
          <a:p>
            <a:pPr marL="400050" lvl="1">
              <a:spcBef>
                <a:spcPts val="0"/>
              </a:spcBef>
            </a:pPr>
            <a:endParaRPr lang="en-US" sz="2000" b="1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Lindsey Macpherson</a:t>
            </a: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Ph.D.,</a:t>
            </a:r>
          </a:p>
          <a:p>
            <a:pPr marL="400050" lvl="1">
              <a:spcBef>
                <a:spcPts val="0"/>
              </a:spcBef>
            </a:pPr>
            <a:r>
              <a:rPr lang="en-US" sz="1800" b="1" dirty="0"/>
              <a:t>Associate Professor, Neuroscience, Developmental and Regenerative Biology.</a:t>
            </a:r>
            <a:endParaRPr lang="en-US" sz="1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Kathryn Mayer, Ph.D.</a:t>
            </a:r>
          </a:p>
          <a:p>
            <a:pPr marL="400050" lvl="1"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Associate Professor, Physics and Astronomy</a:t>
            </a:r>
            <a:endParaRPr lang="en-US" sz="2000" b="1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114300" lvl="1" indent="0">
              <a:spcBef>
                <a:spcPts val="0"/>
              </a:spcBef>
              <a:buNone/>
            </a:pPr>
            <a:endParaRPr lang="en-US" sz="2000" b="1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sz="22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Philipp </a:t>
            </a:r>
            <a:r>
              <a:rPr lang="en-US" sz="220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Schmidpeter</a:t>
            </a:r>
            <a:r>
              <a:rPr lang="en-US" sz="22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Ph</a:t>
            </a:r>
            <a:r>
              <a:rPr lang="en-US" sz="2200" b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.D.,</a:t>
            </a:r>
            <a:r>
              <a:rPr lang="en-US" sz="22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</a:p>
          <a:p>
            <a:pPr marL="400050" lvl="1">
              <a:spcBef>
                <a:spcPts val="0"/>
              </a:spcBef>
            </a:pPr>
            <a:r>
              <a:rPr lang="en-US" b="1" dirty="0"/>
              <a:t>Assistant Professor, Biochemistry.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Hector Aguilar, Ph.D.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00050" lvl="1"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Professor of Instruction and Distinguished Teaching Professor, Chemistry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00050" lvl="1"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Associate Dean for Undergraduate Studies, College of Sciences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00050" lvl="1"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Associate Dean for Academic Affairs, Honors College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98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97442" y="2036762"/>
            <a:ext cx="8267700" cy="1320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Obtaining Research Experience as an Undergraduate!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9811A5-5C3E-4D3A-B979-2460C53D272B}"/>
              </a:ext>
            </a:extLst>
          </p:cNvPr>
          <p:cNvSpPr txBox="1"/>
          <p:nvPr/>
        </p:nvSpPr>
        <p:spPr>
          <a:xfrm>
            <a:off x="4011354" y="3612346"/>
            <a:ext cx="41692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College of Sciences</a:t>
            </a:r>
          </a:p>
          <a:p>
            <a:pPr algn="ctr"/>
            <a:r>
              <a:rPr lang="en-US" sz="2800" b="1" dirty="0"/>
              <a:t>Student Success Center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C54604A-56CF-4D93-9A55-BFA7AE14A989}"/>
              </a:ext>
            </a:extLst>
          </p:cNvPr>
          <p:cNvSpPr txBox="1">
            <a:spLocks/>
          </p:cNvSpPr>
          <p:nvPr/>
        </p:nvSpPr>
        <p:spPr>
          <a:xfrm>
            <a:off x="7696200" y="5410200"/>
            <a:ext cx="37338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None/>
            </a:pPr>
            <a:r>
              <a:rPr lang="en-US" sz="2400" b="1" dirty="0">
                <a:latin typeface="Calibri Light"/>
                <a:cs typeface="Calibri Light"/>
              </a:rPr>
              <a:t>Gail P. Taylor, Ph.D.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000" dirty="0">
                <a:latin typeface="Calibri Light"/>
                <a:cs typeface="Calibri Light"/>
              </a:rPr>
              <a:t>Pre-doctoral Training Specialist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BD4-EEDA-4800-B89E-73D7458B1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7536"/>
            <a:ext cx="9525000" cy="838200"/>
          </a:xfrm>
        </p:spPr>
        <p:txBody>
          <a:bodyPr>
            <a:normAutofit/>
          </a:bodyPr>
          <a:lstStyle/>
          <a:p>
            <a:r>
              <a:rPr lang="en-US" dirty="0"/>
              <a:t>VERY IMPORTANT PSA about PhD Training…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B7C1D-FE66-4479-9599-CE3FF58C6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35736"/>
            <a:ext cx="8763000" cy="5088864"/>
          </a:xfrm>
        </p:spPr>
        <p:txBody>
          <a:bodyPr>
            <a:normAutofit/>
          </a:bodyPr>
          <a:lstStyle/>
          <a:p>
            <a:r>
              <a:rPr lang="en-US" sz="2400" dirty="0"/>
              <a:t>Can apply/enter straight from UG</a:t>
            </a:r>
          </a:p>
          <a:p>
            <a:pPr lvl="1"/>
            <a:r>
              <a:rPr lang="en-US" sz="2000" dirty="0"/>
              <a:t>In Sciences usually don’t need a Masters</a:t>
            </a:r>
          </a:p>
          <a:p>
            <a:pPr lvl="1"/>
            <a:r>
              <a:rPr lang="en-US" sz="2000" dirty="0"/>
              <a:t>In Math you MAY need a MS, but may be offered a funded MS to PhD.</a:t>
            </a:r>
          </a:p>
          <a:p>
            <a:endParaRPr lang="en-US" sz="2400" dirty="0"/>
          </a:p>
          <a:p>
            <a:r>
              <a:rPr lang="en-US" sz="2400" dirty="0"/>
              <a:t>PhDs are free (but not easy) – You are paid to get one</a:t>
            </a:r>
          </a:p>
          <a:p>
            <a:pPr lvl="1"/>
            <a:r>
              <a:rPr lang="en-US" sz="2000" dirty="0"/>
              <a:t>You are usually paid thru institution (tuition &amp; Fees as well!)</a:t>
            </a:r>
          </a:p>
          <a:p>
            <a:pPr lvl="2"/>
            <a:r>
              <a:rPr lang="en-US" sz="1800" dirty="0"/>
              <a:t>Stipend from TA, Research Assistantships, Fellowships</a:t>
            </a:r>
          </a:p>
          <a:p>
            <a:pPr lvl="1"/>
            <a:r>
              <a:rPr lang="en-US" sz="2000" dirty="0"/>
              <a:t>You can get your own funding… (ex: NSF GRFP, Gilliam Fellows)</a:t>
            </a:r>
          </a:p>
          <a:p>
            <a:pPr lvl="1"/>
            <a:r>
              <a:rPr lang="en-US" sz="2000" dirty="0"/>
              <a:t>In some cases, a company where you’re working might pay for it...</a:t>
            </a:r>
          </a:p>
          <a:p>
            <a:pPr lvl="2"/>
            <a:endParaRPr lang="en-US" sz="1800" dirty="0"/>
          </a:p>
          <a:p>
            <a:endParaRPr lang="en-US" dirty="0"/>
          </a:p>
        </p:txBody>
      </p:sp>
      <p:pic>
        <p:nvPicPr>
          <p:cNvPr id="1028" name="Picture 4" descr="6 Bad Reasons to Get a PhD - Ijeoma Kola">
            <a:extLst>
              <a:ext uri="{FF2B5EF4-FFF2-40B4-BE49-F238E27FC236}">
                <a16:creationId xmlns:a16="http://schemas.microsoft.com/office/drawing/2014/main" id="{1C742446-C0F2-453C-9F17-A0DDD859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1524000"/>
            <a:ext cx="25146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93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909" y="287286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What Do They Have in Common?</a:t>
            </a:r>
          </a:p>
        </p:txBody>
      </p:sp>
      <p:pic>
        <p:nvPicPr>
          <p:cNvPr id="24" name="Picture 7" descr="MARC alumni">
            <a:extLst>
              <a:ext uri="{FF2B5EF4-FFF2-40B4-BE49-F238E27FC236}">
                <a16:creationId xmlns:a16="http://schemas.microsoft.com/office/drawing/2014/main" id="{84482D34-E4A5-4DB3-BBBC-754C5F07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622" y="898513"/>
            <a:ext cx="1471842" cy="147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MARC alumni">
            <a:extLst>
              <a:ext uri="{FF2B5EF4-FFF2-40B4-BE49-F238E27FC236}">
                <a16:creationId xmlns:a16="http://schemas.microsoft.com/office/drawing/2014/main" id="{B6C43309-5854-40E2-8B9A-2B9249E70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67" y="674632"/>
            <a:ext cx="1603698" cy="160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MARC alumni">
            <a:extLst>
              <a:ext uri="{FF2B5EF4-FFF2-40B4-BE49-F238E27FC236}">
                <a16:creationId xmlns:a16="http://schemas.microsoft.com/office/drawing/2014/main" id="{3B0D691A-F98F-43AC-84D2-B66281CF5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017" y="633855"/>
            <a:ext cx="1249191" cy="126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9" descr="MARC alumni">
            <a:extLst>
              <a:ext uri="{FF2B5EF4-FFF2-40B4-BE49-F238E27FC236}">
                <a16:creationId xmlns:a16="http://schemas.microsoft.com/office/drawing/2014/main" id="{EE31FB96-FE2A-4CA3-872D-DB94A9F0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520" y="674632"/>
            <a:ext cx="1603698" cy="15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Vanessa Torres, Ph.D.">
            <a:extLst>
              <a:ext uri="{FF2B5EF4-FFF2-40B4-BE49-F238E27FC236}">
                <a16:creationId xmlns:a16="http://schemas.microsoft.com/office/drawing/2014/main" id="{A8158D86-68D8-4658-848A-E0BC3ECA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517" y="1628895"/>
            <a:ext cx="1459807" cy="145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MARC alumni">
            <a:extLst>
              <a:ext uri="{FF2B5EF4-FFF2-40B4-BE49-F238E27FC236}">
                <a16:creationId xmlns:a16="http://schemas.microsoft.com/office/drawing/2014/main" id="{CCCC0E59-5B6C-46EF-B19A-A1FD70930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848" y="1824026"/>
            <a:ext cx="1603698" cy="160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MARC alumni">
            <a:extLst>
              <a:ext uri="{FF2B5EF4-FFF2-40B4-BE49-F238E27FC236}">
                <a16:creationId xmlns:a16="http://schemas.microsoft.com/office/drawing/2014/main" id="{AD77C55C-4F07-4A18-B3B1-C4160D9D6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179" y="2595124"/>
            <a:ext cx="1648071" cy="164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MARC alumni">
            <a:extLst>
              <a:ext uri="{FF2B5EF4-FFF2-40B4-BE49-F238E27FC236}">
                <a16:creationId xmlns:a16="http://schemas.microsoft.com/office/drawing/2014/main" id="{09B22E3E-015D-472C-A491-215E91952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66" y="2352013"/>
            <a:ext cx="1378322" cy="147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MARC Alumni with PhD">
            <a:extLst>
              <a:ext uri="{FF2B5EF4-FFF2-40B4-BE49-F238E27FC236}">
                <a16:creationId xmlns:a16="http://schemas.microsoft.com/office/drawing/2014/main" id="{FE70CA3E-72C9-471A-9161-7821606DE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570" y="2450606"/>
            <a:ext cx="1285479" cy="12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1" descr="MARC alumni">
            <a:extLst>
              <a:ext uri="{FF2B5EF4-FFF2-40B4-BE49-F238E27FC236}">
                <a16:creationId xmlns:a16="http://schemas.microsoft.com/office/drawing/2014/main" id="{1FF51527-A7D2-44D3-BDAD-ABF635589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52" y="3490749"/>
            <a:ext cx="1236662" cy="111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Theresa Guillette">
            <a:extLst>
              <a:ext uri="{FF2B5EF4-FFF2-40B4-BE49-F238E27FC236}">
                <a16:creationId xmlns:a16="http://schemas.microsoft.com/office/drawing/2014/main" id="{157086F9-9CF7-4EDA-A2BC-E26324C4B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530" y="3301783"/>
            <a:ext cx="1497271" cy="149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MARC alumni">
            <a:extLst>
              <a:ext uri="{FF2B5EF4-FFF2-40B4-BE49-F238E27FC236}">
                <a16:creationId xmlns:a16="http://schemas.microsoft.com/office/drawing/2014/main" id="{70D06EE5-8F84-460A-B4C7-C9C48759E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023" y="3798952"/>
            <a:ext cx="1497272" cy="151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Xavier De Luna">
            <a:extLst>
              <a:ext uri="{FF2B5EF4-FFF2-40B4-BE49-F238E27FC236}">
                <a16:creationId xmlns:a16="http://schemas.microsoft.com/office/drawing/2014/main" id="{5DF3E827-AC2D-40F7-A948-9E0956EDC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652" y="3809273"/>
            <a:ext cx="1768450" cy="176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MARC alumni">
            <a:extLst>
              <a:ext uri="{FF2B5EF4-FFF2-40B4-BE49-F238E27FC236}">
                <a16:creationId xmlns:a16="http://schemas.microsoft.com/office/drawing/2014/main" id="{D0CB75C9-4416-4E46-B40F-F96C2F949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15" y="4281302"/>
            <a:ext cx="1698457" cy="169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MARC alumni">
            <a:extLst>
              <a:ext uri="{FF2B5EF4-FFF2-40B4-BE49-F238E27FC236}">
                <a16:creationId xmlns:a16="http://schemas.microsoft.com/office/drawing/2014/main" id="{37DC71EA-DEEF-44FB-84FB-20E5F575C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802" y="4648200"/>
            <a:ext cx="1459807" cy="147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onica Kiewit Sanchez">
            <a:extLst>
              <a:ext uri="{FF2B5EF4-FFF2-40B4-BE49-F238E27FC236}">
                <a16:creationId xmlns:a16="http://schemas.microsoft.com/office/drawing/2014/main" id="{EC8380A5-AA69-4773-BAC0-A85D632C2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878" y="4665464"/>
            <a:ext cx="1497271" cy="149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MARC alumni">
            <a:extLst>
              <a:ext uri="{FF2B5EF4-FFF2-40B4-BE49-F238E27FC236}">
                <a16:creationId xmlns:a16="http://schemas.microsoft.com/office/drawing/2014/main" id="{4DD0E328-D1DB-4C33-86E9-A66DD7195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380" y="5073442"/>
            <a:ext cx="1497272" cy="149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CF38BB-9BAD-D719-5983-C160C796451C}"/>
              </a:ext>
            </a:extLst>
          </p:cNvPr>
          <p:cNvSpPr txBox="1"/>
          <p:nvPr/>
        </p:nvSpPr>
        <p:spPr>
          <a:xfrm>
            <a:off x="938128" y="6109538"/>
            <a:ext cx="683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0"/>
              </a:rPr>
              <a:t>https://sciences.utsa.edu/student-programs/marc/students/alumni-with-phd.html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4784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What Research Gives You…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066800"/>
            <a:ext cx="10414000" cy="5355771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Build Credentials / Skills</a:t>
            </a:r>
          </a:p>
          <a:p>
            <a:pPr lvl="1"/>
            <a:r>
              <a:rPr lang="en-US" sz="3000" dirty="0"/>
              <a:t>Can bring degree to life…</a:t>
            </a:r>
          </a:p>
          <a:p>
            <a:pPr lvl="1"/>
            <a:r>
              <a:rPr lang="en-US" sz="3000" dirty="0"/>
              <a:t>Research Techniques / Experimental Design</a:t>
            </a:r>
          </a:p>
          <a:p>
            <a:pPr lvl="1"/>
            <a:r>
              <a:rPr lang="en-US" sz="3000" dirty="0"/>
              <a:t>Professional Skills (speaking, writing)</a:t>
            </a:r>
          </a:p>
          <a:p>
            <a:pPr lvl="1"/>
            <a:r>
              <a:rPr lang="en-US" sz="3000" dirty="0"/>
              <a:t>Coursework assistance and credit</a:t>
            </a:r>
          </a:p>
          <a:p>
            <a:r>
              <a:rPr lang="en-US" sz="3200" dirty="0"/>
              <a:t>Integration into Science Culture</a:t>
            </a:r>
          </a:p>
          <a:p>
            <a:pPr lvl="1"/>
            <a:r>
              <a:rPr lang="en-US" sz="3000" dirty="0"/>
              <a:t>Pick up a little “cultural capital” How-to</a:t>
            </a:r>
            <a:endParaRPr lang="en-US" sz="3200" dirty="0"/>
          </a:p>
          <a:p>
            <a:pPr lvl="1"/>
            <a:r>
              <a:rPr lang="en-US" sz="3000" dirty="0"/>
              <a:t>Many unwritten rules and preferences…</a:t>
            </a:r>
          </a:p>
          <a:p>
            <a:r>
              <a:rPr lang="en-US" sz="3600" dirty="0"/>
              <a:t>Faculty, Postdoc, Grad Student Mentoring</a:t>
            </a:r>
          </a:p>
          <a:p>
            <a:r>
              <a:rPr lang="en-US" sz="3338" dirty="0"/>
              <a:t>Build Identity – Become a Scientist…</a:t>
            </a:r>
          </a:p>
          <a:p>
            <a:r>
              <a:rPr lang="en-US" sz="3600" dirty="0"/>
              <a:t>Opportunity to Cultivate letters of Recommendation</a:t>
            </a:r>
          </a:p>
          <a:p>
            <a:endParaRPr lang="en-US" sz="3338" dirty="0"/>
          </a:p>
        </p:txBody>
      </p:sp>
    </p:spTree>
    <p:extLst>
      <p:ext uri="{BB962C8B-B14F-4D97-AF65-F5344CB8AC3E}">
        <p14:creationId xmlns:p14="http://schemas.microsoft.com/office/powerpoint/2010/main" val="113622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F145-7E1A-724E-4EF0-220109A12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Structured Intro to Research &amp; Foundations…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C7AB4-EF38-7BBA-C550-6EE5752BB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6401"/>
            <a:ext cx="10371666" cy="4364962"/>
          </a:xfrm>
        </p:spPr>
        <p:txBody>
          <a:bodyPr>
            <a:normAutofit/>
          </a:bodyPr>
          <a:lstStyle/>
          <a:p>
            <a:r>
              <a:rPr lang="en-US" sz="2800" dirty="0"/>
              <a:t>F 2027 Transfer Academy - </a:t>
            </a:r>
            <a:r>
              <a:rPr lang="en-US" sz="2800" dirty="0">
                <a:hlinkClick r:id="rId2"/>
              </a:rPr>
              <a:t>https://sciences.utsa.edu/student-programs/stem-academy/</a:t>
            </a:r>
            <a:r>
              <a:rPr lang="en-US" sz="2800" dirty="0"/>
              <a:t> </a:t>
            </a:r>
          </a:p>
          <a:p>
            <a:r>
              <a:rPr lang="en-US" sz="2800" dirty="0"/>
              <a:t>Spring 2027 Rising Researchers - </a:t>
            </a:r>
            <a:r>
              <a:rPr lang="en-US" sz="2800" dirty="0">
                <a:hlinkClick r:id="rId3"/>
              </a:rPr>
              <a:t>https://sciences.utsa.edu/student-programs/rising-researchers/</a:t>
            </a:r>
            <a:r>
              <a:rPr lang="en-US" sz="2800" dirty="0"/>
              <a:t> </a:t>
            </a:r>
          </a:p>
          <a:p>
            <a:pPr lvl="1"/>
            <a:r>
              <a:rPr lang="en-US" sz="2600" dirty="0"/>
              <a:t>12 Week Introduction to Research, PhD and Professional Skills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D52F14-E1FB-B65F-34B6-76E7C4C42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1" y="46482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2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F145-7E1A-724E-4EF0-220109A12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4400"/>
          </a:xfrm>
        </p:spPr>
        <p:txBody>
          <a:bodyPr/>
          <a:lstStyle/>
          <a:p>
            <a:r>
              <a:rPr lang="en-US" dirty="0"/>
              <a:t>SSC Research Training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C7AB4-EF38-7BBA-C550-6EE5752BB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6401"/>
            <a:ext cx="10371666" cy="4364962"/>
          </a:xfrm>
        </p:spPr>
        <p:txBody>
          <a:bodyPr>
            <a:normAutofit/>
          </a:bodyPr>
          <a:lstStyle/>
          <a:p>
            <a:r>
              <a:rPr lang="en-US" sz="2800" dirty="0"/>
              <a:t>COS SSC Research Professional Development Training Series 4100 a, b, c, d</a:t>
            </a:r>
          </a:p>
          <a:p>
            <a:pPr lvl="1"/>
            <a:r>
              <a:rPr lang="en-US" sz="2600" dirty="0"/>
              <a:t>COS Signature Experience - Professional Development</a:t>
            </a:r>
          </a:p>
          <a:p>
            <a:pPr lvl="1"/>
            <a:r>
              <a:rPr lang="en-US" sz="2600" dirty="0">
                <a:hlinkClick r:id="rId2"/>
              </a:rPr>
              <a:t>https://catalog.utsa.edu/undergraduate/coursedescriptions/sci/</a:t>
            </a:r>
            <a:r>
              <a:rPr lang="en-US" sz="2600" dirty="0"/>
              <a:t> </a:t>
            </a:r>
          </a:p>
          <a:p>
            <a:pPr lvl="1"/>
            <a:r>
              <a:rPr lang="en-US" sz="2600" dirty="0"/>
              <a:t>Two years, four semesters</a:t>
            </a:r>
          </a:p>
          <a:p>
            <a:pPr lvl="1"/>
            <a:r>
              <a:rPr lang="en-US" sz="2600" dirty="0"/>
              <a:t>0 Credit (free)</a:t>
            </a:r>
          </a:p>
          <a:p>
            <a:pPr lvl="1"/>
            <a:r>
              <a:rPr lang="en-US" sz="2600" dirty="0"/>
              <a:t>Progressively intensive mentoring/training topics for students in research labs</a:t>
            </a:r>
          </a:p>
        </p:txBody>
      </p:sp>
    </p:spTree>
    <p:extLst>
      <p:ext uri="{BB962C8B-B14F-4D97-AF65-F5344CB8AC3E}">
        <p14:creationId xmlns:p14="http://schemas.microsoft.com/office/powerpoint/2010/main" val="87687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4000"/>
            <a:ext cx="10591800" cy="1320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Unfunded Mechanisms – Gain Research Experience on Campus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65200"/>
            <a:ext cx="8991600" cy="5638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 2"/>
              <a:buChar char=""/>
              <a:defRPr/>
            </a:pPr>
            <a:r>
              <a:rPr lang="en-US" sz="2400" dirty="0"/>
              <a:t>Course-based research experiences (CUREs)</a:t>
            </a:r>
          </a:p>
          <a:p>
            <a:pPr lvl="1">
              <a:buFont typeface="Wingdings 2"/>
              <a:buChar char=""/>
              <a:defRPr/>
            </a:pPr>
            <a:r>
              <a:rPr lang="en-US" sz="2200" dirty="0">
                <a:hlinkClick r:id="rId3"/>
              </a:rPr>
              <a:t>https://sciences.utsa.edu/bhe/students/cures.html</a:t>
            </a:r>
            <a:r>
              <a:rPr lang="en-US" sz="2200" dirty="0"/>
              <a:t> </a:t>
            </a:r>
          </a:p>
          <a:p>
            <a:pPr>
              <a:buFont typeface="Wingdings 2"/>
              <a:buChar char=""/>
              <a:defRPr/>
            </a:pPr>
            <a:r>
              <a:rPr lang="en-US" sz="2400" dirty="0"/>
              <a:t>Unpaid: </a:t>
            </a:r>
          </a:p>
          <a:p>
            <a:pPr lvl="1">
              <a:buFont typeface="Wingdings 2"/>
              <a:buChar char=""/>
              <a:defRPr/>
            </a:pPr>
            <a:r>
              <a:rPr lang="en-US" sz="2000" dirty="0"/>
              <a:t>Volunteer in UTSA / HSC Research Labs</a:t>
            </a:r>
          </a:p>
          <a:p>
            <a:pPr lvl="2">
              <a:buFont typeface="Wingdings 2"/>
              <a:buChar char=""/>
              <a:defRPr/>
            </a:pPr>
            <a:r>
              <a:rPr lang="en-US" sz="1600" dirty="0">
                <a:hlinkClick r:id="rId4"/>
              </a:rPr>
              <a:t>https://sciences.utsa.edu/ugresearch/volunteering.html</a:t>
            </a:r>
            <a:r>
              <a:rPr lang="en-US" sz="1600" dirty="0"/>
              <a:t> </a:t>
            </a:r>
          </a:p>
          <a:p>
            <a:pPr lvl="2">
              <a:buFont typeface="Wingdings 2"/>
              <a:buChar char=""/>
              <a:defRPr/>
            </a:pPr>
            <a:r>
              <a:rPr lang="en-US" sz="1800" dirty="0"/>
              <a:t>For UTSA: Just volunteer and department will coordinate…</a:t>
            </a:r>
          </a:p>
          <a:p>
            <a:pPr lvl="2">
              <a:buFont typeface="Wingdings 2"/>
              <a:buChar char=""/>
              <a:defRPr/>
            </a:pPr>
            <a:r>
              <a:rPr lang="en-US" sz="1800" dirty="0"/>
              <a:t>For UT Health: </a:t>
            </a:r>
            <a:r>
              <a:rPr lang="en-US" sz="1800" dirty="0">
                <a:hlinkClick r:id="rId5"/>
              </a:rPr>
              <a:t>https://outreach.uthscsa.edu/programs/visiting-students/</a:t>
            </a:r>
            <a:r>
              <a:rPr lang="en-US" sz="1800" dirty="0"/>
              <a:t> </a:t>
            </a:r>
          </a:p>
          <a:p>
            <a:pPr lvl="1">
              <a:buFont typeface="Wingdings 2"/>
              <a:buChar char=""/>
              <a:defRPr/>
            </a:pPr>
            <a:r>
              <a:rPr lang="en-US" sz="2000" dirty="0"/>
              <a:t>For Credit:</a:t>
            </a:r>
          </a:p>
          <a:p>
            <a:pPr lvl="2">
              <a:buFont typeface="Wingdings 2"/>
              <a:buChar char=""/>
              <a:defRPr/>
            </a:pPr>
            <a:r>
              <a:rPr lang="en-US" sz="1800" dirty="0"/>
              <a:t>Honors research (HC or COS) 499</a:t>
            </a:r>
            <a:r>
              <a:rPr lang="en-US" sz="1800" dirty="0">
                <a:solidFill>
                  <a:srgbClr val="FF0000"/>
                </a:solidFill>
              </a:rPr>
              <a:t>1,2,3</a:t>
            </a:r>
            <a:r>
              <a:rPr lang="en-US" sz="1800" dirty="0"/>
              <a:t> </a:t>
            </a:r>
          </a:p>
          <a:p>
            <a:pPr lvl="2">
              <a:buFont typeface="Wingdings 2"/>
              <a:buChar char=""/>
              <a:defRPr/>
            </a:pPr>
            <a:r>
              <a:rPr lang="en-US" sz="1800" dirty="0"/>
              <a:t>Independent study 491</a:t>
            </a:r>
            <a:r>
              <a:rPr lang="en-US" sz="1800" dirty="0">
                <a:solidFill>
                  <a:srgbClr val="FF0000"/>
                </a:solidFill>
              </a:rPr>
              <a:t>1,2,3</a:t>
            </a:r>
            <a:r>
              <a:rPr lang="en-US" sz="1800" dirty="0"/>
              <a:t> (Can be used; not as common)</a:t>
            </a:r>
          </a:p>
          <a:p>
            <a:pPr lvl="2">
              <a:buFont typeface="Wingdings 2"/>
              <a:buChar char=""/>
              <a:defRPr/>
            </a:pPr>
            <a:r>
              <a:rPr lang="en-US" sz="1800" dirty="0"/>
              <a:t>Major-associated research – 492</a:t>
            </a:r>
            <a:r>
              <a:rPr lang="en-US" sz="1800" dirty="0">
                <a:solidFill>
                  <a:srgbClr val="FF0000"/>
                </a:solidFill>
              </a:rPr>
              <a:t>1,2,3  or whatever their numbers are</a:t>
            </a:r>
          </a:p>
          <a:p>
            <a:pPr lvl="1"/>
            <a:r>
              <a:rPr lang="en-US" sz="2000" b="1" dirty="0"/>
              <a:t>COS Signature Experience </a:t>
            </a:r>
          </a:p>
          <a:p>
            <a:pPr lvl="2"/>
            <a:r>
              <a:rPr lang="en-US" sz="1600" b="1" dirty="0">
                <a:hlinkClick r:id="rId6"/>
              </a:rPr>
              <a:t>https://sciences.utsa.edu/student/undergraduate/signature-experience.html</a:t>
            </a:r>
            <a:r>
              <a:rPr lang="en-US" sz="1600" b="1" dirty="0"/>
              <a:t> 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-apple-system"/>
              </a:rPr>
              <a:t> </a:t>
            </a:r>
            <a:endParaRPr lang="en-US" sz="2000" b="1" dirty="0"/>
          </a:p>
        </p:txBody>
      </p:sp>
      <p:pic>
        <p:nvPicPr>
          <p:cNvPr id="2050" name="Picture 2" descr="NSF Research Experience for ...">
            <a:extLst>
              <a:ext uri="{FF2B5EF4-FFF2-40B4-BE49-F238E27FC236}">
                <a16:creationId xmlns:a16="http://schemas.microsoft.com/office/drawing/2014/main" id="{770C7640-BD4D-47F7-9A9E-89D4DAF1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871" y="1150470"/>
            <a:ext cx="2440829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79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496"/>
            <a:ext cx="10515600" cy="1320800"/>
          </a:xfrm>
        </p:spPr>
        <p:txBody>
          <a:bodyPr/>
          <a:lstStyle/>
          <a:p>
            <a:pPr>
              <a:defRPr/>
            </a:pPr>
            <a:r>
              <a:rPr lang="en-US" dirty="0"/>
              <a:t>Funded AY Mechanisms of Entering labs @ UTSA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10972800" cy="5861304"/>
          </a:xfrm>
        </p:spPr>
        <p:txBody>
          <a:bodyPr>
            <a:normAutofit fontScale="92500" lnSpcReduction="20000"/>
          </a:bodyPr>
          <a:lstStyle/>
          <a:p>
            <a:pPr>
              <a:buFont typeface="Wingdings 2"/>
              <a:buChar char=""/>
              <a:defRPr/>
            </a:pPr>
            <a:r>
              <a:rPr lang="en-US" sz="2000" b="1" dirty="0"/>
              <a:t>PURF: Provost’s Undergraduate Research Fellowship:  </a:t>
            </a:r>
            <a:r>
              <a:rPr lang="en-US" sz="2000" dirty="0">
                <a:hlinkClick r:id="rId3" tooltip="https://provost.utsa.edu/undergraduate-research/opportunities/scholarship-application.html"/>
              </a:rPr>
              <a:t>https://provost.utsa.edu/undergraduate-research/opportunities/scholarship-application.html</a:t>
            </a:r>
            <a:endParaRPr lang="en-US" sz="2000" dirty="0"/>
          </a:p>
          <a:p>
            <a:pPr>
              <a:buFont typeface="Wingdings 2"/>
              <a:buChar char=""/>
              <a:defRPr/>
            </a:pPr>
            <a:r>
              <a:rPr lang="en-US" sz="2000" b="1" dirty="0"/>
              <a:t>Hired as Research Assistant (usually in lab where you’ve volunteered)</a:t>
            </a:r>
          </a:p>
          <a:p>
            <a:pPr>
              <a:buFont typeface="Wingdings 2"/>
              <a:buChar char=""/>
              <a:defRPr/>
            </a:pPr>
            <a:r>
              <a:rPr lang="en-US" sz="2000" b="1" dirty="0">
                <a:solidFill>
                  <a:schemeClr val="tx1"/>
                </a:solidFill>
              </a:rPr>
              <a:t>Work Study (federally funded…awarded through financial aid)</a:t>
            </a:r>
          </a:p>
          <a:p>
            <a:pPr lvl="1">
              <a:buFont typeface="Wingdings 2"/>
              <a:buChar char=""/>
              <a:defRPr/>
            </a:pPr>
            <a:r>
              <a:rPr lang="en-US" sz="1800" dirty="0">
                <a:solidFill>
                  <a:schemeClr val="tx1"/>
                </a:solidFill>
              </a:rPr>
              <a:t>You must be awarded Financial Aid &amp; lab / program must be awarded positions</a:t>
            </a:r>
          </a:p>
          <a:p>
            <a:pPr lvl="1">
              <a:buFont typeface="Wingdings 2"/>
              <a:buChar char=""/>
              <a:defRPr/>
            </a:pPr>
            <a:r>
              <a:rPr lang="en-US" sz="1800" dirty="0">
                <a:solidFill>
                  <a:schemeClr val="tx1"/>
                </a:solidFill>
              </a:rPr>
              <a:t>Departments, teaching labs, faculty</a:t>
            </a:r>
          </a:p>
          <a:p>
            <a:pPr lvl="2">
              <a:buFont typeface="Wingdings 2"/>
              <a:buChar char=""/>
              <a:defRPr/>
            </a:pPr>
            <a:r>
              <a:rPr lang="en-US" sz="1600" dirty="0">
                <a:solidFill>
                  <a:schemeClr val="tx1"/>
                </a:solidFill>
              </a:rPr>
              <a:t>Make sure it refers to RESEARCH not just cleaning</a:t>
            </a:r>
          </a:p>
          <a:p>
            <a:pPr>
              <a:buFont typeface="Wingdings 2"/>
              <a:buChar char=""/>
              <a:defRPr/>
            </a:pPr>
            <a:r>
              <a:rPr lang="en-US" sz="2400" b="1" dirty="0">
                <a:solidFill>
                  <a:srgbClr val="FF0000"/>
                </a:solidFill>
              </a:rPr>
              <a:t>Work Study Research Training Program: </a:t>
            </a:r>
            <a:r>
              <a:rPr lang="en-US" sz="2400" b="1" dirty="0">
                <a:solidFill>
                  <a:srgbClr val="FF0000"/>
                </a:solidFill>
                <a:hlinkClick r:id="rId4"/>
              </a:rPr>
              <a:t>https://sciences.utsa.edu/student-programs/wsrtp/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  <a:p>
            <a:pPr lvl="2">
              <a:buFont typeface="Wingdings 2"/>
              <a:buChar char=""/>
              <a:defRPr/>
            </a:pPr>
            <a:r>
              <a:rPr lang="en-US" sz="1900" b="1" dirty="0">
                <a:solidFill>
                  <a:schemeClr val="tx1"/>
                </a:solidFill>
              </a:rPr>
              <a:t>I</a:t>
            </a:r>
            <a:r>
              <a:rPr lang="en-US" sz="1900" dirty="0">
                <a:solidFill>
                  <a:schemeClr val="tx1"/>
                </a:solidFill>
              </a:rPr>
              <a:t>n COS Student Success Center</a:t>
            </a:r>
          </a:p>
          <a:p>
            <a:pPr lvl="2">
              <a:buFont typeface="Wingdings 2"/>
              <a:buChar char=""/>
              <a:defRPr/>
            </a:pPr>
            <a:r>
              <a:rPr lang="en-US" sz="1900" dirty="0">
                <a:solidFill>
                  <a:schemeClr val="tx1"/>
                </a:solidFill>
              </a:rPr>
              <a:t>Fund several additional students</a:t>
            </a:r>
          </a:p>
          <a:p>
            <a:pPr lvl="2">
              <a:buFont typeface="Wingdings 2"/>
              <a:buChar char=""/>
              <a:defRPr/>
            </a:pPr>
            <a:r>
              <a:rPr lang="en-US" sz="1900" dirty="0">
                <a:solidFill>
                  <a:schemeClr val="tx1"/>
                </a:solidFill>
              </a:rPr>
              <a:t>Funding for travel &amp; lab supplies</a:t>
            </a:r>
          </a:p>
          <a:p>
            <a:pPr lvl="1"/>
            <a:r>
              <a:rPr lang="en-US" sz="1800" b="1" dirty="0"/>
              <a:t>COS Research Training Program (STAY TUNED!) ASCEND?? </a:t>
            </a: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Advancing Science Careers through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ENgaged</a:t>
            </a:r>
            <a:r>
              <a:rPr lang="en-US" sz="18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Discovery??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Keep Applying through the WSRTP Application for now.</a:t>
            </a:r>
          </a:p>
          <a:p>
            <a:r>
              <a:rPr lang="en-US" sz="2000" b="1" dirty="0"/>
              <a:t>Honors College Research Match Program: </a:t>
            </a:r>
            <a:r>
              <a:rPr lang="en-US" sz="2000" b="1" dirty="0">
                <a:hlinkClick r:id="rId5"/>
              </a:rPr>
              <a:t>https://honors.utsa.edu/programs/research_match.html</a:t>
            </a:r>
            <a:r>
              <a:rPr lang="en-US" sz="2000" b="1" dirty="0"/>
              <a:t> </a:t>
            </a:r>
          </a:p>
          <a:p>
            <a:endParaRPr lang="en-US" sz="2000" b="1" dirty="0"/>
          </a:p>
          <a:p>
            <a:pPr lvl="1">
              <a:buFont typeface="Wingdings 2"/>
              <a:buChar char="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125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16182"/>
            <a:ext cx="12192000" cy="1320800"/>
          </a:xfrm>
        </p:spPr>
        <p:txBody>
          <a:bodyPr/>
          <a:lstStyle/>
          <a:p>
            <a:pPr>
              <a:defRPr/>
            </a:pPr>
            <a:r>
              <a:rPr lang="en-US" dirty="0"/>
              <a:t>Funded AY Mechanisms of Entering labs @ UTSA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0704"/>
            <a:ext cx="10972800" cy="5638800"/>
          </a:xfrm>
        </p:spPr>
        <p:txBody>
          <a:bodyPr>
            <a:normAutofit/>
          </a:bodyPr>
          <a:lstStyle/>
          <a:p>
            <a:pPr>
              <a:buFont typeface="Wingdings 2"/>
              <a:buChar char=""/>
              <a:defRPr/>
            </a:pPr>
            <a:r>
              <a:rPr lang="en-US" sz="2400" b="1" dirty="0"/>
              <a:t>*McNair Scholars Program: </a:t>
            </a:r>
            <a:r>
              <a:rPr lang="en-US" sz="2400" u="sng" dirty="0">
                <a:solidFill>
                  <a:schemeClr val="accent1"/>
                </a:solidFill>
              </a:rPr>
              <a:t>https://www.utsa.edu/studentsuccess/educational-outreach/utsa-mcnair.html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- will probably have Summer 2027 Session!</a:t>
            </a:r>
          </a:p>
          <a:p>
            <a:pPr>
              <a:buFont typeface="Wingdings 2"/>
              <a:buChar char=""/>
              <a:defRPr/>
            </a:pPr>
            <a:r>
              <a:rPr lang="en-US" sz="2400" b="1" dirty="0"/>
              <a:t>*Pathways Program: Science Education Research: </a:t>
            </a:r>
            <a:r>
              <a:rPr lang="en-US" sz="2200" u="sng" dirty="0">
                <a:solidFill>
                  <a:schemeClr val="accent1"/>
                </a:solidFill>
              </a:rPr>
              <a:t>https://pathways.utsa.edu/#:~:text=The%20program%20offers%20fellows:%20*%20Opportunities%20to,and%20the%20program%20starts%20in%20October%202025</a:t>
            </a:r>
            <a:r>
              <a:rPr lang="en-US" sz="2000" dirty="0"/>
              <a:t>.</a:t>
            </a:r>
            <a:endParaRPr lang="en-US" sz="2400" dirty="0"/>
          </a:p>
          <a:p>
            <a:pPr>
              <a:buFont typeface="Wingdings 2"/>
              <a:buChar char=""/>
              <a:defRPr/>
            </a:pPr>
            <a:r>
              <a:rPr lang="en-US" sz="2400" b="1" dirty="0">
                <a:solidFill>
                  <a:schemeClr val="tx1"/>
                </a:solidFill>
              </a:rPr>
              <a:t>*APPEX:</a:t>
            </a:r>
            <a:r>
              <a:rPr lang="en-US" sz="2400" b="1" dirty="0"/>
              <a:t> </a:t>
            </a:r>
            <a:r>
              <a:rPr lang="en-US" sz="2400" u="sng" dirty="0">
                <a:solidFill>
                  <a:schemeClr val="accent1"/>
                </a:solidFill>
              </a:rPr>
              <a:t>https://www.utsa.edu/crts/appex/</a:t>
            </a:r>
            <a:r>
              <a:rPr lang="en-US" sz="2400" dirty="0"/>
              <a:t>   + </a:t>
            </a:r>
            <a:r>
              <a:rPr lang="en-US" sz="2400" b="1" dirty="0"/>
              <a:t>APPEX-2.  May be accepting a few more people for Fall 2027</a:t>
            </a:r>
          </a:p>
          <a:p>
            <a:pPr lvl="1">
              <a:buFont typeface="Wingdings 2"/>
              <a:buChar char=""/>
              <a:defRPr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E6792A-10EC-1B5A-6D55-70560F527DFE}"/>
              </a:ext>
            </a:extLst>
          </p:cNvPr>
          <p:cNvSpPr txBox="1">
            <a:spLocks/>
          </p:cNvSpPr>
          <p:nvPr/>
        </p:nvSpPr>
        <p:spPr>
          <a:xfrm>
            <a:off x="609600" y="310896"/>
            <a:ext cx="10515600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/>
              <a:t>Funded AY Mechanisms of Entering labs @ UTSA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01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619AB-BE88-0394-F9EC-1A3B6C31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9FF4-FAC2-320F-BC27-40EE4A065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81" y="1422538"/>
            <a:ext cx="8596668" cy="4517362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Google Sans"/>
              </a:rPr>
              <a:t>Biomedical Undergraduate Research Training</a:t>
            </a:r>
            <a:r>
              <a:rPr lang="en-US" sz="2000" dirty="0"/>
              <a:t> initiative</a:t>
            </a:r>
            <a:endParaRPr lang="en-US" sz="2000" dirty="0">
              <a:latin typeface="Google Sans"/>
            </a:endParaRPr>
          </a:p>
          <a:p>
            <a:r>
              <a:rPr lang="en-US" sz="2000" dirty="0">
                <a:latin typeface="Google Sans"/>
              </a:rPr>
              <a:t>PI Dr. Lindsey Macpherson</a:t>
            </a:r>
          </a:p>
          <a:p>
            <a:r>
              <a:rPr lang="en-US" sz="2000" dirty="0"/>
              <a:t>Focus: PhD in biomedical sciences</a:t>
            </a:r>
          </a:p>
          <a:p>
            <a:r>
              <a:rPr lang="en-US" sz="2000" dirty="0"/>
              <a:t>Federal training grant, like our old MARC grant</a:t>
            </a:r>
          </a:p>
          <a:p>
            <a:r>
              <a:rPr lang="en-US" sz="2400" dirty="0"/>
              <a:t>Obtained a v</a:t>
            </a:r>
            <a:r>
              <a:rPr lang="en-US" sz="2000" dirty="0"/>
              <a:t>ery good score!  Likely to be awarded for Spring 2027.</a:t>
            </a:r>
          </a:p>
          <a:p>
            <a:r>
              <a:rPr lang="en-US" sz="2000" dirty="0"/>
              <a:t>Two years of training required</a:t>
            </a:r>
          </a:p>
          <a:p>
            <a:r>
              <a:rPr lang="en-US" sz="2000" b="0" u="none" strike="noStrike" dirty="0">
                <a:effectLst/>
                <a:latin typeface="Google Sans"/>
              </a:rPr>
              <a:t>BURT-2 will offer funding to additional students</a:t>
            </a:r>
          </a:p>
          <a:p>
            <a:r>
              <a:rPr lang="en-US" sz="2000" dirty="0">
                <a:latin typeface="Google Sans"/>
              </a:rPr>
              <a:t>BURT:  Stipend and partial tuition – through financial aid</a:t>
            </a:r>
          </a:p>
          <a:p>
            <a:r>
              <a:rPr lang="en-US" sz="2000" dirty="0">
                <a:latin typeface="Google Sans"/>
              </a:rPr>
              <a:t>BURT2: funding plus adoption into program</a:t>
            </a:r>
            <a:endParaRPr lang="en-US" sz="2000" b="0" u="none" strike="noStrike" dirty="0">
              <a:effectLst/>
              <a:latin typeface="Google Sans"/>
            </a:endParaRPr>
          </a:p>
          <a:p>
            <a:r>
              <a:rPr lang="en-US" sz="2000" dirty="0"/>
              <a:t>Interest form:  </a:t>
            </a:r>
          </a:p>
          <a:p>
            <a:r>
              <a:rPr lang="en-US" sz="2000" b="0" i="0" dirty="0">
                <a:solidFill>
                  <a:srgbClr val="000000"/>
                </a:solidFill>
                <a:effectLst/>
                <a:latin typeface="72"/>
                <a:hlinkClick r:id="rId2"/>
              </a:rPr>
              <a:t>https://utsa.az1.qualtrics.com/jfe/form/SV_071oUnKUOCF9Rs2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72"/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AF587C-3EC4-CFFB-6ED6-12A3C3700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304800"/>
            <a:ext cx="2871982" cy="287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5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8713-1219-0474-C2E2-318B4FCF6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66866" cy="1320800"/>
          </a:xfrm>
        </p:spPr>
        <p:txBody>
          <a:bodyPr/>
          <a:lstStyle/>
          <a:p>
            <a:r>
              <a:rPr lang="en-US" dirty="0"/>
              <a:t>Additional Funded Programs – UT Health Based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E9234-6554-81D3-57FE-6ABC04F64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6401"/>
            <a:ext cx="10524066" cy="4364962"/>
          </a:xfrm>
        </p:spPr>
        <p:txBody>
          <a:bodyPr/>
          <a:lstStyle/>
          <a:p>
            <a:r>
              <a:rPr lang="en-US" sz="2000" dirty="0"/>
              <a:t>Student Internship Program: </a:t>
            </a:r>
            <a:r>
              <a:rPr lang="en-US" sz="2000" dirty="0">
                <a:hlinkClick r:id="rId2"/>
              </a:rPr>
              <a:t>https://outreach.uthscsa.edu/programs/student-internship/</a:t>
            </a:r>
            <a:endParaRPr lang="en-US" sz="2000" dirty="0"/>
          </a:p>
          <a:p>
            <a:pPr>
              <a:buFont typeface="Wingdings 2"/>
              <a:buChar char=""/>
              <a:defRPr/>
            </a:pPr>
            <a:r>
              <a:rPr lang="en-US" sz="2000" b="1" dirty="0"/>
              <a:t>STUROP: </a:t>
            </a:r>
            <a:r>
              <a:rPr lang="en-US" sz="2000" dirty="0"/>
              <a:t>South Texas Undergrad Res Opportunity: </a:t>
            </a:r>
            <a:r>
              <a:rPr lang="en-US" sz="2000" dirty="0">
                <a:hlinkClick r:id="rId3"/>
              </a:rPr>
              <a:t>https://outreach.uthscsa.edu/programs/sturop/</a:t>
            </a:r>
            <a:r>
              <a:rPr lang="en-US" sz="2000" dirty="0"/>
              <a:t>  	*Starts Summer, but PT AY pay may be available</a:t>
            </a:r>
          </a:p>
          <a:p>
            <a:pPr>
              <a:buFont typeface="Wingdings 2"/>
              <a:buChar char=""/>
              <a:defRPr/>
            </a:pPr>
            <a:r>
              <a:rPr lang="en-US" sz="2000" b="1" dirty="0"/>
              <a:t>MIMG</a:t>
            </a:r>
            <a:r>
              <a:rPr lang="en-US" sz="2000" dirty="0"/>
              <a:t> (Micro/</a:t>
            </a:r>
            <a:r>
              <a:rPr lang="en-US" sz="2000" dirty="0" err="1"/>
              <a:t>Immuno</a:t>
            </a:r>
            <a:r>
              <a:rPr lang="en-US" sz="2000" dirty="0"/>
              <a:t>) Undergrad Research Program: (Incoming 1</a:t>
            </a:r>
            <a:r>
              <a:rPr lang="en-US" sz="2000" baseline="30000" dirty="0"/>
              <a:t>st</a:t>
            </a:r>
            <a:r>
              <a:rPr lang="en-US" sz="2000" dirty="0"/>
              <a:t> years) </a:t>
            </a:r>
            <a:r>
              <a:rPr lang="en-US" sz="2000" dirty="0">
                <a:hlinkClick r:id="rId4"/>
              </a:rPr>
              <a:t>https://lsom.uthscsa.edu/mimg/programs/undergraduate/</a:t>
            </a:r>
            <a:r>
              <a:rPr lang="en-US" sz="2000" dirty="0"/>
              <a:t> </a:t>
            </a:r>
          </a:p>
          <a:p>
            <a:pPr>
              <a:buFont typeface="Wingdings 2"/>
              <a:buChar char=""/>
              <a:defRPr/>
            </a:pP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60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496"/>
            <a:ext cx="9677400" cy="1320800"/>
          </a:xfrm>
        </p:spPr>
        <p:txBody>
          <a:bodyPr/>
          <a:lstStyle/>
          <a:p>
            <a:pPr>
              <a:defRPr/>
            </a:pPr>
            <a:r>
              <a:rPr lang="en-US" dirty="0"/>
              <a:t>More Funded Mechanisms of Entering labs @ UT San Antonio AY or Summer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686800" cy="5638800"/>
          </a:xfrm>
        </p:spPr>
        <p:txBody>
          <a:bodyPr>
            <a:normAutofit/>
          </a:bodyPr>
          <a:lstStyle/>
          <a:p>
            <a:pPr marL="342900" lvl="1" indent="-342900">
              <a:buFont typeface="Wingdings 2"/>
              <a:buChar char=""/>
              <a:defRPr/>
            </a:pPr>
            <a:r>
              <a:rPr lang="en-US" sz="2200" dirty="0"/>
              <a:t>Intramural Summer Programs:  </a:t>
            </a:r>
          </a:p>
          <a:p>
            <a:pPr marL="742950" lvl="2" indent="-342900">
              <a:buFont typeface="Wingdings 2"/>
              <a:buChar char=""/>
              <a:defRPr/>
            </a:pPr>
            <a:r>
              <a:rPr lang="en-US" sz="1800" dirty="0"/>
              <a:t>Voelcker Chem REU:  </a:t>
            </a:r>
            <a:r>
              <a:rPr lang="en-US" sz="1800" dirty="0">
                <a:hlinkClick r:id="rId3"/>
              </a:rPr>
              <a:t>https://sciences.utsa.edu/chemistry/summer-reu.html</a:t>
            </a:r>
            <a:r>
              <a:rPr lang="en-US" sz="1800" dirty="0"/>
              <a:t>  </a:t>
            </a:r>
          </a:p>
          <a:p>
            <a:pPr marL="742950" lvl="2" indent="-342900">
              <a:buFont typeface="Wingdings 2"/>
              <a:buChar char=""/>
              <a:defRPr/>
            </a:pPr>
            <a:r>
              <a:rPr lang="en-US" sz="1800" dirty="0"/>
              <a:t>UT Health: </a:t>
            </a:r>
            <a:r>
              <a:rPr lang="en-US" sz="1800" dirty="0">
                <a:hlinkClick r:id="rId4"/>
              </a:rPr>
              <a:t>https://uthscsa.edu/biomedical-sciences/programs/summer</a:t>
            </a:r>
            <a:r>
              <a:rPr lang="en-US" sz="1800" dirty="0"/>
              <a:t> </a:t>
            </a:r>
          </a:p>
          <a:p>
            <a:pPr marL="342900" lvl="1" indent="-342900">
              <a:buFont typeface="Wingdings 2"/>
              <a:buChar char=""/>
              <a:defRPr/>
            </a:pPr>
            <a:r>
              <a:rPr lang="en-US" sz="2000" b="1" dirty="0"/>
              <a:t>Najim Center Funding:</a:t>
            </a:r>
          </a:p>
          <a:p>
            <a:pPr marL="742950" lvl="2" indent="-342900">
              <a:buFont typeface="Wingdings 2"/>
              <a:buChar char=""/>
              <a:defRPr/>
            </a:pPr>
            <a:r>
              <a:rPr lang="en-US" sz="1800" dirty="0"/>
              <a:t>Scholarships to support experiential learning</a:t>
            </a:r>
            <a:r>
              <a:rPr lang="en-US" sz="1800" dirty="0">
                <a:sym typeface="Wingdings" panose="05000000000000000000" pitchFamily="2" charset="2"/>
              </a:rPr>
              <a:t>  (apply Jan to March!)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https://provost.utsa.edu/career/najim/scholarships.html</a:t>
            </a:r>
            <a:r>
              <a:rPr lang="en-US" sz="1800" dirty="0"/>
              <a:t> </a:t>
            </a:r>
          </a:p>
          <a:p>
            <a:pPr marL="1200150" lvl="3" indent="-342900">
              <a:buFont typeface="Wingdings 2"/>
              <a:buChar char=""/>
              <a:defRPr/>
            </a:pPr>
            <a:r>
              <a:rPr lang="en-US" sz="1600" dirty="0"/>
              <a:t>Must have set up research experience.  Will help with costs such as travel to and from site destinations, housing/accommodations, living expenses, tuition fees for coursework, and/or having an unpaid experience</a:t>
            </a:r>
          </a:p>
          <a:p>
            <a:pPr marL="742950" lvl="2" indent="-342900">
              <a:buFont typeface="Wingdings 2"/>
              <a:buChar char=""/>
              <a:defRPr/>
            </a:pPr>
            <a:r>
              <a:rPr lang="en-US" sz="1800" dirty="0"/>
              <a:t>Global Summer Institute: </a:t>
            </a:r>
            <a:r>
              <a:rPr lang="en-US" sz="1800" dirty="0">
                <a:hlinkClick r:id="rId6"/>
              </a:rPr>
              <a:t>https://provost.utsa.edu/career/najim/offerings/the-global-summer-institute.html</a:t>
            </a:r>
            <a:endParaRPr lang="en-US" sz="1800" dirty="0"/>
          </a:p>
          <a:p>
            <a:pPr marL="742950" lvl="2" indent="-342900">
              <a:buFont typeface="Wingdings 2"/>
              <a:buChar char=""/>
              <a:defRPr/>
            </a:pPr>
            <a:endParaRPr lang="en-US" sz="1800" dirty="0"/>
          </a:p>
          <a:p>
            <a:pPr lvl="1">
              <a:buFont typeface="Wingdings 2"/>
              <a:buChar char=""/>
              <a:defRPr/>
            </a:pPr>
            <a:endParaRPr lang="en-US" dirty="0"/>
          </a:p>
          <a:p>
            <a:pPr>
              <a:buFont typeface="Wingdings 2"/>
              <a:buChar char=""/>
              <a:defRPr/>
            </a:pPr>
            <a:endParaRPr lang="en-US" dirty="0"/>
          </a:p>
          <a:p>
            <a:pPr lvl="1">
              <a:buFont typeface="Wingdings 2"/>
              <a:buChar char="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25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Extramural Summer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1"/>
            <a:ext cx="7865077" cy="48005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8-10 weeks (I recommend 10)</a:t>
            </a:r>
          </a:p>
          <a:p>
            <a:r>
              <a:rPr lang="en-US" dirty="0"/>
              <a:t>Gain Incredible Experience</a:t>
            </a:r>
          </a:p>
          <a:p>
            <a:r>
              <a:rPr lang="en-US" dirty="0"/>
              <a:t>Normally are placed in a lab</a:t>
            </a:r>
          </a:p>
          <a:p>
            <a:r>
              <a:rPr lang="en-US" dirty="0"/>
              <a:t>Held...</a:t>
            </a:r>
            <a:endParaRPr lang="en-US" altLang="en-US" dirty="0"/>
          </a:p>
          <a:p>
            <a:pPr lvl="1"/>
            <a:r>
              <a:rPr lang="en-US" altLang="en-US" dirty="0"/>
              <a:t>Throughout country and elsewhere!</a:t>
            </a:r>
          </a:p>
          <a:p>
            <a:pPr lvl="1"/>
            <a:r>
              <a:rPr lang="en-US" altLang="en-US" dirty="0"/>
              <a:t>Universities</a:t>
            </a:r>
          </a:p>
          <a:p>
            <a:pPr lvl="1"/>
            <a:r>
              <a:rPr lang="en-US" altLang="en-US" dirty="0"/>
              <a:t>Medical Schools</a:t>
            </a:r>
          </a:p>
          <a:p>
            <a:pPr lvl="1"/>
            <a:r>
              <a:rPr lang="en-US" altLang="en-US" dirty="0"/>
              <a:t>Graduate (Ph.D.) Schools </a:t>
            </a:r>
          </a:p>
          <a:p>
            <a:pPr lvl="1"/>
            <a:r>
              <a:rPr lang="en-US" altLang="en-US" dirty="0"/>
              <a:t>Government Research Organizations</a:t>
            </a:r>
          </a:p>
          <a:p>
            <a:pPr lvl="1"/>
            <a:r>
              <a:rPr lang="en-US" altLang="en-US" dirty="0"/>
              <a:t>Companies (AMGEN!!)</a:t>
            </a:r>
          </a:p>
          <a:p>
            <a:pPr lvl="1"/>
            <a:r>
              <a:rPr lang="en-US" altLang="en-US" dirty="0"/>
              <a:t>Some International Partnerships</a:t>
            </a:r>
          </a:p>
          <a:p>
            <a:r>
              <a:rPr lang="en-US" dirty="0"/>
              <a:t>They are NOT all REUs (NSF)</a:t>
            </a:r>
          </a:p>
          <a:p>
            <a:pPr lvl="1"/>
            <a:r>
              <a:rPr lang="en-US" dirty="0"/>
              <a:t>REU = NSF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6176">
            <a:off x="7753789" y="1087012"/>
            <a:ext cx="1357792" cy="1750575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7660">
            <a:off x="8935126" y="2893425"/>
            <a:ext cx="1424520" cy="1842051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10477">
            <a:off x="6795867" y="3878859"/>
            <a:ext cx="1547189" cy="201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37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C901D4-6052-B110-BF3C-AD1760FBD1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-1320800"/>
            <a:ext cx="8596668" cy="1320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Extramural Summer Programs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150B9-982F-3FB1-7DEB-D567DBFB4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0200"/>
            <a:ext cx="10219266" cy="5029199"/>
          </a:xfrm>
        </p:spPr>
        <p:txBody>
          <a:bodyPr>
            <a:normAutofit/>
          </a:bodyPr>
          <a:lstStyle/>
          <a:p>
            <a:r>
              <a:rPr lang="en-US" sz="2400" dirty="0"/>
              <a:t>Fund Travel, housing, stipend ($4K – $8K)</a:t>
            </a:r>
          </a:p>
          <a:p>
            <a:r>
              <a:rPr lang="en-US" sz="2400" dirty="0"/>
              <a:t>Most Common Links:</a:t>
            </a:r>
          </a:p>
          <a:p>
            <a:pPr lvl="1"/>
            <a:r>
              <a:rPr lang="en-US" sz="2000" dirty="0"/>
              <a:t>(All Fields, Main Search Page) Pathways to Science:  </a:t>
            </a:r>
            <a:r>
              <a:rPr lang="en-US" sz="2000" dirty="0">
                <a:hlinkClick r:id="rId2"/>
              </a:rPr>
              <a:t>https://www.pathwaystoscience.org/</a:t>
            </a:r>
            <a:r>
              <a:rPr lang="en-US" sz="2000" dirty="0"/>
              <a:t>  </a:t>
            </a:r>
          </a:p>
          <a:p>
            <a:pPr lvl="1"/>
            <a:r>
              <a:rPr lang="en-US" sz="2000" dirty="0"/>
              <a:t>AAMC: </a:t>
            </a:r>
            <a:r>
              <a:rPr lang="en-US" sz="2000" u="sng" dirty="0">
                <a:hlinkClick r:id="rId3"/>
              </a:rPr>
              <a:t>Summer Undergraduate Research Programs</a:t>
            </a:r>
            <a:r>
              <a:rPr lang="en-US" sz="2000" dirty="0"/>
              <a:t> (PREMEDS!!!!)</a:t>
            </a:r>
          </a:p>
          <a:p>
            <a:pPr lvl="1"/>
            <a:r>
              <a:rPr lang="en-US" sz="2000" dirty="0"/>
              <a:t>NSF REU (all STEM Fields):  </a:t>
            </a:r>
            <a:r>
              <a:rPr lang="en-US" sz="2000" dirty="0">
                <a:hlinkClick r:id="rId4"/>
              </a:rPr>
              <a:t>https://www.nsf.gov/funding/initiatives/reu</a:t>
            </a:r>
            <a:r>
              <a:rPr lang="en-US" sz="2000" dirty="0"/>
              <a:t> </a:t>
            </a:r>
          </a:p>
          <a:p>
            <a:pPr lvl="2"/>
            <a:r>
              <a:rPr lang="en-US" sz="1800" dirty="0"/>
              <a:t>Apply through ETAP:  </a:t>
            </a:r>
            <a:r>
              <a:rPr lang="en-US" sz="1800" dirty="0">
                <a:hlinkClick r:id="rId5"/>
              </a:rPr>
              <a:t>https://etap.nsf.gov/</a:t>
            </a:r>
            <a:r>
              <a:rPr lang="en-US" sz="1800" dirty="0"/>
              <a:t> </a:t>
            </a:r>
          </a:p>
          <a:p>
            <a:pPr lvl="1"/>
            <a:r>
              <a:rPr lang="en-US" sz="2000" dirty="0"/>
              <a:t>NIH SIP: </a:t>
            </a:r>
            <a:r>
              <a:rPr lang="en-US" sz="2000" dirty="0">
                <a:hlinkClick r:id="rId6"/>
              </a:rPr>
              <a:t>https://www.training.nih.gov/research-training/pb/sip/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Dept of Energy: </a:t>
            </a:r>
            <a:r>
              <a:rPr lang="en-US" sz="2000" dirty="0">
                <a:hlinkClick r:id="rId7"/>
              </a:rPr>
              <a:t>https://science.osti.gov/wdts/suli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Amgen Scholars (Biomed):  </a:t>
            </a:r>
            <a:r>
              <a:rPr lang="en-US" sz="2000" dirty="0">
                <a:hlinkClick r:id="rId8"/>
              </a:rPr>
              <a:t>https://amgenscholars.com/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Others:  Google, “Summer Undergraduate Research”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2E1F7B-0CA1-8EB3-3F46-A0FB1E0E9146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/>
              <a:t>Extramural Summer Programs</a:t>
            </a:r>
          </a:p>
        </p:txBody>
      </p:sp>
    </p:spTree>
    <p:extLst>
      <p:ext uri="{BB962C8B-B14F-4D97-AF65-F5344CB8AC3E}">
        <p14:creationId xmlns:p14="http://schemas.microsoft.com/office/powerpoint/2010/main" val="108911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54" y="150823"/>
            <a:ext cx="9080046" cy="1320800"/>
          </a:xfrm>
        </p:spPr>
        <p:txBody>
          <a:bodyPr/>
          <a:lstStyle/>
          <a:p>
            <a:pPr>
              <a:defRPr/>
            </a:pPr>
            <a:r>
              <a:rPr lang="en-US" dirty="0"/>
              <a:t>Finding a lab / Research Mentor at UTSA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16354" y="990600"/>
            <a:ext cx="11125200" cy="55626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n-US" sz="2800" dirty="0">
                <a:hlinkClick r:id="rId3"/>
              </a:rPr>
              <a:t>http://www.utsa.edu/sciences/ugresearch/volunteering.html</a:t>
            </a:r>
            <a:r>
              <a:rPr lang="en-US" altLang="en-US" sz="2800" dirty="0"/>
              <a:t> </a:t>
            </a:r>
          </a:p>
          <a:p>
            <a:pPr eaLnBrk="1" hangingPunct="1"/>
            <a:r>
              <a:rPr lang="en-US" altLang="en-US" sz="2800" dirty="0"/>
              <a:t>Find interesting research</a:t>
            </a:r>
          </a:p>
          <a:p>
            <a:pPr lvl="1"/>
            <a:r>
              <a:rPr lang="en-US" altLang="en-US" sz="2600" dirty="0"/>
              <a:t>COS Listing of Depts and Research Types</a:t>
            </a:r>
          </a:p>
          <a:p>
            <a:pPr lvl="2"/>
            <a:r>
              <a:rPr lang="en-US" altLang="en-US" sz="2400" dirty="0">
                <a:hlinkClick r:id="rId4"/>
              </a:rPr>
              <a:t>https://sciences.utsa.edu/research/departments.html</a:t>
            </a:r>
            <a:endParaRPr lang="en-US" altLang="en-US" sz="2400" dirty="0"/>
          </a:p>
          <a:p>
            <a:pPr lvl="1"/>
            <a:r>
              <a:rPr lang="en-US" altLang="en-US" sz="2600" dirty="0"/>
              <a:t>Faculty Listings on Departmental Sites:</a:t>
            </a:r>
          </a:p>
          <a:p>
            <a:pPr lvl="2"/>
            <a:r>
              <a:rPr lang="en-US" altLang="en-US" sz="2400" dirty="0"/>
              <a:t>Look through them and look at research topics</a:t>
            </a:r>
          </a:p>
          <a:p>
            <a:pPr lvl="2"/>
            <a:r>
              <a:rPr lang="en-US" altLang="en-US" sz="2400" dirty="0"/>
              <a:t>Fine some you like and dig deeper</a:t>
            </a:r>
          </a:p>
          <a:p>
            <a:pPr lvl="1"/>
            <a:r>
              <a:rPr lang="en-US" altLang="en-US" sz="2600" dirty="0"/>
              <a:t>UT Health Faculty are on several campuses – South TX Medical Center</a:t>
            </a:r>
          </a:p>
          <a:p>
            <a:pPr lvl="2"/>
            <a:r>
              <a:rPr lang="en-US" altLang="en-US" sz="2000" dirty="0">
                <a:hlinkClick r:id="rId5"/>
              </a:rPr>
              <a:t>https://uthscsa.edu/biomedical-sciences/student-life/ut-health-san-antonio-campus-tour</a:t>
            </a:r>
            <a:endParaRPr lang="en-US" altLang="en-US" sz="2000" dirty="0"/>
          </a:p>
          <a:p>
            <a:pPr lvl="2"/>
            <a:r>
              <a:rPr lang="en-US" altLang="en-US" sz="2200" dirty="0"/>
              <a:t>Faculty may be listed by Department or by Campus </a:t>
            </a:r>
          </a:p>
          <a:p>
            <a:pPr lvl="1"/>
            <a:r>
              <a:rPr lang="en-US" altLang="en-US" sz="2400" dirty="0"/>
              <a:t>Could also try Texas Biomed Research Institute or Southwest Research Institute…</a:t>
            </a:r>
          </a:p>
          <a:p>
            <a:pPr lvl="1"/>
            <a:endParaRPr lang="en-US" altLang="en-US" sz="2400" dirty="0"/>
          </a:p>
        </p:txBody>
      </p:sp>
      <p:pic>
        <p:nvPicPr>
          <p:cNvPr id="24580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158080"/>
            <a:ext cx="1819275" cy="11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658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31DC-2AF4-BE71-6C0E-93986299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762066" cy="1320800"/>
          </a:xfrm>
        </p:spPr>
        <p:txBody>
          <a:bodyPr/>
          <a:lstStyle/>
          <a:p>
            <a:r>
              <a:rPr lang="en-US" dirty="0"/>
              <a:t>Write to, or approach, a Faculty Member…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1F70-D2D7-C845-95C5-BFE8EF391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6401"/>
            <a:ext cx="8596668" cy="43649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Must have a lab. Tenured or Tenure track</a:t>
            </a:r>
          </a:p>
          <a:p>
            <a:pPr lvl="1"/>
            <a:r>
              <a:rPr lang="en-US" altLang="en-US" sz="2400" dirty="0"/>
              <a:t>Professor / Chair / Endowed Chair</a:t>
            </a:r>
          </a:p>
          <a:p>
            <a:pPr lvl="1"/>
            <a:r>
              <a:rPr lang="en-US" altLang="en-US" sz="2400" dirty="0"/>
              <a:t>Associate Professor</a:t>
            </a:r>
          </a:p>
          <a:p>
            <a:pPr lvl="1"/>
            <a:r>
              <a:rPr lang="en-US" altLang="en-US" sz="2400" dirty="0"/>
              <a:t>Assistant Professor</a:t>
            </a:r>
          </a:p>
          <a:p>
            <a:r>
              <a:rPr lang="en-US" altLang="en-US" sz="2800" dirty="0"/>
              <a:t>NOT “of instruction” or “of practice”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endParaRPr lang="en-US" alt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669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52145-05DD-025B-85E5-A10013EF9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591" y="228600"/>
            <a:ext cx="8596668" cy="762000"/>
          </a:xfrm>
        </p:spPr>
        <p:txBody>
          <a:bodyPr/>
          <a:lstStyle/>
          <a:p>
            <a:r>
              <a:rPr lang="en-US" dirty="0"/>
              <a:t>Email - Be polite and NOT long winded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E1480-B1AF-153B-C35B-61F24FB22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90600"/>
            <a:ext cx="8596668" cy="5486399"/>
          </a:xfrm>
        </p:spPr>
        <p:txBody>
          <a:bodyPr>
            <a:normAutofit/>
          </a:bodyPr>
          <a:lstStyle/>
          <a:p>
            <a:pPr algn="l"/>
            <a:r>
              <a:rPr lang="en-US" sz="2000" b="0" i="0" dirty="0">
                <a:solidFill>
                  <a:srgbClr val="0C2340"/>
                </a:solidFill>
                <a:effectLst/>
                <a:latin typeface="Aptos" panose="020B0004020202020204" pitchFamily="34" charset="0"/>
              </a:rPr>
              <a:t>Something like…</a:t>
            </a:r>
          </a:p>
          <a:p>
            <a:pPr algn="l"/>
            <a:r>
              <a:rPr lang="en-US" sz="2000" b="0" i="0" dirty="0">
                <a:solidFill>
                  <a:srgbClr val="0C2340"/>
                </a:solidFill>
                <a:effectLst/>
                <a:latin typeface="Aptos" panose="020B0004020202020204" pitchFamily="34" charset="0"/>
              </a:rPr>
              <a:t>Dear Dr. XXXXX,    I am a [first, second, third, fourth] year undergraduate XXXXX major. [I want a PhD... I am thinking about a PhD... I am considering graduate school...] and would love to participate in research. I am looking for a laboratory and am very interested in your research on XXXXX. [Maybe a few sentences on why you like their research.] If you are accepting students at this time, I would like to schedule a meeting with you to discuss your research and possible opportunities in your lab. I plan to work in the laboratory for XX semesters, until I graduate.   Thank you.</a:t>
            </a:r>
          </a:p>
          <a:p>
            <a:pPr algn="l"/>
            <a:r>
              <a:rPr lang="en-US" sz="2000" dirty="0">
                <a:solidFill>
                  <a:srgbClr val="0C2340"/>
                </a:solidFill>
                <a:latin typeface="Aptos" panose="020B0004020202020204" pitchFamily="34" charset="0"/>
              </a:rPr>
              <a:t>No typos</a:t>
            </a:r>
          </a:p>
          <a:p>
            <a:pPr algn="l"/>
            <a:r>
              <a:rPr lang="en-US" sz="2000" b="0" i="0" dirty="0">
                <a:solidFill>
                  <a:srgbClr val="0C2340"/>
                </a:solidFill>
                <a:effectLst/>
                <a:latin typeface="Aptos" panose="020B0004020202020204" pitchFamily="34" charset="0"/>
              </a:rPr>
              <a:t>Individualized - </a:t>
            </a:r>
            <a:r>
              <a:rPr lang="en-US" sz="2000" dirty="0">
                <a:solidFill>
                  <a:srgbClr val="0C2340"/>
                </a:solidFill>
                <a:latin typeface="Aptos" panose="020B0004020202020204" pitchFamily="34" charset="0"/>
              </a:rPr>
              <a:t>NOT obviously mail merged: “</a:t>
            </a: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….I am very interested in gaining research experience in [their field – e.g., neuroscience / microbiology].”   (real error I obtained))</a:t>
            </a:r>
          </a:p>
          <a:p>
            <a:pPr marL="0" marR="0"/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r>
              <a:rPr lang="en-US" sz="2000" dirty="0">
                <a:solidFill>
                  <a:srgbClr val="0C2340"/>
                </a:solidFill>
                <a:latin typeface="Aptos" panose="020B0004020202020204" pitchFamily="34" charset="0"/>
              </a:rPr>
              <a:t>Not written by AI.. Use your own voice</a:t>
            </a:r>
          </a:p>
          <a:p>
            <a:pPr algn="l"/>
            <a:r>
              <a:rPr lang="en-US" sz="2000" b="0" i="0" dirty="0">
                <a:solidFill>
                  <a:srgbClr val="0C2340"/>
                </a:solidFill>
                <a:effectLst/>
                <a:latin typeface="Aptos" panose="020B0004020202020204" pitchFamily="34" charset="0"/>
              </a:rPr>
              <a:t>May have to write twice.  Wait 3 or 4 days.  </a:t>
            </a:r>
            <a:r>
              <a:rPr lang="en-US" sz="2000" dirty="0">
                <a:solidFill>
                  <a:srgbClr val="0C2340"/>
                </a:solidFill>
                <a:latin typeface="Aptos" panose="020B0004020202020204" pitchFamily="34" charset="0"/>
              </a:rPr>
              <a:t>Just send same Email.</a:t>
            </a:r>
            <a:endParaRPr lang="en-US" sz="2000" b="0" i="0" dirty="0">
              <a:solidFill>
                <a:srgbClr val="0C2340"/>
              </a:solidFill>
              <a:effectLst/>
              <a:latin typeface="Aptos" panose="020B0004020202020204" pitchFamily="34" charset="0"/>
            </a:endParaRPr>
          </a:p>
          <a:p>
            <a:endParaRPr lang="en-US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813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2FCB-38F0-D184-1144-3B04FE188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1"/>
            <a:ext cx="8596668" cy="1320800"/>
          </a:xfrm>
        </p:spPr>
        <p:txBody>
          <a:bodyPr/>
          <a:lstStyle/>
          <a:p>
            <a:r>
              <a:rPr lang="en-US" dirty="0"/>
              <a:t>You Get a Response!!  Woo!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28BCA-2F2B-A01D-ED9A-7EC2E96F8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95400"/>
            <a:ext cx="11209866" cy="4876799"/>
          </a:xfrm>
        </p:spPr>
        <p:txBody>
          <a:bodyPr>
            <a:normAutofit/>
          </a:bodyPr>
          <a:lstStyle/>
          <a:p>
            <a:r>
              <a:rPr lang="en-US" sz="2400" dirty="0"/>
              <a:t>Some Have Application Process!  At least start it!</a:t>
            </a:r>
          </a:p>
          <a:p>
            <a:r>
              <a:rPr lang="en-US" sz="2400" dirty="0"/>
              <a:t>PREPARE for meeting with PI</a:t>
            </a:r>
          </a:p>
          <a:p>
            <a:pPr lvl="1"/>
            <a:r>
              <a:rPr lang="en-US" sz="2000" dirty="0"/>
              <a:t>Consider questions you may be asked</a:t>
            </a:r>
          </a:p>
          <a:p>
            <a:pPr lvl="1"/>
            <a:r>
              <a:rPr lang="en-US" sz="2000" dirty="0"/>
              <a:t>Look up their research </a:t>
            </a:r>
          </a:p>
          <a:p>
            <a:pPr lvl="2"/>
            <a:r>
              <a:rPr lang="en-US" sz="1800" dirty="0"/>
              <a:t>At least look over their website and interests</a:t>
            </a:r>
          </a:p>
          <a:p>
            <a:pPr lvl="2"/>
            <a:r>
              <a:rPr lang="en-US" sz="1800" dirty="0"/>
              <a:t>Maybe read/skim a recent paper where they are last author listed</a:t>
            </a:r>
          </a:p>
          <a:p>
            <a:pPr lvl="1"/>
            <a:r>
              <a:rPr lang="en-US" sz="2000" dirty="0"/>
              <a:t>Make a CV?  Optional:  </a:t>
            </a:r>
          </a:p>
          <a:p>
            <a:pPr lvl="2"/>
            <a:r>
              <a:rPr lang="en-US" sz="1800" dirty="0"/>
              <a:t>Template: Lines or not…or just make your own!</a:t>
            </a:r>
          </a:p>
          <a:p>
            <a:pPr lvl="2"/>
            <a:r>
              <a:rPr lang="en-US" sz="1800" dirty="0">
                <a:hlinkClick r:id="rId2"/>
              </a:rPr>
              <a:t>https://sciences.utsa.edu/student-programs/marc/_documents/templates/cv-template.docx</a:t>
            </a:r>
            <a:r>
              <a:rPr lang="en-US" sz="1800" dirty="0"/>
              <a:t> </a:t>
            </a:r>
          </a:p>
          <a:p>
            <a:pPr lvl="2"/>
            <a:r>
              <a:rPr lang="en-US" sz="1800" dirty="0">
                <a:hlinkClick r:id="rId3"/>
              </a:rPr>
              <a:t>https://sciences.utsa.edu/student-programs/marc/_documents/templates/cv-template-lines.docx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8403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9557A-F22F-66EA-707C-7E1617DD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55601"/>
            <a:ext cx="10981266" cy="1320800"/>
          </a:xfrm>
        </p:spPr>
        <p:txBody>
          <a:bodyPr/>
          <a:lstStyle/>
          <a:p>
            <a:r>
              <a:rPr lang="en-US" dirty="0"/>
              <a:t>Some Interview questions you may be asked…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9E006-F15B-9F32-29E7-9AF25D9E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5400"/>
            <a:ext cx="8596668" cy="520699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Tell me about yourself.</a:t>
            </a:r>
          </a:p>
          <a:p>
            <a:pPr lvl="1"/>
            <a:r>
              <a:rPr lang="en-US" sz="2000" dirty="0"/>
              <a:t>See next slide</a:t>
            </a:r>
          </a:p>
          <a:p>
            <a:r>
              <a:rPr lang="en-US" sz="2400" dirty="0"/>
              <a:t>How much time are you able to volunteer each week?</a:t>
            </a:r>
          </a:p>
          <a:p>
            <a:r>
              <a:rPr lang="en-US" sz="2400" dirty="0"/>
              <a:t>When do you graduate?</a:t>
            </a:r>
          </a:p>
          <a:p>
            <a:r>
              <a:rPr lang="en-US" sz="2400" dirty="0"/>
              <a:t>Why did you pick your major?</a:t>
            </a:r>
          </a:p>
          <a:p>
            <a:r>
              <a:rPr lang="en-US" sz="2400" dirty="0"/>
              <a:t>Why do you want to perform research (in general)?</a:t>
            </a:r>
          </a:p>
          <a:p>
            <a:pPr lvl="1"/>
            <a:r>
              <a:rPr lang="en-US" sz="2000" dirty="0"/>
              <a:t>NOT to check box for XXX professional school admission</a:t>
            </a:r>
          </a:p>
          <a:p>
            <a:r>
              <a:rPr lang="en-US" sz="2400" dirty="0"/>
              <a:t>Why are you interested in </a:t>
            </a:r>
            <a:r>
              <a:rPr lang="en-US" sz="2400" b="1" dirty="0"/>
              <a:t>MY</a:t>
            </a:r>
            <a:r>
              <a:rPr lang="en-US" sz="2400" dirty="0"/>
              <a:t> lab?</a:t>
            </a:r>
          </a:p>
          <a:p>
            <a:pPr lvl="1"/>
            <a:r>
              <a:rPr lang="en-US" sz="2000" dirty="0"/>
              <a:t>What did you investigate about lab…or even read a paper?  How did it interest you?  Also mention reading/investigation</a:t>
            </a:r>
          </a:p>
          <a:p>
            <a:r>
              <a:rPr lang="en-US" sz="2400" dirty="0"/>
              <a:t>What are your career / education goals?</a:t>
            </a:r>
          </a:p>
          <a:p>
            <a:r>
              <a:rPr lang="en-US" sz="2400" dirty="0"/>
              <a:t>Describe yourself (maybe 5 words that describe you).</a:t>
            </a:r>
          </a:p>
        </p:txBody>
      </p:sp>
    </p:spTree>
    <p:extLst>
      <p:ext uri="{BB962C8B-B14F-4D97-AF65-F5344CB8AC3E}">
        <p14:creationId xmlns:p14="http://schemas.microsoft.com/office/powerpoint/2010/main" val="3178756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073BA-2555-84ED-4A2D-C667725E3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596668" cy="1320800"/>
          </a:xfrm>
        </p:spPr>
        <p:txBody>
          <a:bodyPr/>
          <a:lstStyle/>
          <a:p>
            <a:r>
              <a:rPr lang="en-US" dirty="0"/>
              <a:t>Tell me about yourself…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5D4E8-62D6-7C21-C05C-9AC3EC168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9200"/>
            <a:ext cx="8596668" cy="5410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Start with very brief childhood/family and end asking for lab position</a:t>
            </a:r>
          </a:p>
          <a:p>
            <a:r>
              <a:rPr lang="en-US" dirty="0"/>
              <a:t>Like…two sentences.  Maybe 3.  Family of XX, from the Valley, first gen, always wanted college, always fascinated by research….blah blah.  </a:t>
            </a:r>
          </a:p>
          <a:p>
            <a:r>
              <a:rPr lang="en-US" dirty="0"/>
              <a:t>Went to CC (No? Don’t mention). XX Major at UTSA.  Junior.  Loving it and now want to prepare for graduation.  Or something.  </a:t>
            </a:r>
          </a:p>
          <a:p>
            <a:r>
              <a:rPr lang="en-US" dirty="0"/>
              <a:t>Always thought that I would be pre-med but XXX. Never wanted pre-med and am fascinated by discovery.  Participated in Rising Researchers and </a:t>
            </a:r>
            <a:r>
              <a:rPr lang="en-US" dirty="0" err="1"/>
              <a:t>xxxx</a:t>
            </a:r>
            <a:r>
              <a:rPr lang="en-US" dirty="0"/>
              <a:t>.  Want to explore research.  “Had CC professor / HS teacher who said I’d be a great researcher…”  Want to really experience my major or always drawn to research. Have close friend XXX who is researcher and loves it.  </a:t>
            </a:r>
            <a:r>
              <a:rPr lang="en-US" b="1" dirty="0"/>
              <a:t>Whatever your reason, tell your story.</a:t>
            </a:r>
          </a:p>
          <a:p>
            <a:r>
              <a:rPr lang="en-US" dirty="0"/>
              <a:t>Looked up your work and found it very interesting. {{Is there something that draws you to it?}} Read your paper titled.  (be ready to explain paper a little)</a:t>
            </a:r>
          </a:p>
          <a:p>
            <a:r>
              <a:rPr lang="en-US" dirty="0"/>
              <a:t>If pertinent add in you want to complete thesis or Honors and receive course credit, blah blah.  </a:t>
            </a:r>
          </a:p>
          <a:p>
            <a:r>
              <a:rPr lang="en-US" dirty="0"/>
              <a:t>You can also ask them a question about their research…which will get them talking…</a:t>
            </a:r>
          </a:p>
        </p:txBody>
      </p:sp>
    </p:spTree>
    <p:extLst>
      <p:ext uri="{BB962C8B-B14F-4D97-AF65-F5344CB8AC3E}">
        <p14:creationId xmlns:p14="http://schemas.microsoft.com/office/powerpoint/2010/main" val="1793612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6B2FE-33A1-D9D1-D904-01F7F12D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5601"/>
            <a:ext cx="8596668" cy="1320800"/>
          </a:xfrm>
        </p:spPr>
        <p:txBody>
          <a:bodyPr/>
          <a:lstStyle/>
          <a:p>
            <a:r>
              <a:rPr lang="en-US" dirty="0"/>
              <a:t>Have some questions for them too…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CA693-D6CC-F3BD-038B-E9D415FB0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1600"/>
            <a:ext cx="8596668" cy="5130799"/>
          </a:xfrm>
        </p:spPr>
        <p:txBody>
          <a:bodyPr>
            <a:normAutofit/>
          </a:bodyPr>
          <a:lstStyle/>
          <a:p>
            <a:r>
              <a:rPr lang="en-US" sz="2000" dirty="0"/>
              <a:t>Expectations for UGs</a:t>
            </a:r>
          </a:p>
          <a:p>
            <a:r>
              <a:rPr lang="en-US" sz="2000" dirty="0"/>
              <a:t>Mentoring style</a:t>
            </a:r>
          </a:p>
          <a:p>
            <a:r>
              <a:rPr lang="en-US" sz="2000" dirty="0"/>
              <a:t>How many hours to get anything done in Academic year</a:t>
            </a:r>
          </a:p>
          <a:p>
            <a:r>
              <a:rPr lang="en-US" sz="2000" dirty="0"/>
              <a:t>Whom would I work with?</a:t>
            </a:r>
          </a:p>
          <a:p>
            <a:r>
              <a:rPr lang="en-US" sz="2000" dirty="0"/>
              <a:t>Would we meet formally/informally?  Weekly Bi-weekly?</a:t>
            </a:r>
          </a:p>
          <a:p>
            <a:r>
              <a:rPr lang="en-US" sz="2000" dirty="0"/>
              <a:t>Possibility for FT volunteering in Summer?</a:t>
            </a:r>
          </a:p>
          <a:p>
            <a:r>
              <a:rPr lang="en-US" sz="2000" dirty="0"/>
              <a:t>Possibilities for conferences / professional development</a:t>
            </a:r>
          </a:p>
          <a:p>
            <a:r>
              <a:rPr lang="en-US" sz="2000" dirty="0"/>
              <a:t>Possibility for growing into your own project or publishing as an UG</a:t>
            </a:r>
          </a:p>
          <a:p>
            <a:r>
              <a:rPr lang="en-US" sz="2000" dirty="0"/>
              <a:t>Research Credit for working in lab (they will help design project).</a:t>
            </a:r>
          </a:p>
          <a:p>
            <a:r>
              <a:rPr lang="en-US" sz="2000" dirty="0"/>
              <a:t>Former UGs who have gone on to PhD…</a:t>
            </a:r>
          </a:p>
          <a:p>
            <a:r>
              <a:rPr lang="en-US" sz="2000" dirty="0"/>
              <a:t>Others…</a:t>
            </a:r>
          </a:p>
        </p:txBody>
      </p:sp>
    </p:spTree>
    <p:extLst>
      <p:ext uri="{BB962C8B-B14F-4D97-AF65-F5344CB8AC3E}">
        <p14:creationId xmlns:p14="http://schemas.microsoft.com/office/powerpoint/2010/main" val="3671657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991600" cy="685800"/>
          </a:xfrm>
        </p:spPr>
        <p:txBody>
          <a:bodyPr>
            <a:normAutofit/>
          </a:bodyPr>
          <a:lstStyle/>
          <a:p>
            <a:r>
              <a:rPr lang="en-US" dirty="0"/>
              <a:t>Really Digging in…Whom do you choose?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102108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Good mentoring is usually more important than project…</a:t>
            </a:r>
          </a:p>
          <a:p>
            <a:pPr lvl="1"/>
            <a:r>
              <a:rPr lang="en-US" dirty="0"/>
              <a:t>Ask about mentoring style? (They may have a mentoring contract to discuss expectations for both!)</a:t>
            </a:r>
          </a:p>
          <a:p>
            <a:pPr lvl="1"/>
            <a:r>
              <a:rPr lang="en-US" dirty="0"/>
              <a:t>Ask about expectations for UGs or describe their best UG.  </a:t>
            </a:r>
          </a:p>
          <a:p>
            <a:r>
              <a:rPr lang="en-US" dirty="0"/>
              <a:t>Search for how they are publishing</a:t>
            </a:r>
          </a:p>
          <a:p>
            <a:pPr lvl="1"/>
            <a:r>
              <a:rPr lang="en-US" dirty="0"/>
              <a:t>Google Scholar or, in the sciences, </a:t>
            </a:r>
            <a:r>
              <a:rPr lang="en-US" dirty="0" err="1"/>
              <a:t>Pubmed</a:t>
            </a:r>
            <a:r>
              <a:rPr lang="en-US" dirty="0"/>
              <a:t>.  When is the last time they are listed as last (or first) author?  </a:t>
            </a:r>
          </a:p>
          <a:p>
            <a:pPr lvl="1"/>
            <a:r>
              <a:rPr lang="en-US" dirty="0"/>
              <a:t>Ask about possibility of UGs publishing</a:t>
            </a:r>
          </a:p>
          <a:p>
            <a:r>
              <a:rPr lang="en-US" dirty="0"/>
              <a:t>More on mentoring / lab environment</a:t>
            </a:r>
          </a:p>
          <a:p>
            <a:pPr lvl="1"/>
            <a:r>
              <a:rPr lang="en-US" dirty="0"/>
              <a:t>Ask to see lab</a:t>
            </a:r>
          </a:p>
          <a:p>
            <a:pPr lvl="1"/>
            <a:r>
              <a:rPr lang="en-US" dirty="0"/>
              <a:t>Talk to lab members</a:t>
            </a:r>
          </a:p>
          <a:p>
            <a:pPr lvl="1"/>
            <a:r>
              <a:rPr lang="en-US" dirty="0"/>
              <a:t>Talk to other UGs in Dept </a:t>
            </a:r>
          </a:p>
          <a:p>
            <a:pPr lvl="1"/>
            <a:r>
              <a:rPr lang="en-US" dirty="0"/>
              <a:t>“Feel” the lab – Too quiet?  Too neat?  Too chaotic?</a:t>
            </a:r>
          </a:p>
          <a:p>
            <a:pPr lvl="1"/>
            <a:r>
              <a:rPr lang="en-US" dirty="0"/>
              <a:t>Ask about lab meetings</a:t>
            </a:r>
          </a:p>
          <a:p>
            <a:r>
              <a:rPr lang="en-US" dirty="0"/>
              <a:t>“Gut” response when talking to people</a:t>
            </a:r>
          </a:p>
          <a:p>
            <a:pPr lvl="1"/>
            <a:r>
              <a:rPr lang="en-US" dirty="0"/>
              <a:t>Are you nervous but comfortable?</a:t>
            </a:r>
          </a:p>
          <a:p>
            <a:pPr lvl="1"/>
            <a:r>
              <a:rPr lang="en-US" dirty="0"/>
              <a:t>Do you connect with doctoral student/Postdoc whom you will be working with?</a:t>
            </a:r>
          </a:p>
          <a:p>
            <a:pPr lvl="1"/>
            <a:r>
              <a:rPr lang="en-US" dirty="0"/>
              <a:t>Does the PI seem interested in you as an individual?</a:t>
            </a:r>
          </a:p>
          <a:p>
            <a:r>
              <a:rPr lang="en-US" b="1" dirty="0"/>
              <a:t>Good Practice for when you choose doctoral mentor/advisor….</a:t>
            </a:r>
          </a:p>
        </p:txBody>
      </p:sp>
    </p:spTree>
    <p:extLst>
      <p:ext uri="{BB962C8B-B14F-4D97-AF65-F5344CB8AC3E}">
        <p14:creationId xmlns:p14="http://schemas.microsoft.com/office/powerpoint/2010/main" val="3249405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1D465-38B5-E9B0-8DAA-A93F78F22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646302"/>
            <a:ext cx="12192000" cy="16463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Really Digging in…Whom do you choose </a:t>
            </a:r>
            <a:r>
              <a:rPr lang="en-US" dirty="0" err="1"/>
              <a:t>contd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FA6029-0FE5-9611-8FE4-B8E81AC39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10287000" cy="5486400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Tell us a little about yourself and your research? How did you get into research?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What is the best way for students to approach you about research opportunities, and how should they prepare?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What are you looking for in potential undergraduate researchers?  What qualities or characteristics make a student stand out?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How long do you typically expect students to commit to a research experience? Should students still reach out if they can only commit for one semester?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What level of time commitment do you typically expect from undergraduate researchers, and how flexible can research schedules be around classes?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What are some common mistakes undergraduate students make when trying to get involved in research, and how can they avoid them?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Once a student joins your lab, who typically trains and mentors them?  What can students expect during their first few weeks?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b="1" dirty="0"/>
              <a:t>Once a student joins a research lab, what can they do to make the most of the experience and become a valuable member of the research team?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1900" dirty="0"/>
              <a:t>What advice would you give to students who are interested in pursuing research after graduation, including careers in industry, graduate school, or other research-related pathways?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6316864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429729FA73064C83B737C73FD4FCB7" ma:contentTypeVersion="14" ma:contentTypeDescription="Create a new document." ma:contentTypeScope="" ma:versionID="3049d200772ce9f123b8527b90ed5ac9">
  <xsd:schema xmlns:xsd="http://www.w3.org/2001/XMLSchema" xmlns:xs="http://www.w3.org/2001/XMLSchema" xmlns:p="http://schemas.microsoft.com/office/2006/metadata/properties" xmlns:ns3="19b8b0c2-1b6b-49c2-ae7c-e75a73900a2c" xmlns:ns4="a0b70c82-85c3-486b-be25-b0a6ae756261" targetNamespace="http://schemas.microsoft.com/office/2006/metadata/properties" ma:root="true" ma:fieldsID="03504572965b8528e61232bf6cece2f7" ns3:_="" ns4:_="">
    <xsd:import namespace="19b8b0c2-1b6b-49c2-ae7c-e75a73900a2c"/>
    <xsd:import namespace="a0b70c82-85c3-486b-be25-b0a6ae75626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b8b0c2-1b6b-49c2-ae7c-e75a73900a2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b70c82-85c3-486b-be25-b0a6ae7562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FDFD5E-F7B7-417A-9AA3-ACB0D8493F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FFD30A-B981-42C0-B48F-86CB6B7C98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b8b0c2-1b6b-49c2-ae7c-e75a73900a2c"/>
    <ds:schemaRef ds:uri="a0b70c82-85c3-486b-be25-b0a6ae7562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8BA70B-45EC-49F3-9E17-A14F234694AB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terms/"/>
    <ds:schemaRef ds:uri="a0b70c82-85c3-486b-be25-b0a6ae756261"/>
    <ds:schemaRef ds:uri="19b8b0c2-1b6b-49c2-ae7c-e75a73900a2c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18340</TotalTime>
  <Pages>54</Pages>
  <Words>2639</Words>
  <Application>Microsoft Office PowerPoint</Application>
  <PresentationFormat>Widescreen</PresentationFormat>
  <Paragraphs>249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72</vt:lpstr>
      <vt:lpstr>-apple-system</vt:lpstr>
      <vt:lpstr>Aptos</vt:lpstr>
      <vt:lpstr>Arial</vt:lpstr>
      <vt:lpstr>Calibri</vt:lpstr>
      <vt:lpstr>Calibri Light</vt:lpstr>
      <vt:lpstr>Google Sans</vt:lpstr>
      <vt:lpstr>Helvetica</vt:lpstr>
      <vt:lpstr>Times New Roman</vt:lpstr>
      <vt:lpstr>Trebuchet MS</vt:lpstr>
      <vt:lpstr>Verdana</vt:lpstr>
      <vt:lpstr>Wingdings</vt:lpstr>
      <vt:lpstr>Wingdings 2</vt:lpstr>
      <vt:lpstr>Wingdings 3</vt:lpstr>
      <vt:lpstr>Facet</vt:lpstr>
      <vt:lpstr>How To Get Involved in Research</vt:lpstr>
      <vt:lpstr>Speakers</vt:lpstr>
      <vt:lpstr>Obtaining Research Experience as an Undergraduate!</vt:lpstr>
      <vt:lpstr>VERY IMPORTANT PSA about PhD Training…</vt:lpstr>
      <vt:lpstr>What Do They Have in Common?</vt:lpstr>
      <vt:lpstr>What Research Gives You…</vt:lpstr>
      <vt:lpstr>Structured Intro to Research &amp; Foundations…</vt:lpstr>
      <vt:lpstr>SSC Research Training Series</vt:lpstr>
      <vt:lpstr>Unfunded Mechanisms – Gain Research Experience on Campus</vt:lpstr>
      <vt:lpstr>Funded AY Mechanisms of Entering labs @ UTSA</vt:lpstr>
      <vt:lpstr>Funded AY Mechanisms of Entering labs @ UTSA cont.</vt:lpstr>
      <vt:lpstr>BURT</vt:lpstr>
      <vt:lpstr>Additional Funded Programs – UT Health Based</vt:lpstr>
      <vt:lpstr>More Funded Mechanisms of Entering labs @ UT San Antonio AY or Summer</vt:lpstr>
      <vt:lpstr>Extramural Summer Programs</vt:lpstr>
      <vt:lpstr>Extramural Summer Programs contd</vt:lpstr>
      <vt:lpstr>Finding a lab / Research Mentor at UTSA</vt:lpstr>
      <vt:lpstr>Write to, or approach, a Faculty Member…</vt:lpstr>
      <vt:lpstr>Email - Be polite and NOT long winded</vt:lpstr>
      <vt:lpstr>You Get a Response!!  Woo!</vt:lpstr>
      <vt:lpstr>Some Interview questions you may be asked…</vt:lpstr>
      <vt:lpstr>Tell me about yourself…</vt:lpstr>
      <vt:lpstr>Have some questions for them too…</vt:lpstr>
      <vt:lpstr>Really Digging in…Whom do you choose?  </vt:lpstr>
      <vt:lpstr>Really Digging in…Whom do you choose contd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on</dc:title>
  <dc:creator>Gail P Taylor</dc:creator>
  <cp:lastModifiedBy>Patty Ramirez</cp:lastModifiedBy>
  <cp:revision>373</cp:revision>
  <cp:lastPrinted>2017-06-14T16:53:07Z</cp:lastPrinted>
  <dcterms:created xsi:type="dcterms:W3CDTF">1996-09-22T16:38:04Z</dcterms:created>
  <dcterms:modified xsi:type="dcterms:W3CDTF">2026-09-24T14:24:33Z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0x01010004429729FA73064C83B737C73FD4FCB7</vt:lpwstr>
  </property>
</Properties>
</file>