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sldIdLst>
    <p:sldId id="256" r:id="rId5"/>
    <p:sldId id="260" r:id="rId6"/>
    <p:sldId id="525" r:id="rId7"/>
    <p:sldId id="261" r:id="rId8"/>
    <p:sldId id="514" r:id="rId9"/>
    <p:sldId id="499" r:id="rId10"/>
    <p:sldId id="503" r:id="rId11"/>
    <p:sldId id="526" r:id="rId12"/>
    <p:sldId id="527" r:id="rId13"/>
    <p:sldId id="259" r:id="rId14"/>
    <p:sldId id="264" r:id="rId15"/>
    <p:sldId id="497" r:id="rId16"/>
    <p:sldId id="501" r:id="rId17"/>
    <p:sldId id="265" r:id="rId18"/>
    <p:sldId id="530" r:id="rId19"/>
    <p:sldId id="529" r:id="rId20"/>
    <p:sldId id="531" r:id="rId21"/>
    <p:sldId id="513" r:id="rId22"/>
    <p:sldId id="500" r:id="rId23"/>
    <p:sldId id="516" r:id="rId24"/>
    <p:sldId id="532" r:id="rId25"/>
    <p:sldId id="498" r:id="rId26"/>
    <p:sldId id="533" r:id="rId27"/>
    <p:sldId id="262" r:id="rId28"/>
    <p:sldId id="534" r:id="rId29"/>
    <p:sldId id="509" r:id="rId30"/>
    <p:sldId id="263" r:id="rId31"/>
    <p:sldId id="330" r:id="rId32"/>
    <p:sldId id="479" r:id="rId33"/>
    <p:sldId id="535" r:id="rId34"/>
    <p:sldId id="466" r:id="rId35"/>
    <p:sldId id="471" r:id="rId36"/>
    <p:sldId id="480" r:id="rId37"/>
    <p:sldId id="483" r:id="rId38"/>
    <p:sldId id="481" r:id="rId39"/>
    <p:sldId id="482" r:id="rId40"/>
    <p:sldId id="536" r:id="rId41"/>
    <p:sldId id="537" r:id="rId42"/>
    <p:sldId id="538" r:id="rId43"/>
    <p:sldId id="539"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5" autoAdjust="0"/>
    <p:restoredTop sz="94708" autoAdjust="0"/>
  </p:normalViewPr>
  <p:slideViewPr>
    <p:cSldViewPr snapToGrid="0">
      <p:cViewPr varScale="1">
        <p:scale>
          <a:sx n="87" d="100"/>
          <a:sy n="87" d="100"/>
        </p:scale>
        <p:origin x="78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l P Taylor" userId="0c13f005f11adc60" providerId="LiveId" clId="{5D0FCF6B-55EE-429B-B302-B5DB63355B63}"/>
    <pc:docChg chg="undo custSel addSld delSld modSld sldOrd">
      <pc:chgData name="Gail P Taylor" userId="0c13f005f11adc60" providerId="LiveId" clId="{5D0FCF6B-55EE-429B-B302-B5DB63355B63}" dt="2026-09-16T14:37:02.002" v="11659" actId="5793"/>
      <pc:docMkLst>
        <pc:docMk/>
      </pc:docMkLst>
      <pc:sldChg chg="modSp del mod">
        <pc:chgData name="Gail P Taylor" userId="0c13f005f11adc60" providerId="LiveId" clId="{5D0FCF6B-55EE-429B-B302-B5DB63355B63}" dt="2026-09-15T16:55:52.396" v="1454" actId="47"/>
        <pc:sldMkLst>
          <pc:docMk/>
          <pc:sldMk cId="528587510" sldId="258"/>
        </pc:sldMkLst>
        <pc:spChg chg="mod">
          <ac:chgData name="Gail P Taylor" userId="0c13f005f11adc60" providerId="LiveId" clId="{5D0FCF6B-55EE-429B-B302-B5DB63355B63}" dt="2026-09-15T16:41:22.436" v="929" actId="6549"/>
          <ac:spMkLst>
            <pc:docMk/>
            <pc:sldMk cId="528587510" sldId="258"/>
            <ac:spMk id="3" creationId="{00000000-0000-0000-0000-000000000000}"/>
          </ac:spMkLst>
        </pc:spChg>
      </pc:sldChg>
      <pc:sldChg chg="modSp mod">
        <pc:chgData name="Gail P Taylor" userId="0c13f005f11adc60" providerId="LiveId" clId="{5D0FCF6B-55EE-429B-B302-B5DB63355B63}" dt="2026-09-15T16:40:03.394" v="926" actId="20577"/>
        <pc:sldMkLst>
          <pc:docMk/>
          <pc:sldMk cId="509502441" sldId="259"/>
        </pc:sldMkLst>
        <pc:spChg chg="mod">
          <ac:chgData name="Gail P Taylor" userId="0c13f005f11adc60" providerId="LiveId" clId="{5D0FCF6B-55EE-429B-B302-B5DB63355B63}" dt="2026-09-15T16:40:03.394" v="926" actId="20577"/>
          <ac:spMkLst>
            <pc:docMk/>
            <pc:sldMk cId="509502441" sldId="259"/>
            <ac:spMk id="2" creationId="{00000000-0000-0000-0000-000000000000}"/>
          </ac:spMkLst>
        </pc:spChg>
        <pc:spChg chg="mod">
          <ac:chgData name="Gail P Taylor" userId="0c13f005f11adc60" providerId="LiveId" clId="{5D0FCF6B-55EE-429B-B302-B5DB63355B63}" dt="2026-09-15T16:08:52.178" v="177" actId="20577"/>
          <ac:spMkLst>
            <pc:docMk/>
            <pc:sldMk cId="509502441" sldId="259"/>
            <ac:spMk id="3" creationId="{00000000-0000-0000-0000-000000000000}"/>
          </ac:spMkLst>
        </pc:spChg>
      </pc:sldChg>
      <pc:sldChg chg="modSp mod">
        <pc:chgData name="Gail P Taylor" userId="0c13f005f11adc60" providerId="LiveId" clId="{5D0FCF6B-55EE-429B-B302-B5DB63355B63}" dt="2026-09-16T14:37:02.002" v="11659" actId="5793"/>
        <pc:sldMkLst>
          <pc:docMk/>
          <pc:sldMk cId="1754866777" sldId="260"/>
        </pc:sldMkLst>
        <pc:spChg chg="mod">
          <ac:chgData name="Gail P Taylor" userId="0c13f005f11adc60" providerId="LiveId" clId="{5D0FCF6B-55EE-429B-B302-B5DB63355B63}" dt="2026-09-16T14:37:02.002" v="11659" actId="5793"/>
          <ac:spMkLst>
            <pc:docMk/>
            <pc:sldMk cId="1754866777" sldId="260"/>
            <ac:spMk id="3" creationId="{00000000-0000-0000-0000-000000000000}"/>
          </ac:spMkLst>
        </pc:spChg>
      </pc:sldChg>
      <pc:sldChg chg="modSp mod">
        <pc:chgData name="Gail P Taylor" userId="0c13f005f11adc60" providerId="LiveId" clId="{5D0FCF6B-55EE-429B-B302-B5DB63355B63}" dt="2026-09-15T18:55:44.677" v="7559" actId="6549"/>
        <pc:sldMkLst>
          <pc:docMk/>
          <pc:sldMk cId="3082240477" sldId="262"/>
        </pc:sldMkLst>
        <pc:spChg chg="mod">
          <ac:chgData name="Gail P Taylor" userId="0c13f005f11adc60" providerId="LiveId" clId="{5D0FCF6B-55EE-429B-B302-B5DB63355B63}" dt="2026-09-15T18:52:18.176" v="7158" actId="14100"/>
          <ac:spMkLst>
            <pc:docMk/>
            <pc:sldMk cId="3082240477" sldId="262"/>
            <ac:spMk id="2" creationId="{00000000-0000-0000-0000-000000000000}"/>
          </ac:spMkLst>
        </pc:spChg>
        <pc:spChg chg="mod">
          <ac:chgData name="Gail P Taylor" userId="0c13f005f11adc60" providerId="LiveId" clId="{5D0FCF6B-55EE-429B-B302-B5DB63355B63}" dt="2026-09-15T18:55:44.677" v="7559" actId="6549"/>
          <ac:spMkLst>
            <pc:docMk/>
            <pc:sldMk cId="3082240477" sldId="262"/>
            <ac:spMk id="3" creationId="{00000000-0000-0000-0000-000000000000}"/>
          </ac:spMkLst>
        </pc:spChg>
      </pc:sldChg>
      <pc:sldChg chg="modSp mod">
        <pc:chgData name="Gail P Taylor" userId="0c13f005f11adc60" providerId="LiveId" clId="{5D0FCF6B-55EE-429B-B302-B5DB63355B63}" dt="2026-09-15T19:06:49.077" v="8035" actId="20577"/>
        <pc:sldMkLst>
          <pc:docMk/>
          <pc:sldMk cId="3721442150" sldId="263"/>
        </pc:sldMkLst>
        <pc:spChg chg="mod">
          <ac:chgData name="Gail P Taylor" userId="0c13f005f11adc60" providerId="LiveId" clId="{5D0FCF6B-55EE-429B-B302-B5DB63355B63}" dt="2026-09-15T19:06:49.077" v="8035" actId="20577"/>
          <ac:spMkLst>
            <pc:docMk/>
            <pc:sldMk cId="3721442150" sldId="263"/>
            <ac:spMk id="125955" creationId="{00000000-0000-0000-0000-000000000000}"/>
          </ac:spMkLst>
        </pc:spChg>
      </pc:sldChg>
      <pc:sldChg chg="modSp mod ord">
        <pc:chgData name="Gail P Taylor" userId="0c13f005f11adc60" providerId="LiveId" clId="{5D0FCF6B-55EE-429B-B302-B5DB63355B63}" dt="2026-09-15T17:34:52.522" v="4789"/>
        <pc:sldMkLst>
          <pc:docMk/>
          <pc:sldMk cId="1258893053" sldId="264"/>
        </pc:sldMkLst>
        <pc:spChg chg="mod">
          <ac:chgData name="Gail P Taylor" userId="0c13f005f11adc60" providerId="LiveId" clId="{5D0FCF6B-55EE-429B-B302-B5DB63355B63}" dt="2026-09-15T17:33:35.623" v="4671" actId="1076"/>
          <ac:spMkLst>
            <pc:docMk/>
            <pc:sldMk cId="1258893053" sldId="264"/>
            <ac:spMk id="2" creationId="{00000000-0000-0000-0000-000000000000}"/>
          </ac:spMkLst>
        </pc:spChg>
        <pc:spChg chg="mod">
          <ac:chgData name="Gail P Taylor" userId="0c13f005f11adc60" providerId="LiveId" clId="{5D0FCF6B-55EE-429B-B302-B5DB63355B63}" dt="2026-09-15T17:34:17.905" v="4787" actId="6549"/>
          <ac:spMkLst>
            <pc:docMk/>
            <pc:sldMk cId="1258893053" sldId="264"/>
            <ac:spMk id="3" creationId="{00000000-0000-0000-0000-000000000000}"/>
          </ac:spMkLst>
        </pc:spChg>
      </pc:sldChg>
      <pc:sldChg chg="modSp add mod ord">
        <pc:chgData name="Gail P Taylor" userId="0c13f005f11adc60" providerId="LiveId" clId="{5D0FCF6B-55EE-429B-B302-B5DB63355B63}" dt="2026-09-15T17:19:46.337" v="3678" actId="20577"/>
        <pc:sldMkLst>
          <pc:docMk/>
          <pc:sldMk cId="838553451" sldId="265"/>
        </pc:sldMkLst>
        <pc:spChg chg="mod">
          <ac:chgData name="Gail P Taylor" userId="0c13f005f11adc60" providerId="LiveId" clId="{5D0FCF6B-55EE-429B-B302-B5DB63355B63}" dt="2026-09-15T17:19:46.337" v="3678" actId="20577"/>
          <ac:spMkLst>
            <pc:docMk/>
            <pc:sldMk cId="838553451" sldId="265"/>
            <ac:spMk id="2" creationId="{F4231D67-9D8C-4F9B-B924-465F60F8B136}"/>
          </ac:spMkLst>
        </pc:spChg>
        <pc:spChg chg="mod">
          <ac:chgData name="Gail P Taylor" userId="0c13f005f11adc60" providerId="LiveId" clId="{5D0FCF6B-55EE-429B-B302-B5DB63355B63}" dt="2026-09-15T17:10:32.411" v="2550" actId="20577"/>
          <ac:spMkLst>
            <pc:docMk/>
            <pc:sldMk cId="838553451" sldId="265"/>
            <ac:spMk id="3" creationId="{033A369B-A3B1-4DC4-97BC-3DC23BF1F326}"/>
          </ac:spMkLst>
        </pc:spChg>
      </pc:sldChg>
      <pc:sldChg chg="del">
        <pc:chgData name="Gail P Taylor" userId="0c13f005f11adc60" providerId="LiveId" clId="{5D0FCF6B-55EE-429B-B302-B5DB63355B63}" dt="2026-09-15T16:56:43.001" v="1455" actId="2696"/>
        <pc:sldMkLst>
          <pc:docMk/>
          <pc:sldMk cId="4291361344" sldId="265"/>
        </pc:sldMkLst>
      </pc:sldChg>
      <pc:sldChg chg="del">
        <pc:chgData name="Gail P Taylor" userId="0c13f005f11adc60" providerId="LiveId" clId="{5D0FCF6B-55EE-429B-B302-B5DB63355B63}" dt="2026-09-15T19:08:48.340" v="8138" actId="47"/>
        <pc:sldMkLst>
          <pc:docMk/>
          <pc:sldMk cId="3059972451" sldId="329"/>
        </pc:sldMkLst>
      </pc:sldChg>
      <pc:sldChg chg="modSp mod">
        <pc:chgData name="Gail P Taylor" userId="0c13f005f11adc60" providerId="LiveId" clId="{5D0FCF6B-55EE-429B-B302-B5DB63355B63}" dt="2026-09-15T19:08:14.881" v="8137" actId="14100"/>
        <pc:sldMkLst>
          <pc:docMk/>
          <pc:sldMk cId="3874113026" sldId="330"/>
        </pc:sldMkLst>
        <pc:spChg chg="mod">
          <ac:chgData name="Gail P Taylor" userId="0c13f005f11adc60" providerId="LiveId" clId="{5D0FCF6B-55EE-429B-B302-B5DB63355B63}" dt="2026-09-15T19:08:14.881" v="8137" actId="14100"/>
          <ac:spMkLst>
            <pc:docMk/>
            <pc:sldMk cId="3874113026" sldId="330"/>
            <ac:spMk id="2" creationId="{51DCC11F-90FA-4FB8-BB7D-5B33C18B4804}"/>
          </ac:spMkLst>
        </pc:spChg>
      </pc:sldChg>
      <pc:sldChg chg="modSp mod">
        <pc:chgData name="Gail P Taylor" userId="0c13f005f11adc60" providerId="LiveId" clId="{5D0FCF6B-55EE-429B-B302-B5DB63355B63}" dt="2026-09-15T19:27:13.002" v="9279" actId="14100"/>
        <pc:sldMkLst>
          <pc:docMk/>
          <pc:sldMk cId="0" sldId="466"/>
        </pc:sldMkLst>
        <pc:spChg chg="mod">
          <ac:chgData name="Gail P Taylor" userId="0c13f005f11adc60" providerId="LiveId" clId="{5D0FCF6B-55EE-429B-B302-B5DB63355B63}" dt="2026-09-15T19:27:13.002" v="9279" actId="14100"/>
          <ac:spMkLst>
            <pc:docMk/>
            <pc:sldMk cId="0" sldId="466"/>
            <ac:spMk id="111619" creationId="{00000000-0000-0000-0000-000000000000}"/>
          </ac:spMkLst>
        </pc:spChg>
      </pc:sldChg>
      <pc:sldChg chg="modSp mod">
        <pc:chgData name="Gail P Taylor" userId="0c13f005f11adc60" providerId="LiveId" clId="{5D0FCF6B-55EE-429B-B302-B5DB63355B63}" dt="2026-09-15T19:17:25.084" v="8360" actId="5793"/>
        <pc:sldMkLst>
          <pc:docMk/>
          <pc:sldMk cId="0" sldId="471"/>
        </pc:sldMkLst>
        <pc:spChg chg="mod">
          <ac:chgData name="Gail P Taylor" userId="0c13f005f11adc60" providerId="LiveId" clId="{5D0FCF6B-55EE-429B-B302-B5DB63355B63}" dt="2026-09-15T19:17:25.084" v="8360" actId="5793"/>
          <ac:spMkLst>
            <pc:docMk/>
            <pc:sldMk cId="0" sldId="471"/>
            <ac:spMk id="49155" creationId="{00000000-0000-0000-0000-000000000000}"/>
          </ac:spMkLst>
        </pc:spChg>
      </pc:sldChg>
      <pc:sldChg chg="del">
        <pc:chgData name="Gail P Taylor" userId="0c13f005f11adc60" providerId="LiveId" clId="{5D0FCF6B-55EE-429B-B302-B5DB63355B63}" dt="2026-09-15T19:09:27.358" v="8142" actId="47"/>
        <pc:sldMkLst>
          <pc:docMk/>
          <pc:sldMk cId="0" sldId="478"/>
        </pc:sldMkLst>
      </pc:sldChg>
      <pc:sldChg chg="modSp mod">
        <pc:chgData name="Gail P Taylor" userId="0c13f005f11adc60" providerId="LiveId" clId="{5D0FCF6B-55EE-429B-B302-B5DB63355B63}" dt="2026-09-15T19:26:10.260" v="9202" actId="20577"/>
        <pc:sldMkLst>
          <pc:docMk/>
          <pc:sldMk cId="0" sldId="479"/>
        </pc:sldMkLst>
        <pc:spChg chg="mod">
          <ac:chgData name="Gail P Taylor" userId="0c13f005f11adc60" providerId="LiveId" clId="{5D0FCF6B-55EE-429B-B302-B5DB63355B63}" dt="2026-09-15T19:26:10.260" v="9202" actId="20577"/>
          <ac:spMkLst>
            <pc:docMk/>
            <pc:sldMk cId="0" sldId="479"/>
            <ac:spMk id="3" creationId="{00000000-0000-0000-0000-000000000000}"/>
          </ac:spMkLst>
        </pc:spChg>
      </pc:sldChg>
      <pc:sldChg chg="modSp mod">
        <pc:chgData name="Gail P Taylor" userId="0c13f005f11adc60" providerId="LiveId" clId="{5D0FCF6B-55EE-429B-B302-B5DB63355B63}" dt="2026-09-15T19:16:54.830" v="8339" actId="6549"/>
        <pc:sldMkLst>
          <pc:docMk/>
          <pc:sldMk cId="0" sldId="483"/>
        </pc:sldMkLst>
        <pc:spChg chg="mod">
          <ac:chgData name="Gail P Taylor" userId="0c13f005f11adc60" providerId="LiveId" clId="{5D0FCF6B-55EE-429B-B302-B5DB63355B63}" dt="2026-09-15T19:16:54.830" v="8339" actId="6549"/>
          <ac:spMkLst>
            <pc:docMk/>
            <pc:sldMk cId="0" sldId="483"/>
            <ac:spMk id="136195" creationId="{00000000-0000-0000-0000-000000000000}"/>
          </ac:spMkLst>
        </pc:spChg>
      </pc:sldChg>
      <pc:sldChg chg="modSp mod ord">
        <pc:chgData name="Gail P Taylor" userId="0c13f005f11adc60" providerId="LiveId" clId="{5D0FCF6B-55EE-429B-B302-B5DB63355B63}" dt="2026-09-15T17:22:11.344" v="3941" actId="1076"/>
        <pc:sldMkLst>
          <pc:docMk/>
          <pc:sldMk cId="838841735" sldId="497"/>
        </pc:sldMkLst>
        <pc:spChg chg="mod">
          <ac:chgData name="Gail P Taylor" userId="0c13f005f11adc60" providerId="LiveId" clId="{5D0FCF6B-55EE-429B-B302-B5DB63355B63}" dt="2026-09-15T17:22:06.967" v="3939" actId="1076"/>
          <ac:spMkLst>
            <pc:docMk/>
            <pc:sldMk cId="838841735" sldId="497"/>
            <ac:spMk id="2" creationId="{40B63168-1876-4A97-A6F9-BEE2A995E21B}"/>
          </ac:spMkLst>
        </pc:spChg>
        <pc:spChg chg="mod">
          <ac:chgData name="Gail P Taylor" userId="0c13f005f11adc60" providerId="LiveId" clId="{5D0FCF6B-55EE-429B-B302-B5DB63355B63}" dt="2026-09-15T17:22:09.040" v="3940" actId="1076"/>
          <ac:spMkLst>
            <pc:docMk/>
            <pc:sldMk cId="838841735" sldId="497"/>
            <ac:spMk id="3" creationId="{41E37551-65A7-45DE-A524-A70FEBB98C7C}"/>
          </ac:spMkLst>
        </pc:spChg>
        <pc:picChg chg="mod">
          <ac:chgData name="Gail P Taylor" userId="0c13f005f11adc60" providerId="LiveId" clId="{5D0FCF6B-55EE-429B-B302-B5DB63355B63}" dt="2026-09-15T17:22:11.344" v="3941" actId="1076"/>
          <ac:picMkLst>
            <pc:docMk/>
            <pc:sldMk cId="838841735" sldId="497"/>
            <ac:picMk id="5" creationId="{C4D7E19B-FC14-4613-A9C7-E39E6AE2BB7A}"/>
          </ac:picMkLst>
        </pc:picChg>
      </pc:sldChg>
      <pc:sldChg chg="delSp modSp mod ord">
        <pc:chgData name="Gail P Taylor" userId="0c13f005f11adc60" providerId="LiveId" clId="{5D0FCF6B-55EE-429B-B302-B5DB63355B63}" dt="2026-09-15T18:42:59.013" v="6640" actId="478"/>
        <pc:sldMkLst>
          <pc:docMk/>
          <pc:sldMk cId="3309161840" sldId="498"/>
        </pc:sldMkLst>
        <pc:spChg chg="mod">
          <ac:chgData name="Gail P Taylor" userId="0c13f005f11adc60" providerId="LiveId" clId="{5D0FCF6B-55EE-429B-B302-B5DB63355B63}" dt="2026-09-15T18:42:51.409" v="6639" actId="20577"/>
          <ac:spMkLst>
            <pc:docMk/>
            <pc:sldMk cId="3309161840" sldId="498"/>
            <ac:spMk id="2" creationId="{85B43EE0-46DB-4D15-8EC6-7E17F49395FB}"/>
          </ac:spMkLst>
        </pc:spChg>
        <pc:spChg chg="del">
          <ac:chgData name="Gail P Taylor" userId="0c13f005f11adc60" providerId="LiveId" clId="{5D0FCF6B-55EE-429B-B302-B5DB63355B63}" dt="2026-09-15T18:42:59.013" v="6640" actId="478"/>
          <ac:spMkLst>
            <pc:docMk/>
            <pc:sldMk cId="3309161840" sldId="498"/>
            <ac:spMk id="3" creationId="{2A914410-4BCF-4ABE-B110-A226ED5D2822}"/>
          </ac:spMkLst>
        </pc:spChg>
      </pc:sldChg>
      <pc:sldChg chg="modSp mod ord modAnim">
        <pc:chgData name="Gail P Taylor" userId="0c13f005f11adc60" providerId="LiveId" clId="{5D0FCF6B-55EE-429B-B302-B5DB63355B63}" dt="2026-09-15T16:53:58.777" v="1349" actId="20577"/>
        <pc:sldMkLst>
          <pc:docMk/>
          <pc:sldMk cId="2629491534" sldId="499"/>
        </pc:sldMkLst>
        <pc:spChg chg="mod">
          <ac:chgData name="Gail P Taylor" userId="0c13f005f11adc60" providerId="LiveId" clId="{5D0FCF6B-55EE-429B-B302-B5DB63355B63}" dt="2026-09-15T16:53:58.777" v="1349" actId="20577"/>
          <ac:spMkLst>
            <pc:docMk/>
            <pc:sldMk cId="2629491534" sldId="499"/>
            <ac:spMk id="2" creationId="{5394D808-8DED-4847-86F1-2941DE515AB7}"/>
          </ac:spMkLst>
        </pc:spChg>
        <pc:spChg chg="mod">
          <ac:chgData name="Gail P Taylor" userId="0c13f005f11adc60" providerId="LiveId" clId="{5D0FCF6B-55EE-429B-B302-B5DB63355B63}" dt="2026-09-15T16:52:25.950" v="1307" actId="14100"/>
          <ac:spMkLst>
            <pc:docMk/>
            <pc:sldMk cId="2629491534" sldId="499"/>
            <ac:spMk id="3" creationId="{A0D1F38E-A863-49A4-8DB9-4887523556C9}"/>
          </ac:spMkLst>
        </pc:spChg>
      </pc:sldChg>
      <pc:sldChg chg="modSp mod">
        <pc:chgData name="Gail P Taylor" userId="0c13f005f11adc60" providerId="LiveId" clId="{5D0FCF6B-55EE-429B-B302-B5DB63355B63}" dt="2026-09-15T17:41:21.516" v="4952" actId="6549"/>
        <pc:sldMkLst>
          <pc:docMk/>
          <pc:sldMk cId="291213576" sldId="500"/>
        </pc:sldMkLst>
        <pc:spChg chg="mod">
          <ac:chgData name="Gail P Taylor" userId="0c13f005f11adc60" providerId="LiveId" clId="{5D0FCF6B-55EE-429B-B302-B5DB63355B63}" dt="2026-09-15T17:41:21.516" v="4952" actId="6549"/>
          <ac:spMkLst>
            <pc:docMk/>
            <pc:sldMk cId="291213576" sldId="500"/>
            <ac:spMk id="3" creationId="{F679F5BB-A39A-49F5-8DEE-989DDED156A8}"/>
          </ac:spMkLst>
        </pc:spChg>
      </pc:sldChg>
      <pc:sldChg chg="modSp mod ord">
        <pc:chgData name="Gail P Taylor" userId="0c13f005f11adc60" providerId="LiveId" clId="{5D0FCF6B-55EE-429B-B302-B5DB63355B63}" dt="2026-09-15T17:32:24.771" v="4632" actId="403"/>
        <pc:sldMkLst>
          <pc:docMk/>
          <pc:sldMk cId="3108915338" sldId="501"/>
        </pc:sldMkLst>
        <pc:spChg chg="mod">
          <ac:chgData name="Gail P Taylor" userId="0c13f005f11adc60" providerId="LiveId" clId="{5D0FCF6B-55EE-429B-B302-B5DB63355B63}" dt="2026-09-15T17:32:24.771" v="4632" actId="403"/>
          <ac:spMkLst>
            <pc:docMk/>
            <pc:sldMk cId="3108915338" sldId="501"/>
            <ac:spMk id="3" creationId="{FB2E7691-9045-42ED-A13A-F748958D8536}"/>
          </ac:spMkLst>
        </pc:spChg>
      </pc:sldChg>
      <pc:sldChg chg="modSp mod">
        <pc:chgData name="Gail P Taylor" userId="0c13f005f11adc60" providerId="LiveId" clId="{5D0FCF6B-55EE-429B-B302-B5DB63355B63}" dt="2026-09-15T16:54:43.726" v="1443" actId="27636"/>
        <pc:sldMkLst>
          <pc:docMk/>
          <pc:sldMk cId="3346855360" sldId="503"/>
        </pc:sldMkLst>
        <pc:spChg chg="mod">
          <ac:chgData name="Gail P Taylor" userId="0c13f005f11adc60" providerId="LiveId" clId="{5D0FCF6B-55EE-429B-B302-B5DB63355B63}" dt="2026-09-15T16:54:26.338" v="1412" actId="20577"/>
          <ac:spMkLst>
            <pc:docMk/>
            <pc:sldMk cId="3346855360" sldId="503"/>
            <ac:spMk id="2" creationId="{21BAF6D8-491E-4FDC-A22E-3D3314AAD22D}"/>
          </ac:spMkLst>
        </pc:spChg>
        <pc:spChg chg="mod">
          <ac:chgData name="Gail P Taylor" userId="0c13f005f11adc60" providerId="LiveId" clId="{5D0FCF6B-55EE-429B-B302-B5DB63355B63}" dt="2026-09-15T16:54:43.726" v="1443" actId="27636"/>
          <ac:spMkLst>
            <pc:docMk/>
            <pc:sldMk cId="3346855360" sldId="503"/>
            <ac:spMk id="3" creationId="{62E07F78-A394-42CA-9D3A-60662853E671}"/>
          </ac:spMkLst>
        </pc:spChg>
      </pc:sldChg>
      <pc:sldChg chg="del">
        <pc:chgData name="Gail P Taylor" userId="0c13f005f11adc60" providerId="LiveId" clId="{5D0FCF6B-55EE-429B-B302-B5DB63355B63}" dt="2026-09-15T18:40:44.138" v="6509" actId="47"/>
        <pc:sldMkLst>
          <pc:docMk/>
          <pc:sldMk cId="3646329040" sldId="504"/>
        </pc:sldMkLst>
      </pc:sldChg>
      <pc:sldChg chg="del">
        <pc:chgData name="Gail P Taylor" userId="0c13f005f11adc60" providerId="LiveId" clId="{5D0FCF6B-55EE-429B-B302-B5DB63355B63}" dt="2026-09-15T17:49:56.936" v="5844" actId="47"/>
        <pc:sldMkLst>
          <pc:docMk/>
          <pc:sldMk cId="1621862032" sldId="506"/>
        </pc:sldMkLst>
      </pc:sldChg>
      <pc:sldChg chg="del">
        <pc:chgData name="Gail P Taylor" userId="0c13f005f11adc60" providerId="LiveId" clId="{5D0FCF6B-55EE-429B-B302-B5DB63355B63}" dt="2026-09-15T18:40:36.781" v="6508" actId="47"/>
        <pc:sldMkLst>
          <pc:docMk/>
          <pc:sldMk cId="3459127432" sldId="507"/>
        </pc:sldMkLst>
      </pc:sldChg>
      <pc:sldChg chg="del">
        <pc:chgData name="Gail P Taylor" userId="0c13f005f11adc60" providerId="LiveId" clId="{5D0FCF6B-55EE-429B-B302-B5DB63355B63}" dt="2026-09-15T19:07:26.539" v="8040" actId="47"/>
        <pc:sldMkLst>
          <pc:docMk/>
          <pc:sldMk cId="2470980188" sldId="508"/>
        </pc:sldMkLst>
      </pc:sldChg>
      <pc:sldChg chg="modSp mod ord">
        <pc:chgData name="Gail P Taylor" userId="0c13f005f11adc60" providerId="LiveId" clId="{5D0FCF6B-55EE-429B-B302-B5DB63355B63}" dt="2026-09-15T19:05:53.859" v="7885"/>
        <pc:sldMkLst>
          <pc:docMk/>
          <pc:sldMk cId="2606987052" sldId="509"/>
        </pc:sldMkLst>
        <pc:spChg chg="mod">
          <ac:chgData name="Gail P Taylor" userId="0c13f005f11adc60" providerId="LiveId" clId="{5D0FCF6B-55EE-429B-B302-B5DB63355B63}" dt="2026-09-15T18:51:41.997" v="7122" actId="6549"/>
          <ac:spMkLst>
            <pc:docMk/>
            <pc:sldMk cId="2606987052" sldId="509"/>
            <ac:spMk id="2" creationId="{2A81EF6E-BB0D-443D-AE5F-56170D09A035}"/>
          </ac:spMkLst>
        </pc:spChg>
        <pc:spChg chg="mod">
          <ac:chgData name="Gail P Taylor" userId="0c13f005f11adc60" providerId="LiveId" clId="{5D0FCF6B-55EE-429B-B302-B5DB63355B63}" dt="2026-09-15T19:05:26.399" v="7881" actId="5793"/>
          <ac:spMkLst>
            <pc:docMk/>
            <pc:sldMk cId="2606987052" sldId="509"/>
            <ac:spMk id="3" creationId="{9F7924F5-C423-4FF7-95C2-C67E5E0D81F4}"/>
          </ac:spMkLst>
        </pc:spChg>
      </pc:sldChg>
      <pc:sldChg chg="del">
        <pc:chgData name="Gail P Taylor" userId="0c13f005f11adc60" providerId="LiveId" clId="{5D0FCF6B-55EE-429B-B302-B5DB63355B63}" dt="2026-09-15T18:40:33.368" v="6507" actId="47"/>
        <pc:sldMkLst>
          <pc:docMk/>
          <pc:sldMk cId="1851259334" sldId="510"/>
        </pc:sldMkLst>
      </pc:sldChg>
      <pc:sldChg chg="del">
        <pc:chgData name="Gail P Taylor" userId="0c13f005f11adc60" providerId="LiveId" clId="{5D0FCF6B-55EE-429B-B302-B5DB63355B63}" dt="2026-09-15T16:46:13.681" v="973" actId="47"/>
        <pc:sldMkLst>
          <pc:docMk/>
          <pc:sldMk cId="3729017532" sldId="512"/>
        </pc:sldMkLst>
      </pc:sldChg>
      <pc:sldChg chg="ord">
        <pc:chgData name="Gail P Taylor" userId="0c13f005f11adc60" providerId="LiveId" clId="{5D0FCF6B-55EE-429B-B302-B5DB63355B63}" dt="2026-09-15T16:53:11.875" v="1311"/>
        <pc:sldMkLst>
          <pc:docMk/>
          <pc:sldMk cId="1981169333" sldId="514"/>
        </pc:sldMkLst>
      </pc:sldChg>
      <pc:sldChg chg="del">
        <pc:chgData name="Gail P Taylor" userId="0c13f005f11adc60" providerId="LiveId" clId="{5D0FCF6B-55EE-429B-B302-B5DB63355B63}" dt="2026-09-15T17:42:35.139" v="5076" actId="47"/>
        <pc:sldMkLst>
          <pc:docMk/>
          <pc:sldMk cId="3616154161" sldId="515"/>
        </pc:sldMkLst>
      </pc:sldChg>
      <pc:sldChg chg="modSp mod ord">
        <pc:chgData name="Gail P Taylor" userId="0c13f005f11adc60" providerId="LiveId" clId="{5D0FCF6B-55EE-429B-B302-B5DB63355B63}" dt="2026-09-15T17:46:23.090" v="5570" actId="20578"/>
        <pc:sldMkLst>
          <pc:docMk/>
          <pc:sldMk cId="2424069141" sldId="516"/>
        </pc:sldMkLst>
        <pc:spChg chg="mod">
          <ac:chgData name="Gail P Taylor" userId="0c13f005f11adc60" providerId="LiveId" clId="{5D0FCF6B-55EE-429B-B302-B5DB63355B63}" dt="2026-09-15T17:42:19.077" v="5075" actId="5793"/>
          <ac:spMkLst>
            <pc:docMk/>
            <pc:sldMk cId="2424069141" sldId="516"/>
            <ac:spMk id="2" creationId="{A9C7B6F8-2F84-4EF8-B3E1-7332778B41E6}"/>
          </ac:spMkLst>
        </pc:spChg>
        <pc:spChg chg="mod">
          <ac:chgData name="Gail P Taylor" userId="0c13f005f11adc60" providerId="LiveId" clId="{5D0FCF6B-55EE-429B-B302-B5DB63355B63}" dt="2026-09-15T17:46:23.090" v="5570" actId="20578"/>
          <ac:spMkLst>
            <pc:docMk/>
            <pc:sldMk cId="2424069141" sldId="516"/>
            <ac:spMk id="3" creationId="{E11A8D2E-703E-4C30-835D-EEF802250DD6}"/>
          </ac:spMkLst>
        </pc:spChg>
      </pc:sldChg>
      <pc:sldChg chg="del">
        <pc:chgData name="Gail P Taylor" userId="0c13f005f11adc60" providerId="LiveId" clId="{5D0FCF6B-55EE-429B-B302-B5DB63355B63}" dt="2026-09-15T19:08:52.273" v="8139" actId="47"/>
        <pc:sldMkLst>
          <pc:docMk/>
          <pc:sldMk cId="1623632000" sldId="518"/>
        </pc:sldMkLst>
      </pc:sldChg>
      <pc:sldChg chg="del">
        <pc:chgData name="Gail P Taylor" userId="0c13f005f11adc60" providerId="LiveId" clId="{5D0FCF6B-55EE-429B-B302-B5DB63355B63}" dt="2026-09-15T19:07:16.102" v="8039" actId="47"/>
        <pc:sldMkLst>
          <pc:docMk/>
          <pc:sldMk cId="3676142752" sldId="519"/>
        </pc:sldMkLst>
      </pc:sldChg>
      <pc:sldChg chg="modSp del mod">
        <pc:chgData name="Gail P Taylor" userId="0c13f005f11adc60" providerId="LiveId" clId="{5D0FCF6B-55EE-429B-B302-B5DB63355B63}" dt="2026-09-15T19:07:42.654" v="8061" actId="47"/>
        <pc:sldMkLst>
          <pc:docMk/>
          <pc:sldMk cId="466012724" sldId="520"/>
        </pc:sldMkLst>
        <pc:spChg chg="mod">
          <ac:chgData name="Gail P Taylor" userId="0c13f005f11adc60" providerId="LiveId" clId="{5D0FCF6B-55EE-429B-B302-B5DB63355B63}" dt="2026-09-15T19:07:39.472" v="8060" actId="20577"/>
          <ac:spMkLst>
            <pc:docMk/>
            <pc:sldMk cId="466012724" sldId="520"/>
            <ac:spMk id="2" creationId="{2998EA31-0A60-4795-A3AA-DBCF99A71496}"/>
          </ac:spMkLst>
        </pc:spChg>
      </pc:sldChg>
      <pc:sldChg chg="addSp delSp modSp del mod">
        <pc:chgData name="Gail P Taylor" userId="0c13f005f11adc60" providerId="LiveId" clId="{5D0FCF6B-55EE-429B-B302-B5DB63355B63}" dt="2026-09-15T16:42:25.202" v="932" actId="2696"/>
        <pc:sldMkLst>
          <pc:docMk/>
          <pc:sldMk cId="925547231" sldId="521"/>
        </pc:sldMkLst>
        <pc:spChg chg="del">
          <ac:chgData name="Gail P Taylor" userId="0c13f005f11adc60" providerId="LiveId" clId="{5D0FCF6B-55EE-429B-B302-B5DB63355B63}" dt="2026-09-15T16:42:19.068" v="931" actId="478"/>
          <ac:spMkLst>
            <pc:docMk/>
            <pc:sldMk cId="925547231" sldId="521"/>
            <ac:spMk id="3" creationId="{AC0911CD-C004-48C9-A450-987CCB4CC834}"/>
          </ac:spMkLst>
        </pc:spChg>
        <pc:spChg chg="add mod">
          <ac:chgData name="Gail P Taylor" userId="0c13f005f11adc60" providerId="LiveId" clId="{5D0FCF6B-55EE-429B-B302-B5DB63355B63}" dt="2026-09-15T16:42:19.068" v="931" actId="478"/>
          <ac:spMkLst>
            <pc:docMk/>
            <pc:sldMk cId="925547231" sldId="521"/>
            <ac:spMk id="5" creationId="{D9845722-76F2-3B3B-F314-C404B613FEE8}"/>
          </ac:spMkLst>
        </pc:spChg>
      </pc:sldChg>
      <pc:sldChg chg="del">
        <pc:chgData name="Gail P Taylor" userId="0c13f005f11adc60" providerId="LiveId" clId="{5D0FCF6B-55EE-429B-B302-B5DB63355B63}" dt="2026-09-15T19:07:04.047" v="8036" actId="47"/>
        <pc:sldMkLst>
          <pc:docMk/>
          <pc:sldMk cId="1667800943" sldId="522"/>
        </pc:sldMkLst>
      </pc:sldChg>
      <pc:sldChg chg="del">
        <pc:chgData name="Gail P Taylor" userId="0c13f005f11adc60" providerId="LiveId" clId="{5D0FCF6B-55EE-429B-B302-B5DB63355B63}" dt="2026-09-15T19:07:07.759" v="8037" actId="47"/>
        <pc:sldMkLst>
          <pc:docMk/>
          <pc:sldMk cId="1941405082" sldId="523"/>
        </pc:sldMkLst>
      </pc:sldChg>
      <pc:sldChg chg="del">
        <pc:chgData name="Gail P Taylor" userId="0c13f005f11adc60" providerId="LiveId" clId="{5D0FCF6B-55EE-429B-B302-B5DB63355B63}" dt="2026-09-15T19:07:11.199" v="8038" actId="47"/>
        <pc:sldMkLst>
          <pc:docMk/>
          <pc:sldMk cId="2076681715" sldId="524"/>
        </pc:sldMkLst>
      </pc:sldChg>
      <pc:sldChg chg="addSp delSp modSp new mod ord">
        <pc:chgData name="Gail P Taylor" userId="0c13f005f11adc60" providerId="LiveId" clId="{5D0FCF6B-55EE-429B-B302-B5DB63355B63}" dt="2026-09-15T16:16:31.681" v="342"/>
        <pc:sldMkLst>
          <pc:docMk/>
          <pc:sldMk cId="2129644548" sldId="526"/>
        </pc:sldMkLst>
        <pc:spChg chg="mod">
          <ac:chgData name="Gail P Taylor" userId="0c13f005f11adc60" providerId="LiveId" clId="{5D0FCF6B-55EE-429B-B302-B5DB63355B63}" dt="2026-09-15T16:13:10.918" v="317" actId="1076"/>
          <ac:spMkLst>
            <pc:docMk/>
            <pc:sldMk cId="2129644548" sldId="526"/>
            <ac:spMk id="2" creationId="{0461EBD0-4DB2-BC22-347F-CFD5549066C6}"/>
          </ac:spMkLst>
        </pc:spChg>
        <pc:spChg chg="mod">
          <ac:chgData name="Gail P Taylor" userId="0c13f005f11adc60" providerId="LiveId" clId="{5D0FCF6B-55EE-429B-B302-B5DB63355B63}" dt="2026-09-15T16:14:34.665" v="329" actId="20577"/>
          <ac:spMkLst>
            <pc:docMk/>
            <pc:sldMk cId="2129644548" sldId="526"/>
            <ac:spMk id="3" creationId="{AE50CE1A-C556-3EB9-99F8-88F993F895DA}"/>
          </ac:spMkLst>
        </pc:spChg>
        <pc:picChg chg="add del mod">
          <ac:chgData name="Gail P Taylor" userId="0c13f005f11adc60" providerId="LiveId" clId="{5D0FCF6B-55EE-429B-B302-B5DB63355B63}" dt="2026-09-15T16:15:23.377" v="330" actId="478"/>
          <ac:picMkLst>
            <pc:docMk/>
            <pc:sldMk cId="2129644548" sldId="526"/>
            <ac:picMk id="5" creationId="{BF988DAF-7EDF-5B4C-0D36-A73DF3917DBB}"/>
          </ac:picMkLst>
        </pc:picChg>
        <pc:picChg chg="add mod">
          <ac:chgData name="Gail P Taylor" userId="0c13f005f11adc60" providerId="LiveId" clId="{5D0FCF6B-55EE-429B-B302-B5DB63355B63}" dt="2026-09-15T16:15:35.384" v="336" actId="1035"/>
          <ac:picMkLst>
            <pc:docMk/>
            <pc:sldMk cId="2129644548" sldId="526"/>
            <ac:picMk id="7" creationId="{FBC96232-2B46-D735-9498-5697F1B75517}"/>
          </ac:picMkLst>
        </pc:picChg>
      </pc:sldChg>
      <pc:sldChg chg="modSp new mod">
        <pc:chgData name="Gail P Taylor" userId="0c13f005f11adc60" providerId="LiveId" clId="{5D0FCF6B-55EE-429B-B302-B5DB63355B63}" dt="2026-09-15T16:55:10.523" v="1453" actId="20577"/>
        <pc:sldMkLst>
          <pc:docMk/>
          <pc:sldMk cId="569220073" sldId="527"/>
        </pc:sldMkLst>
        <pc:spChg chg="mod">
          <ac:chgData name="Gail P Taylor" userId="0c13f005f11adc60" providerId="LiveId" clId="{5D0FCF6B-55EE-429B-B302-B5DB63355B63}" dt="2026-09-15T16:44:42.821" v="944" actId="27636"/>
          <ac:spMkLst>
            <pc:docMk/>
            <pc:sldMk cId="569220073" sldId="527"/>
            <ac:spMk id="2" creationId="{E2556D21-95A7-3A6C-6EE1-B8F6FBCD8B1F}"/>
          </ac:spMkLst>
        </pc:spChg>
        <pc:spChg chg="mod">
          <ac:chgData name="Gail P Taylor" userId="0c13f005f11adc60" providerId="LiveId" clId="{5D0FCF6B-55EE-429B-B302-B5DB63355B63}" dt="2026-09-15T16:55:10.523" v="1453" actId="20577"/>
          <ac:spMkLst>
            <pc:docMk/>
            <pc:sldMk cId="569220073" sldId="527"/>
            <ac:spMk id="3" creationId="{41A83C9D-4D06-DF30-AB3E-A7CF7361984F}"/>
          </ac:spMkLst>
        </pc:spChg>
      </pc:sldChg>
      <pc:sldChg chg="new del">
        <pc:chgData name="Gail P Taylor" userId="0c13f005f11adc60" providerId="LiveId" clId="{5D0FCF6B-55EE-429B-B302-B5DB63355B63}" dt="2026-09-15T17:30:58.426" v="4592" actId="47"/>
        <pc:sldMkLst>
          <pc:docMk/>
          <pc:sldMk cId="2281833327" sldId="528"/>
        </pc:sldMkLst>
      </pc:sldChg>
      <pc:sldChg chg="modSp new mod ord">
        <pc:chgData name="Gail P Taylor" userId="0c13f005f11adc60" providerId="LiveId" clId="{5D0FCF6B-55EE-429B-B302-B5DB63355B63}" dt="2026-09-15T17:29:46.962" v="4589" actId="20577"/>
        <pc:sldMkLst>
          <pc:docMk/>
          <pc:sldMk cId="210224825" sldId="529"/>
        </pc:sldMkLst>
        <pc:spChg chg="mod">
          <ac:chgData name="Gail P Taylor" userId="0c13f005f11adc60" providerId="LiveId" clId="{5D0FCF6B-55EE-429B-B302-B5DB63355B63}" dt="2026-09-15T17:29:46.962" v="4589" actId="20577"/>
          <ac:spMkLst>
            <pc:docMk/>
            <pc:sldMk cId="210224825" sldId="529"/>
            <ac:spMk id="2" creationId="{1971EDC2-4B0F-8698-7560-8B8A2E886E28}"/>
          </ac:spMkLst>
        </pc:spChg>
        <pc:spChg chg="mod">
          <ac:chgData name="Gail P Taylor" userId="0c13f005f11adc60" providerId="LiveId" clId="{5D0FCF6B-55EE-429B-B302-B5DB63355B63}" dt="2026-09-15T17:29:32.396" v="4587" actId="20577"/>
          <ac:spMkLst>
            <pc:docMk/>
            <pc:sldMk cId="210224825" sldId="529"/>
            <ac:spMk id="3" creationId="{8309AAEA-88CC-DF34-4691-7C394927FFB9}"/>
          </ac:spMkLst>
        </pc:spChg>
      </pc:sldChg>
      <pc:sldChg chg="modSp new mod">
        <pc:chgData name="Gail P Taylor" userId="0c13f005f11adc60" providerId="LiveId" clId="{5D0FCF6B-55EE-429B-B302-B5DB63355B63}" dt="2026-09-15T17:28:09.210" v="4517" actId="113"/>
        <pc:sldMkLst>
          <pc:docMk/>
          <pc:sldMk cId="246518502" sldId="530"/>
        </pc:sldMkLst>
        <pc:spChg chg="mod">
          <ac:chgData name="Gail P Taylor" userId="0c13f005f11adc60" providerId="LiveId" clId="{5D0FCF6B-55EE-429B-B302-B5DB63355B63}" dt="2026-09-15T17:19:50.985" v="3680" actId="20577"/>
          <ac:spMkLst>
            <pc:docMk/>
            <pc:sldMk cId="246518502" sldId="530"/>
            <ac:spMk id="2" creationId="{57637F7B-4686-8735-699B-0C003878AEA8}"/>
          </ac:spMkLst>
        </pc:spChg>
        <pc:spChg chg="mod">
          <ac:chgData name="Gail P Taylor" userId="0c13f005f11adc60" providerId="LiveId" clId="{5D0FCF6B-55EE-429B-B302-B5DB63355B63}" dt="2026-09-15T17:28:09.210" v="4517" actId="113"/>
          <ac:spMkLst>
            <pc:docMk/>
            <pc:sldMk cId="246518502" sldId="530"/>
            <ac:spMk id="3" creationId="{ECEA0615-F30B-A571-A59C-0F4CB5FA9D7E}"/>
          </ac:spMkLst>
        </pc:spChg>
      </pc:sldChg>
      <pc:sldChg chg="modSp add mod">
        <pc:chgData name="Gail P Taylor" userId="0c13f005f11adc60" providerId="LiveId" clId="{5D0FCF6B-55EE-429B-B302-B5DB63355B63}" dt="2026-09-15T17:29:50.803" v="4591" actId="20577"/>
        <pc:sldMkLst>
          <pc:docMk/>
          <pc:sldMk cId="2215472365" sldId="531"/>
        </pc:sldMkLst>
        <pc:spChg chg="mod">
          <ac:chgData name="Gail P Taylor" userId="0c13f005f11adc60" providerId="LiveId" clId="{5D0FCF6B-55EE-429B-B302-B5DB63355B63}" dt="2026-09-15T17:29:50.803" v="4591" actId="20577"/>
          <ac:spMkLst>
            <pc:docMk/>
            <pc:sldMk cId="2215472365" sldId="531"/>
            <ac:spMk id="2" creationId="{57637F7B-4686-8735-699B-0C003878AEA8}"/>
          </ac:spMkLst>
        </pc:spChg>
        <pc:spChg chg="mod">
          <ac:chgData name="Gail P Taylor" userId="0c13f005f11adc60" providerId="LiveId" clId="{5D0FCF6B-55EE-429B-B302-B5DB63355B63}" dt="2026-09-15T17:28:38.503" v="4526" actId="403"/>
          <ac:spMkLst>
            <pc:docMk/>
            <pc:sldMk cId="2215472365" sldId="531"/>
            <ac:spMk id="3" creationId="{ECEA0615-F30B-A571-A59C-0F4CB5FA9D7E}"/>
          </ac:spMkLst>
        </pc:spChg>
      </pc:sldChg>
      <pc:sldChg chg="modSp new mod">
        <pc:chgData name="Gail P Taylor" userId="0c13f005f11adc60" providerId="LiveId" clId="{5D0FCF6B-55EE-429B-B302-B5DB63355B63}" dt="2026-09-15T18:42:05.821" v="6558" actId="20577"/>
        <pc:sldMkLst>
          <pc:docMk/>
          <pc:sldMk cId="2016477148" sldId="532"/>
        </pc:sldMkLst>
        <pc:spChg chg="mod">
          <ac:chgData name="Gail P Taylor" userId="0c13f005f11adc60" providerId="LiveId" clId="{5D0FCF6B-55EE-429B-B302-B5DB63355B63}" dt="2026-09-15T18:41:06.884" v="6524" actId="20577"/>
          <ac:spMkLst>
            <pc:docMk/>
            <pc:sldMk cId="2016477148" sldId="532"/>
            <ac:spMk id="2" creationId="{2453C002-5007-CF19-7E71-6465971CA35C}"/>
          </ac:spMkLst>
        </pc:spChg>
        <pc:spChg chg="mod">
          <ac:chgData name="Gail P Taylor" userId="0c13f005f11adc60" providerId="LiveId" clId="{5D0FCF6B-55EE-429B-B302-B5DB63355B63}" dt="2026-09-15T18:42:05.821" v="6558" actId="20577"/>
          <ac:spMkLst>
            <pc:docMk/>
            <pc:sldMk cId="2016477148" sldId="532"/>
            <ac:spMk id="3" creationId="{4D3CB171-3C10-0D70-274E-47A0B7795D08}"/>
          </ac:spMkLst>
        </pc:spChg>
      </pc:sldChg>
      <pc:sldChg chg="modSp new mod">
        <pc:chgData name="Gail P Taylor" userId="0c13f005f11adc60" providerId="LiveId" clId="{5D0FCF6B-55EE-429B-B302-B5DB63355B63}" dt="2026-09-15T18:47:01.341" v="7090" actId="15"/>
        <pc:sldMkLst>
          <pc:docMk/>
          <pc:sldMk cId="4181162292" sldId="533"/>
        </pc:sldMkLst>
        <pc:spChg chg="mod">
          <ac:chgData name="Gail P Taylor" userId="0c13f005f11adc60" providerId="LiveId" clId="{5D0FCF6B-55EE-429B-B302-B5DB63355B63}" dt="2026-09-15T18:44:41.929" v="6716" actId="14100"/>
          <ac:spMkLst>
            <pc:docMk/>
            <pc:sldMk cId="4181162292" sldId="533"/>
            <ac:spMk id="2" creationId="{0D4440AD-CCB5-1D5F-998C-6FF6F688D70F}"/>
          </ac:spMkLst>
        </pc:spChg>
        <pc:spChg chg="mod">
          <ac:chgData name="Gail P Taylor" userId="0c13f005f11adc60" providerId="LiveId" clId="{5D0FCF6B-55EE-429B-B302-B5DB63355B63}" dt="2026-09-15T18:47:01.341" v="7090" actId="15"/>
          <ac:spMkLst>
            <pc:docMk/>
            <pc:sldMk cId="4181162292" sldId="533"/>
            <ac:spMk id="3" creationId="{C60F3745-16C2-A16E-6F03-98FE089FE975}"/>
          </ac:spMkLst>
        </pc:spChg>
      </pc:sldChg>
      <pc:sldChg chg="modSp new mod">
        <pc:chgData name="Gail P Taylor" userId="0c13f005f11adc60" providerId="LiveId" clId="{5D0FCF6B-55EE-429B-B302-B5DB63355B63}" dt="2026-09-15T19:01:36.153" v="7805" actId="27636"/>
        <pc:sldMkLst>
          <pc:docMk/>
          <pc:sldMk cId="1617747151" sldId="534"/>
        </pc:sldMkLst>
        <pc:spChg chg="mod">
          <ac:chgData name="Gail P Taylor" userId="0c13f005f11adc60" providerId="LiveId" clId="{5D0FCF6B-55EE-429B-B302-B5DB63355B63}" dt="2026-09-15T19:00:27.952" v="7791" actId="1076"/>
          <ac:spMkLst>
            <pc:docMk/>
            <pc:sldMk cId="1617747151" sldId="534"/>
            <ac:spMk id="2" creationId="{4C155286-1469-1524-FB50-0849D9F74053}"/>
          </ac:spMkLst>
        </pc:spChg>
        <pc:spChg chg="mod">
          <ac:chgData name="Gail P Taylor" userId="0c13f005f11adc60" providerId="LiveId" clId="{5D0FCF6B-55EE-429B-B302-B5DB63355B63}" dt="2026-09-15T19:01:36.153" v="7805" actId="27636"/>
          <ac:spMkLst>
            <pc:docMk/>
            <pc:sldMk cId="1617747151" sldId="534"/>
            <ac:spMk id="3" creationId="{C2EE4BDD-337C-E394-5E53-63ED161EE8A5}"/>
          </ac:spMkLst>
        </pc:spChg>
      </pc:sldChg>
      <pc:sldChg chg="modSp new mod">
        <pc:chgData name="Gail P Taylor" userId="0c13f005f11adc60" providerId="LiveId" clId="{5D0FCF6B-55EE-429B-B302-B5DB63355B63}" dt="2026-09-15T19:26:51.596" v="9242" actId="20577"/>
        <pc:sldMkLst>
          <pc:docMk/>
          <pc:sldMk cId="4153882458" sldId="535"/>
        </pc:sldMkLst>
        <pc:spChg chg="mod">
          <ac:chgData name="Gail P Taylor" userId="0c13f005f11adc60" providerId="LiveId" clId="{5D0FCF6B-55EE-429B-B302-B5DB63355B63}" dt="2026-09-15T19:18:43.332" v="8370" actId="20577"/>
          <ac:spMkLst>
            <pc:docMk/>
            <pc:sldMk cId="4153882458" sldId="535"/>
            <ac:spMk id="2" creationId="{FBFD2998-8632-EBC9-2ED5-11BF754DBE18}"/>
          </ac:spMkLst>
        </pc:spChg>
        <pc:spChg chg="mod">
          <ac:chgData name="Gail P Taylor" userId="0c13f005f11adc60" providerId="LiveId" clId="{5D0FCF6B-55EE-429B-B302-B5DB63355B63}" dt="2026-09-15T19:26:51.596" v="9242" actId="20577"/>
          <ac:spMkLst>
            <pc:docMk/>
            <pc:sldMk cId="4153882458" sldId="535"/>
            <ac:spMk id="3" creationId="{60692839-7353-0D43-F873-1AAAA2731601}"/>
          </ac:spMkLst>
        </pc:spChg>
      </pc:sldChg>
      <pc:sldChg chg="modSp new del mod ord">
        <pc:chgData name="Gail P Taylor" userId="0c13f005f11adc60" providerId="LiveId" clId="{5D0FCF6B-55EE-429B-B302-B5DB63355B63}" dt="2026-09-15T19:24:26.067" v="8909" actId="47"/>
        <pc:sldMkLst>
          <pc:docMk/>
          <pc:sldMk cId="418341395" sldId="536"/>
        </pc:sldMkLst>
        <pc:spChg chg="mod">
          <ac:chgData name="Gail P Taylor" userId="0c13f005f11adc60" providerId="LiveId" clId="{5D0FCF6B-55EE-429B-B302-B5DB63355B63}" dt="2026-09-15T19:23:16.364" v="8751" actId="20577"/>
          <ac:spMkLst>
            <pc:docMk/>
            <pc:sldMk cId="418341395" sldId="536"/>
            <ac:spMk id="2" creationId="{5FAA0EB4-F56C-A703-96CA-5F8EA9BA1A22}"/>
          </ac:spMkLst>
        </pc:spChg>
        <pc:spChg chg="mod">
          <ac:chgData name="Gail P Taylor" userId="0c13f005f11adc60" providerId="LiveId" clId="{5D0FCF6B-55EE-429B-B302-B5DB63355B63}" dt="2026-09-15T19:23:53.228" v="8906" actId="20577"/>
          <ac:spMkLst>
            <pc:docMk/>
            <pc:sldMk cId="418341395" sldId="536"/>
            <ac:spMk id="3" creationId="{598ABDA0-EAAD-E7A0-0AFA-FDE74E0F299A}"/>
          </ac:spMkLst>
        </pc:spChg>
      </pc:sldChg>
      <pc:sldChg chg="modSp new mod">
        <pc:chgData name="Gail P Taylor" userId="0c13f005f11adc60" providerId="LiveId" clId="{5D0FCF6B-55EE-429B-B302-B5DB63355B63}" dt="2026-09-15T19:35:59.885" v="10631" actId="20577"/>
        <pc:sldMkLst>
          <pc:docMk/>
          <pc:sldMk cId="2236054316" sldId="536"/>
        </pc:sldMkLst>
        <pc:spChg chg="mod">
          <ac:chgData name="Gail P Taylor" userId="0c13f005f11adc60" providerId="LiveId" clId="{5D0FCF6B-55EE-429B-B302-B5DB63355B63}" dt="2026-09-15T19:35:59.885" v="10631" actId="20577"/>
          <ac:spMkLst>
            <pc:docMk/>
            <pc:sldMk cId="2236054316" sldId="536"/>
            <ac:spMk id="2" creationId="{7F14B130-4B01-872C-AE3E-45E0C4C27E0A}"/>
          </ac:spMkLst>
        </pc:spChg>
        <pc:spChg chg="mod">
          <ac:chgData name="Gail P Taylor" userId="0c13f005f11adc60" providerId="LiveId" clId="{5D0FCF6B-55EE-429B-B302-B5DB63355B63}" dt="2026-09-15T19:35:11.145" v="10564" actId="27636"/>
          <ac:spMkLst>
            <pc:docMk/>
            <pc:sldMk cId="2236054316" sldId="536"/>
            <ac:spMk id="3" creationId="{30EE27C6-4049-8608-76B5-8141FEB8087A}"/>
          </ac:spMkLst>
        </pc:spChg>
      </pc:sldChg>
      <pc:sldChg chg="modSp add mod">
        <pc:chgData name="Gail P Taylor" userId="0c13f005f11adc60" providerId="LiveId" clId="{5D0FCF6B-55EE-429B-B302-B5DB63355B63}" dt="2026-09-15T19:43:02.967" v="11272" actId="20577"/>
        <pc:sldMkLst>
          <pc:docMk/>
          <pc:sldMk cId="2903215409" sldId="537"/>
        </pc:sldMkLst>
        <pc:spChg chg="mod">
          <ac:chgData name="Gail P Taylor" userId="0c13f005f11adc60" providerId="LiveId" clId="{5D0FCF6B-55EE-429B-B302-B5DB63355B63}" dt="2026-09-15T19:36:07.869" v="10636" actId="20577"/>
          <ac:spMkLst>
            <pc:docMk/>
            <pc:sldMk cId="2903215409" sldId="537"/>
            <ac:spMk id="2" creationId="{7F14B130-4B01-872C-AE3E-45E0C4C27E0A}"/>
          </ac:spMkLst>
        </pc:spChg>
        <pc:spChg chg="mod">
          <ac:chgData name="Gail P Taylor" userId="0c13f005f11adc60" providerId="LiveId" clId="{5D0FCF6B-55EE-429B-B302-B5DB63355B63}" dt="2026-09-15T19:43:02.967" v="11272" actId="20577"/>
          <ac:spMkLst>
            <pc:docMk/>
            <pc:sldMk cId="2903215409" sldId="537"/>
            <ac:spMk id="3" creationId="{30EE27C6-4049-8608-76B5-8141FEB8087A}"/>
          </ac:spMkLst>
        </pc:spChg>
      </pc:sldChg>
      <pc:sldChg chg="addSp delSp modSp new mod">
        <pc:chgData name="Gail P Taylor" userId="0c13f005f11adc60" providerId="LiveId" clId="{5D0FCF6B-55EE-429B-B302-B5DB63355B63}" dt="2026-09-15T19:45:13.029" v="11477"/>
        <pc:sldMkLst>
          <pc:docMk/>
          <pc:sldMk cId="2888675804" sldId="538"/>
        </pc:sldMkLst>
        <pc:spChg chg="mod">
          <ac:chgData name="Gail P Taylor" userId="0c13f005f11adc60" providerId="LiveId" clId="{5D0FCF6B-55EE-429B-B302-B5DB63355B63}" dt="2026-09-15T19:43:19.086" v="11291" actId="20577"/>
          <ac:spMkLst>
            <pc:docMk/>
            <pc:sldMk cId="2888675804" sldId="538"/>
            <ac:spMk id="2" creationId="{31837023-1ACC-A93D-05F4-A8649A3CAAC9}"/>
          </ac:spMkLst>
        </pc:spChg>
        <pc:spChg chg="mod">
          <ac:chgData name="Gail P Taylor" userId="0c13f005f11adc60" providerId="LiveId" clId="{5D0FCF6B-55EE-429B-B302-B5DB63355B63}" dt="2026-09-15T19:45:10.005" v="11475" actId="20577"/>
          <ac:spMkLst>
            <pc:docMk/>
            <pc:sldMk cId="2888675804" sldId="538"/>
            <ac:spMk id="3" creationId="{E04395AF-91D2-B192-F50E-352D19B3D490}"/>
          </ac:spMkLst>
        </pc:spChg>
        <pc:spChg chg="add">
          <ac:chgData name="Gail P Taylor" userId="0c13f005f11adc60" providerId="LiveId" clId="{5D0FCF6B-55EE-429B-B302-B5DB63355B63}" dt="2026-09-15T19:44:19.904" v="11374"/>
          <ac:spMkLst>
            <pc:docMk/>
            <pc:sldMk cId="2888675804" sldId="538"/>
            <ac:spMk id="4" creationId="{A9D5B80C-2395-76AD-E3EA-3AEC3D690419}"/>
          </ac:spMkLst>
        </pc:spChg>
        <pc:spChg chg="add del mod">
          <ac:chgData name="Gail P Taylor" userId="0c13f005f11adc60" providerId="LiveId" clId="{5D0FCF6B-55EE-429B-B302-B5DB63355B63}" dt="2026-09-15T19:45:13.029" v="11477"/>
          <ac:spMkLst>
            <pc:docMk/>
            <pc:sldMk cId="2888675804" sldId="538"/>
            <ac:spMk id="5" creationId="{EACC2C6E-275A-91A0-7A7E-27DA1C565F2A}"/>
          </ac:spMkLst>
        </pc:spChg>
      </pc:sldChg>
      <pc:sldChg chg="delSp modSp new mod">
        <pc:chgData name="Gail P Taylor" userId="0c13f005f11adc60" providerId="LiveId" clId="{5D0FCF6B-55EE-429B-B302-B5DB63355B63}" dt="2026-09-15T19:45:38.652" v="11565" actId="20577"/>
        <pc:sldMkLst>
          <pc:docMk/>
          <pc:sldMk cId="1794416844" sldId="539"/>
        </pc:sldMkLst>
        <pc:spChg chg="mod">
          <ac:chgData name="Gail P Taylor" userId="0c13f005f11adc60" providerId="LiveId" clId="{5D0FCF6B-55EE-429B-B302-B5DB63355B63}" dt="2026-09-15T19:45:38.652" v="11565" actId="20577"/>
          <ac:spMkLst>
            <pc:docMk/>
            <pc:sldMk cId="1794416844" sldId="539"/>
            <ac:spMk id="2" creationId="{2A71445D-4BFB-3A36-8C6C-8D6800BFCD13}"/>
          </ac:spMkLst>
        </pc:spChg>
        <pc:spChg chg="del">
          <ac:chgData name="Gail P Taylor" userId="0c13f005f11adc60" providerId="LiveId" clId="{5D0FCF6B-55EE-429B-B302-B5DB63355B63}" dt="2026-09-15T19:45:32.638" v="11529" actId="478"/>
          <ac:spMkLst>
            <pc:docMk/>
            <pc:sldMk cId="1794416844" sldId="539"/>
            <ac:spMk id="3" creationId="{605A89D0-A461-D172-B6AF-959B97D5A0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5FE059-9B61-451B-BACF-119B27277BC6}"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E23464-8FA4-4D69-A35C-690DC7F022A8}" type="slidenum">
              <a:rPr lang="en-US" smtClean="0"/>
              <a:t>‹#›</a:t>
            </a:fld>
            <a:endParaRPr lang="en-US"/>
          </a:p>
        </p:txBody>
      </p:sp>
    </p:spTree>
    <p:extLst>
      <p:ext uri="{BB962C8B-B14F-4D97-AF65-F5344CB8AC3E}">
        <p14:creationId xmlns:p14="http://schemas.microsoft.com/office/powerpoint/2010/main" val="17439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85A8340-7A6B-4BD8-825E-8982C37D0935}" type="slidenum">
              <a:rPr lang="en-US" smtClean="0"/>
              <a:pPr/>
              <a:t>27</a:t>
            </a:fld>
            <a:endParaRPr lang="en-US"/>
          </a:p>
        </p:txBody>
      </p:sp>
      <p:sp>
        <p:nvSpPr>
          <p:cNvPr id="50179" name="Rectangle 2"/>
          <p:cNvSpPr>
            <a:spLocks noGrp="1" noRot="1" noChangeAspect="1" noChangeArrowheads="1" noTextEdit="1"/>
          </p:cNvSpPr>
          <p:nvPr>
            <p:ph type="sldImg"/>
          </p:nvPr>
        </p:nvSpPr>
        <p:spPr>
          <a:xfrm>
            <a:off x="407988" y="696913"/>
            <a:ext cx="6196012" cy="3486150"/>
          </a:xfrm>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2214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14F02-5D3F-4A74-89C8-B7484E680967}" type="slidenum">
              <a:rPr lang="en-US" smtClean="0"/>
              <a:pPr/>
              <a:t>28</a:t>
            </a:fld>
            <a:endParaRPr lang="en-US"/>
          </a:p>
        </p:txBody>
      </p:sp>
    </p:spTree>
    <p:extLst>
      <p:ext uri="{BB962C8B-B14F-4D97-AF65-F5344CB8AC3E}">
        <p14:creationId xmlns:p14="http://schemas.microsoft.com/office/powerpoint/2010/main" val="2091462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p>
        </p:txBody>
      </p:sp>
      <p:sp>
        <p:nvSpPr>
          <p:cNvPr id="54276" name="Slide Number Placeholder 3"/>
          <p:cNvSpPr>
            <a:spLocks noGrp="1"/>
          </p:cNvSpPr>
          <p:nvPr>
            <p:ph type="sldNum" sz="quarter" idx="5"/>
          </p:nvPr>
        </p:nvSpPr>
        <p:spPr>
          <a:noFill/>
        </p:spPr>
        <p:txBody>
          <a:bodyPr/>
          <a:lstStyle/>
          <a:p>
            <a:fld id="{2E77D670-2AE0-4A5C-8AEA-58DC056E47CE}" type="slidenum">
              <a:rPr lang="en-US" smtClean="0"/>
              <a:pPr/>
              <a:t>29</a:t>
            </a:fld>
            <a:endParaRPr lang="en-US"/>
          </a:p>
        </p:txBody>
      </p:sp>
    </p:spTree>
    <p:extLst>
      <p:ext uri="{BB962C8B-B14F-4D97-AF65-F5344CB8AC3E}">
        <p14:creationId xmlns:p14="http://schemas.microsoft.com/office/powerpoint/2010/main" val="296123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C997D5C-7722-413D-8146-2BBBDCF58AAD}" type="slidenum">
              <a:rPr lang="en-US" smtClean="0"/>
              <a:pPr/>
              <a:t>31</a:t>
            </a:fld>
            <a:endParaRPr lang="en-US"/>
          </a:p>
        </p:txBody>
      </p:sp>
      <p:sp>
        <p:nvSpPr>
          <p:cNvPr id="40963" name="Rectangle 2"/>
          <p:cNvSpPr>
            <a:spLocks noGrp="1" noRot="1" noChangeAspect="1" noChangeArrowheads="1" noTextEdit="1"/>
          </p:cNvSpPr>
          <p:nvPr>
            <p:ph type="sldImg"/>
          </p:nvPr>
        </p:nvSpPr>
        <p:spPr>
          <a:xfrm>
            <a:off x="407988" y="696913"/>
            <a:ext cx="6196012" cy="3486150"/>
          </a:xfrm>
          <a:ln/>
        </p:spPr>
      </p:sp>
      <p:sp>
        <p:nvSpPr>
          <p:cNvPr id="40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71806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AB8D336-8868-41B3-84BC-00044DD4A0A0}" type="slidenum">
              <a:rPr lang="en-US" smtClean="0"/>
              <a:pPr/>
              <a:t>32</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69588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877E309-AAC3-4C7E-9EE0-0E05334A3597}" type="slidenum">
              <a:rPr lang="en-US" smtClean="0"/>
              <a:pPr/>
              <a:t>33</a:t>
            </a:fld>
            <a:endParaRPr lang="en-US"/>
          </a:p>
        </p:txBody>
      </p:sp>
      <p:sp>
        <p:nvSpPr>
          <p:cNvPr id="55299" name="Rectangle 2"/>
          <p:cNvSpPr>
            <a:spLocks noGrp="1" noRot="1" noChangeAspect="1" noChangeArrowheads="1" noTextEdit="1"/>
          </p:cNvSpPr>
          <p:nvPr>
            <p:ph type="sldImg"/>
          </p:nvPr>
        </p:nvSpPr>
        <p:spPr>
          <a:xfrm>
            <a:off x="407988" y="696913"/>
            <a:ext cx="6196012" cy="3486150"/>
          </a:xfrm>
          <a:ln/>
        </p:spPr>
      </p:sp>
      <p:sp>
        <p:nvSpPr>
          <p:cNvPr id="553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19926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B89F521-C864-499E-8C95-142FED4B2697}" type="slidenum">
              <a:rPr lang="en-US" smtClean="0"/>
              <a:pPr/>
              <a:t>34</a:t>
            </a:fld>
            <a:endParaRPr lang="en-US"/>
          </a:p>
        </p:txBody>
      </p:sp>
      <p:sp>
        <p:nvSpPr>
          <p:cNvPr id="58371" name="Rectangle 2"/>
          <p:cNvSpPr>
            <a:spLocks noGrp="1" noRot="1" noChangeAspect="1" noChangeArrowheads="1" noTextEdit="1"/>
          </p:cNvSpPr>
          <p:nvPr>
            <p:ph type="sldImg"/>
          </p:nvPr>
        </p:nvSpPr>
        <p:spPr>
          <a:xfrm>
            <a:off x="407988" y="696913"/>
            <a:ext cx="6196012" cy="3486150"/>
          </a:xfrm>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23901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a:p>
        </p:txBody>
      </p:sp>
      <p:sp>
        <p:nvSpPr>
          <p:cNvPr id="56324" name="Slide Number Placeholder 3"/>
          <p:cNvSpPr>
            <a:spLocks noGrp="1"/>
          </p:cNvSpPr>
          <p:nvPr>
            <p:ph type="sldNum" sz="quarter" idx="5"/>
          </p:nvPr>
        </p:nvSpPr>
        <p:spPr>
          <a:noFill/>
        </p:spPr>
        <p:txBody>
          <a:bodyPr/>
          <a:lstStyle/>
          <a:p>
            <a:fld id="{39B9F795-80E9-4AB1-9327-DA693D8A5419}" type="slidenum">
              <a:rPr lang="en-US" smtClean="0"/>
              <a:pPr/>
              <a:t>35</a:t>
            </a:fld>
            <a:endParaRPr lang="en-US"/>
          </a:p>
        </p:txBody>
      </p:sp>
    </p:spTree>
    <p:extLst>
      <p:ext uri="{BB962C8B-B14F-4D97-AF65-F5344CB8AC3E}">
        <p14:creationId xmlns:p14="http://schemas.microsoft.com/office/powerpoint/2010/main" val="1116065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a:p>
        </p:txBody>
      </p:sp>
      <p:sp>
        <p:nvSpPr>
          <p:cNvPr id="57348" name="Slide Number Placeholder 3"/>
          <p:cNvSpPr>
            <a:spLocks noGrp="1"/>
          </p:cNvSpPr>
          <p:nvPr>
            <p:ph type="sldNum" sz="quarter" idx="5"/>
          </p:nvPr>
        </p:nvSpPr>
        <p:spPr>
          <a:noFill/>
        </p:spPr>
        <p:txBody>
          <a:bodyPr/>
          <a:lstStyle/>
          <a:p>
            <a:fld id="{4F1001F7-BB5A-46BB-ABD7-921DF56AFA52}" type="slidenum">
              <a:rPr lang="en-US" smtClean="0"/>
              <a:pPr/>
              <a:t>36</a:t>
            </a:fld>
            <a:endParaRPr lang="en-US"/>
          </a:p>
        </p:txBody>
      </p:sp>
    </p:spTree>
    <p:extLst>
      <p:ext uri="{BB962C8B-B14F-4D97-AF65-F5344CB8AC3E}">
        <p14:creationId xmlns:p14="http://schemas.microsoft.com/office/powerpoint/2010/main" val="112534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6827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3424951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2253530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BFD1A-E63D-4414-982E-7AFF8D4114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62436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3BFD1A-E63D-4414-982E-7AFF8D41145E}"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950254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3BFD1A-E63D-4414-982E-7AFF8D41145E}"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3645671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3BFD1A-E63D-4414-982E-7AFF8D41145E}"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63437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BFD1A-E63D-4414-982E-7AFF8D4114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571724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93BFD1A-E63D-4414-982E-7AFF8D4114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1522454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155909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72809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3090715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577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1277888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2246499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3BFD1A-E63D-4414-982E-7AFF8D4114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198A-EE6A-4E9E-8F9E-4ADDEE499BB1}" type="slidenum">
              <a:rPr lang="en-US" smtClean="0"/>
              <a:t>‹#›</a:t>
            </a:fld>
            <a:endParaRPr lang="en-US"/>
          </a:p>
        </p:txBody>
      </p:sp>
    </p:spTree>
    <p:extLst>
      <p:ext uri="{BB962C8B-B14F-4D97-AF65-F5344CB8AC3E}">
        <p14:creationId xmlns:p14="http://schemas.microsoft.com/office/powerpoint/2010/main" val="38790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3BFD1A-E63D-4414-982E-7AFF8D41145E}" type="datetimeFigureOut">
              <a:rPr lang="en-US" smtClean="0"/>
              <a:t>9/24/2026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9E7198A-EE6A-4E9E-8F9E-4ADDEE499BB1}" type="slidenum">
              <a:rPr lang="en-US" smtClean="0"/>
              <a:t>‹#›</a:t>
            </a:fld>
            <a:endParaRPr lang="en-US"/>
          </a:p>
        </p:txBody>
      </p:sp>
    </p:spTree>
    <p:extLst>
      <p:ext uri="{BB962C8B-B14F-4D97-AF65-F5344CB8AC3E}">
        <p14:creationId xmlns:p14="http://schemas.microsoft.com/office/powerpoint/2010/main" val="2962745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theleadershipalliance.org/summer-research-early-identification-program" TargetMode="External"/><Relationship Id="rId3" Type="http://schemas.openxmlformats.org/officeDocument/2006/relationships/hyperlink" Target="https://etap.nsf.gov/" TargetMode="External"/><Relationship Id="rId7" Type="http://schemas.openxmlformats.org/officeDocument/2006/relationships/hyperlink" Target="https://students-residents.aamc.org/phd-biomedical-science/summer-undergraduate-research-programs" TargetMode="External"/><Relationship Id="rId2" Type="http://schemas.openxmlformats.org/officeDocument/2006/relationships/hyperlink" Target="https://www.nsf.gov/funding/initiatives/reu" TargetMode="External"/><Relationship Id="rId1" Type="http://schemas.openxmlformats.org/officeDocument/2006/relationships/slideLayout" Target="../slideLayouts/slideLayout2.xml"/><Relationship Id="rId6" Type="http://schemas.openxmlformats.org/officeDocument/2006/relationships/hyperlink" Target="https://www.pathwaystoscience.org/programs.aspx" TargetMode="External"/><Relationship Id="rId5" Type="http://schemas.openxmlformats.org/officeDocument/2006/relationships/hyperlink" Target="https://www.training.nih.gov/research-training/pb/sip/" TargetMode="External"/><Relationship Id="rId10" Type="http://schemas.openxmlformats.org/officeDocument/2006/relationships/hyperlink" Target="https://www.usajobs.gov/HiringPath/Students" TargetMode="External"/><Relationship Id="rId4" Type="http://schemas.openxmlformats.org/officeDocument/2006/relationships/hyperlink" Target="https://amgenscholars.com/" TargetMode="External"/><Relationship Id="rId9" Type="http://schemas.openxmlformats.org/officeDocument/2006/relationships/hyperlink" Target="https://apps.btaa.org/srop/appl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uh.edu/health-professions-advising/pre-health-resources/summer-programs/summer-programs-for-international-students.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raining.nih.gov/additional-summer-programs/" TargetMode="External"/><Relationship Id="rId2" Type="http://schemas.openxmlformats.org/officeDocument/2006/relationships/hyperlink" Target="https://www.training.nih.gov/research-training/pb/si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hurp.hms.harvard.edu/md-phd-trac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9880" y="2101916"/>
            <a:ext cx="8804787" cy="2534052"/>
          </a:xfrm>
        </p:spPr>
        <p:txBody>
          <a:bodyPr/>
          <a:lstStyle/>
          <a:p>
            <a:pPr algn="ctr"/>
            <a:r>
              <a:rPr lang="en-US" dirty="0"/>
              <a:t>Applying for Summer Undergraduate Research Programs</a:t>
            </a:r>
          </a:p>
        </p:txBody>
      </p:sp>
      <p:sp>
        <p:nvSpPr>
          <p:cNvPr id="3" name="Subtitle 2"/>
          <p:cNvSpPr>
            <a:spLocks noGrp="1"/>
          </p:cNvSpPr>
          <p:nvPr>
            <p:ph type="subTitle" idx="1"/>
          </p:nvPr>
        </p:nvSpPr>
        <p:spPr>
          <a:xfrm>
            <a:off x="3645583" y="5504496"/>
            <a:ext cx="7766936" cy="1096899"/>
          </a:xfrm>
        </p:spPr>
        <p:txBody>
          <a:bodyPr>
            <a:normAutofit fontScale="92500" lnSpcReduction="20000"/>
          </a:bodyPr>
          <a:lstStyle/>
          <a:p>
            <a:r>
              <a:rPr lang="en-US" sz="2000" b="1" dirty="0">
                <a:solidFill>
                  <a:schemeClr val="tx1"/>
                </a:solidFill>
              </a:rPr>
              <a:t>Dr. Gail P. Taylor</a:t>
            </a:r>
          </a:p>
          <a:p>
            <a:r>
              <a:rPr lang="en-US" sz="2000" b="1" dirty="0">
                <a:solidFill>
                  <a:schemeClr val="tx1"/>
                </a:solidFill>
              </a:rPr>
              <a:t>Assoc Dir of STEM Initiatives</a:t>
            </a:r>
          </a:p>
          <a:p>
            <a:r>
              <a:rPr lang="en-US" sz="2000" b="1" dirty="0">
                <a:solidFill>
                  <a:schemeClr val="tx1"/>
                </a:solidFill>
              </a:rPr>
              <a:t>College of Sciences</a:t>
            </a:r>
          </a:p>
        </p:txBody>
      </p:sp>
      <p:grpSp>
        <p:nvGrpSpPr>
          <p:cNvPr id="7" name="Group 6">
            <a:extLst>
              <a:ext uri="{FF2B5EF4-FFF2-40B4-BE49-F238E27FC236}">
                <a16:creationId xmlns:a16="http://schemas.microsoft.com/office/drawing/2014/main" id="{8218C077-612B-EE3D-3CB3-C371AAFB4023}"/>
              </a:ext>
              <a:ext uri="{C183D7F6-B498-43B3-948B-1728B52AA6E4}">
                <adec:decorative xmlns:adec="http://schemas.microsoft.com/office/drawing/2017/decorative" val="1"/>
              </a:ext>
            </a:extLst>
          </p:cNvPr>
          <p:cNvGrpSpPr/>
          <p:nvPr/>
        </p:nvGrpSpPr>
        <p:grpSpPr>
          <a:xfrm>
            <a:off x="517006" y="603125"/>
            <a:ext cx="4981285" cy="964839"/>
            <a:chOff x="531754" y="3977998"/>
            <a:chExt cx="4981285" cy="964839"/>
          </a:xfrm>
        </p:grpSpPr>
        <p:pic>
          <p:nvPicPr>
            <p:cNvPr id="5" name="Picture 4" descr="Logo and wordmark for The University of Texas at San Antonio College of Sciences, featuring an orange UTSA shield icon to the left and dark blue text on a white background.">
              <a:extLst>
                <a:ext uri="{FF2B5EF4-FFF2-40B4-BE49-F238E27FC236}">
                  <a16:creationId xmlns:a16="http://schemas.microsoft.com/office/drawing/2014/main" id="{EEC20058-1CAD-3D7B-9A2D-DADE01AB1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927" y="3977998"/>
              <a:ext cx="4834112" cy="623499"/>
            </a:xfrm>
            <a:prstGeom prst="rect">
              <a:avLst/>
            </a:prstGeom>
          </p:spPr>
        </p:pic>
        <p:sp>
          <p:nvSpPr>
            <p:cNvPr id="6" name="TextBox 5">
              <a:extLst>
                <a:ext uri="{FF2B5EF4-FFF2-40B4-BE49-F238E27FC236}">
                  <a16:creationId xmlns:a16="http://schemas.microsoft.com/office/drawing/2014/main" id="{A39ACA57-AF55-649F-9D29-77208FF665C8}"/>
                </a:ext>
              </a:extLst>
            </p:cNvPr>
            <p:cNvSpPr txBox="1"/>
            <p:nvPr/>
          </p:nvSpPr>
          <p:spPr>
            <a:xfrm>
              <a:off x="531754" y="4511950"/>
              <a:ext cx="3501280" cy="430887"/>
            </a:xfrm>
            <a:prstGeom prst="rect">
              <a:avLst/>
            </a:prstGeom>
            <a:noFill/>
          </p:spPr>
          <p:txBody>
            <a:bodyPr wrap="none" rtlCol="0">
              <a:spAutoFit/>
            </a:bodyPr>
            <a:lstStyle/>
            <a:p>
              <a:r>
                <a:rPr lang="en-US" sz="2200" b="1" dirty="0">
                  <a:solidFill>
                    <a:srgbClr val="F15921"/>
                  </a:solidFill>
                  <a:latin typeface="Arial Rounded MT Bold" panose="020F0704030504030204" pitchFamily="34" charset="0"/>
                  <a:cs typeface="Arial" panose="020B0604020202020204" pitchFamily="34" charset="0"/>
                </a:rPr>
                <a:t>Student Success Center</a:t>
              </a:r>
            </a:p>
          </p:txBody>
        </p:sp>
      </p:grpSp>
    </p:spTree>
    <p:extLst>
      <p:ext uri="{BB962C8B-B14F-4D97-AF65-F5344CB8AC3E}">
        <p14:creationId xmlns:p14="http://schemas.microsoft.com/office/powerpoint/2010/main" val="1656989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16" y="104115"/>
            <a:ext cx="9115343" cy="1320800"/>
          </a:xfrm>
        </p:spPr>
        <p:txBody>
          <a:bodyPr/>
          <a:lstStyle/>
          <a:p>
            <a:r>
              <a:rPr lang="en-US" dirty="0"/>
              <a:t>Summer Undergraduate Research Programs</a:t>
            </a:r>
          </a:p>
        </p:txBody>
      </p:sp>
      <p:sp>
        <p:nvSpPr>
          <p:cNvPr id="3" name="Content Placeholder 2"/>
          <p:cNvSpPr>
            <a:spLocks noGrp="1"/>
          </p:cNvSpPr>
          <p:nvPr>
            <p:ph idx="1"/>
          </p:nvPr>
        </p:nvSpPr>
        <p:spPr>
          <a:xfrm>
            <a:off x="570939" y="1165123"/>
            <a:ext cx="10515600" cy="5370507"/>
          </a:xfrm>
        </p:spPr>
        <p:txBody>
          <a:bodyPr>
            <a:normAutofit fontScale="92500" lnSpcReduction="20000"/>
          </a:bodyPr>
          <a:lstStyle/>
          <a:p>
            <a:r>
              <a:rPr lang="en-US" sz="2000" dirty="0"/>
              <a:t>8-10 weeks (I recommend 10 for deeper immersion)</a:t>
            </a:r>
          </a:p>
          <a:p>
            <a:r>
              <a:rPr lang="en-US" sz="2000" dirty="0"/>
              <a:t>Held at Universities, Government Agencies, Industry</a:t>
            </a:r>
          </a:p>
          <a:p>
            <a:r>
              <a:rPr lang="en-US" sz="2000" dirty="0"/>
              <a:t>Can be at UTSA, throughout the U.S. and </a:t>
            </a:r>
            <a:r>
              <a:rPr lang="en-US" sz="2000"/>
              <a:t>even Abroad…</a:t>
            </a:r>
            <a:endParaRPr lang="en-US" sz="2000" dirty="0"/>
          </a:p>
          <a:p>
            <a:r>
              <a:rPr lang="en-US" sz="2000" dirty="0"/>
              <a:t>Gain Amazing Experience and Personal Growth</a:t>
            </a:r>
          </a:p>
          <a:p>
            <a:r>
              <a:rPr lang="en-US" sz="2000" dirty="0"/>
              <a:t>Common Activities at University SURPs</a:t>
            </a:r>
          </a:p>
          <a:p>
            <a:pPr lvl="1"/>
            <a:r>
              <a:rPr lang="en-US" sz="1800" dirty="0"/>
              <a:t>Research</a:t>
            </a:r>
          </a:p>
          <a:p>
            <a:pPr lvl="1"/>
            <a:r>
              <a:rPr lang="en-US" sz="1800" dirty="0"/>
              <a:t>Professional Development training</a:t>
            </a:r>
          </a:p>
          <a:p>
            <a:pPr lvl="1"/>
            <a:r>
              <a:rPr lang="en-US" sz="1800" dirty="0"/>
              <a:t>Seminars</a:t>
            </a:r>
          </a:p>
          <a:p>
            <a:pPr lvl="1"/>
            <a:r>
              <a:rPr lang="en-US" sz="1800" dirty="0"/>
              <a:t>Networking/Community Building</a:t>
            </a:r>
          </a:p>
          <a:p>
            <a:pPr lvl="1"/>
            <a:r>
              <a:rPr lang="en-US" sz="1800" dirty="0"/>
              <a:t>Journal Club</a:t>
            </a:r>
          </a:p>
          <a:p>
            <a:pPr lvl="1"/>
            <a:r>
              <a:rPr lang="en-US" sz="1800" dirty="0"/>
              <a:t>Local Points of Interest</a:t>
            </a:r>
          </a:p>
          <a:p>
            <a:pPr lvl="1"/>
            <a:r>
              <a:rPr lang="en-US" sz="1800" dirty="0"/>
              <a:t>Symposia – Oral and Posters</a:t>
            </a:r>
          </a:p>
          <a:p>
            <a:pPr lvl="1"/>
            <a:r>
              <a:rPr lang="en-US" sz="1800" dirty="0"/>
              <a:t>Rare but valuable:</a:t>
            </a:r>
          </a:p>
          <a:p>
            <a:pPr lvl="2"/>
            <a:r>
              <a:rPr lang="en-US" sz="1600" dirty="0"/>
              <a:t>Writing? (GRFP)</a:t>
            </a:r>
          </a:p>
          <a:p>
            <a:pPr lvl="2"/>
            <a:r>
              <a:rPr lang="en-US" sz="1600" dirty="0"/>
              <a:t>Extramural Conference?</a:t>
            </a:r>
          </a:p>
          <a:p>
            <a:pPr lvl="2"/>
            <a:r>
              <a:rPr lang="en-US" sz="1600" dirty="0"/>
              <a:t>Pre-med rotations</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796176">
            <a:off x="9880321" y="238896"/>
            <a:ext cx="1609235" cy="2074755"/>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87660">
            <a:off x="9460890" y="2794243"/>
            <a:ext cx="1688320" cy="2183172"/>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21010477">
            <a:off x="6925471" y="3962166"/>
            <a:ext cx="1833705" cy="2389236"/>
          </a:xfrm>
          <a:prstGeom prst="rect">
            <a:avLst/>
          </a:prstGeom>
        </p:spPr>
      </p:pic>
    </p:spTree>
    <p:extLst>
      <p:ext uri="{BB962C8B-B14F-4D97-AF65-F5344CB8AC3E}">
        <p14:creationId xmlns:p14="http://schemas.microsoft.com/office/powerpoint/2010/main" val="175486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16" y="104115"/>
            <a:ext cx="9115343" cy="1320800"/>
          </a:xfrm>
        </p:spPr>
        <p:txBody>
          <a:bodyPr/>
          <a:lstStyle/>
          <a:p>
            <a:r>
              <a:rPr lang="en-US" dirty="0"/>
              <a:t>Common Activities</a:t>
            </a:r>
          </a:p>
        </p:txBody>
      </p:sp>
      <p:sp>
        <p:nvSpPr>
          <p:cNvPr id="3" name="Content Placeholder 2"/>
          <p:cNvSpPr>
            <a:spLocks noGrp="1"/>
          </p:cNvSpPr>
          <p:nvPr>
            <p:ph idx="1"/>
          </p:nvPr>
        </p:nvSpPr>
        <p:spPr>
          <a:xfrm>
            <a:off x="570939" y="1165123"/>
            <a:ext cx="10515600" cy="5370507"/>
          </a:xfrm>
        </p:spPr>
        <p:txBody>
          <a:bodyPr>
            <a:normAutofit/>
          </a:bodyPr>
          <a:lstStyle/>
          <a:p>
            <a:r>
              <a:rPr lang="en-US" sz="2000" dirty="0"/>
              <a:t>Research</a:t>
            </a:r>
          </a:p>
          <a:p>
            <a:r>
              <a:rPr lang="en-US" sz="2000" dirty="0"/>
              <a:t>Networking/Community Building</a:t>
            </a:r>
          </a:p>
          <a:p>
            <a:r>
              <a:rPr lang="en-US" sz="2000" dirty="0"/>
              <a:t>Professional Development training</a:t>
            </a:r>
          </a:p>
          <a:p>
            <a:r>
              <a:rPr lang="en-US" sz="2000" dirty="0"/>
              <a:t>Seminars</a:t>
            </a:r>
          </a:p>
          <a:p>
            <a:r>
              <a:rPr lang="en-US" sz="2000" dirty="0"/>
              <a:t>Journal Club</a:t>
            </a:r>
          </a:p>
          <a:p>
            <a:r>
              <a:rPr lang="en-US" sz="2000" dirty="0"/>
              <a:t>Local Points of Interest</a:t>
            </a:r>
          </a:p>
          <a:p>
            <a:r>
              <a:rPr lang="en-US" sz="2000" dirty="0"/>
              <a:t>Symposia – Oral and Posters</a:t>
            </a:r>
          </a:p>
          <a:p>
            <a:r>
              <a:rPr lang="en-US" sz="2000" dirty="0"/>
              <a:t>Rare but valuable:</a:t>
            </a:r>
          </a:p>
          <a:p>
            <a:pPr lvl="1"/>
            <a:r>
              <a:rPr lang="en-US" sz="1800" dirty="0"/>
              <a:t>Writing? (GRFP)</a:t>
            </a:r>
          </a:p>
          <a:p>
            <a:pPr lvl="1"/>
            <a:r>
              <a:rPr lang="en-US" sz="1800" dirty="0"/>
              <a:t>Extramural Conference?</a:t>
            </a:r>
          </a:p>
          <a:p>
            <a:pPr lvl="1"/>
            <a:r>
              <a:rPr lang="en-US" sz="1800" dirty="0"/>
              <a:t>Pre-med rotations</a:t>
            </a:r>
          </a:p>
        </p:txBody>
      </p:sp>
      <p:pic>
        <p:nvPicPr>
          <p:cNvPr id="7" name="Picture 6">
            <a:extLst>
              <a:ext uri="{FF2B5EF4-FFF2-40B4-BE49-F238E27FC236}">
                <a16:creationId xmlns:a16="http://schemas.microsoft.com/office/drawing/2014/main" id="{7EF365FF-4316-6992-C195-892072E4BC4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rot="342831">
            <a:off x="7498979" y="764515"/>
            <a:ext cx="3747759" cy="2054327"/>
          </a:xfrm>
          <a:prstGeom prst="rect">
            <a:avLst/>
          </a:prstGeom>
        </p:spPr>
      </p:pic>
      <p:pic>
        <p:nvPicPr>
          <p:cNvPr id="9" name="Picture 8">
            <a:extLst>
              <a:ext uri="{FF2B5EF4-FFF2-40B4-BE49-F238E27FC236}">
                <a16:creationId xmlns:a16="http://schemas.microsoft.com/office/drawing/2014/main" id="{CFC102D2-3BE2-C0B5-5009-060F1953DAC8}"/>
              </a:ext>
              <a:ext uri="{C183D7F6-B498-43B3-948B-1728B52AA6E4}">
                <adec:decorative xmlns:adec="http://schemas.microsoft.com/office/drawing/2017/decorative" val="1"/>
              </a:ext>
            </a:extLst>
          </p:cNvPr>
          <p:cNvPicPr>
            <a:picLocks noChangeAspect="1"/>
          </p:cNvPicPr>
          <p:nvPr/>
        </p:nvPicPr>
        <p:blipFill>
          <a:blip r:embed="rId3" cstate="print"/>
          <a:stretch>
            <a:fillRect/>
          </a:stretch>
        </p:blipFill>
        <p:spPr>
          <a:xfrm rot="21302904">
            <a:off x="7654412" y="3529627"/>
            <a:ext cx="3099619" cy="2324714"/>
          </a:xfrm>
          <a:prstGeom prst="rect">
            <a:avLst/>
          </a:prstGeom>
        </p:spPr>
      </p:pic>
    </p:spTree>
    <p:extLst>
      <p:ext uri="{BB962C8B-B14F-4D97-AF65-F5344CB8AC3E}">
        <p14:creationId xmlns:p14="http://schemas.microsoft.com/office/powerpoint/2010/main" val="1573817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863" y="418751"/>
            <a:ext cx="8596668" cy="1320800"/>
          </a:xfrm>
        </p:spPr>
        <p:txBody>
          <a:bodyPr/>
          <a:lstStyle/>
          <a:p>
            <a:r>
              <a:rPr lang="en-US" dirty="0"/>
              <a:t>What does it cost?</a:t>
            </a:r>
          </a:p>
        </p:txBody>
      </p:sp>
      <p:sp>
        <p:nvSpPr>
          <p:cNvPr id="3" name="Content Placeholder 2"/>
          <p:cNvSpPr>
            <a:spLocks noGrp="1"/>
          </p:cNvSpPr>
          <p:nvPr>
            <p:ph idx="1"/>
          </p:nvPr>
        </p:nvSpPr>
        <p:spPr>
          <a:xfrm>
            <a:off x="586153" y="1247816"/>
            <a:ext cx="8596668" cy="5191433"/>
          </a:xfrm>
        </p:spPr>
        <p:txBody>
          <a:bodyPr>
            <a:normAutofit lnSpcReduction="10000"/>
          </a:bodyPr>
          <a:lstStyle/>
          <a:p>
            <a:r>
              <a:rPr lang="en-US" sz="1900" dirty="0"/>
              <a:t>You are paid</a:t>
            </a:r>
          </a:p>
          <a:p>
            <a:pPr lvl="1"/>
            <a:r>
              <a:rPr lang="en-US" sz="1900" dirty="0"/>
              <a:t>Stipend (up to $8K…usually $4K+)</a:t>
            </a:r>
          </a:p>
          <a:p>
            <a:pPr lvl="1"/>
            <a:r>
              <a:rPr lang="en-US" sz="1900" dirty="0"/>
              <a:t>Travel (round trip airfare or mileage equivalent)</a:t>
            </a:r>
          </a:p>
          <a:p>
            <a:pPr lvl="1"/>
            <a:r>
              <a:rPr lang="en-US" sz="1900" dirty="0"/>
              <a:t>Maybe Housing (Dorm, single hotel room, or find your own!)</a:t>
            </a:r>
          </a:p>
          <a:p>
            <a:pPr lvl="1"/>
            <a:r>
              <a:rPr lang="en-US" sz="1900" dirty="0"/>
              <a:t>Maybe Food/cost of living (Meal allowance?)</a:t>
            </a:r>
          </a:p>
          <a:p>
            <a:r>
              <a:rPr lang="en-US" sz="1900" dirty="0"/>
              <a:t>Housing/Food/Travel may vary with Stipend size…</a:t>
            </a:r>
          </a:p>
          <a:p>
            <a:r>
              <a:rPr lang="en-US" sz="1900" dirty="0"/>
              <a:t>Ex: Amgen Scholars UT Southwestern</a:t>
            </a:r>
          </a:p>
          <a:p>
            <a:pPr lvl="1"/>
            <a:r>
              <a:rPr lang="en-US" sz="1900" dirty="0"/>
              <a:t>Airfare or Mileage payment</a:t>
            </a:r>
          </a:p>
          <a:p>
            <a:pPr lvl="1"/>
            <a:r>
              <a:rPr lang="en-US" sz="1900" dirty="0"/>
              <a:t>$5000 stipend</a:t>
            </a:r>
          </a:p>
          <a:p>
            <a:pPr lvl="1"/>
            <a:r>
              <a:rPr lang="en-US" sz="1900" dirty="0"/>
              <a:t>$500 meal allowance</a:t>
            </a:r>
          </a:p>
          <a:p>
            <a:pPr lvl="1"/>
            <a:r>
              <a:rPr lang="en-US" sz="1900" dirty="0"/>
              <a:t>1 BR Suite (no roommate) at Hotel</a:t>
            </a:r>
          </a:p>
          <a:p>
            <a:pPr lvl="1"/>
            <a:r>
              <a:rPr lang="en-US" sz="1900" dirty="0"/>
              <a:t>Events/activities</a:t>
            </a:r>
          </a:p>
          <a:p>
            <a:pPr lvl="1"/>
            <a:r>
              <a:rPr lang="en-US" sz="1900" dirty="0"/>
              <a:t>Travel, room, board for Amgen Symposium in CA</a:t>
            </a:r>
          </a:p>
          <a:p>
            <a:pPr lvl="1"/>
            <a:endParaRPr lang="en-US" sz="1900" dirty="0"/>
          </a:p>
          <a:p>
            <a:pPr lvl="1"/>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17443" r="25992" b="-2724"/>
          <a:stretch/>
        </p:blipFill>
        <p:spPr>
          <a:xfrm>
            <a:off x="8243669" y="533359"/>
            <a:ext cx="3362178" cy="2584531"/>
          </a:xfrm>
          <a:prstGeom prst="rect">
            <a:avLst/>
          </a:prstGeom>
        </p:spPr>
      </p:pic>
    </p:spTree>
    <p:extLst>
      <p:ext uri="{BB962C8B-B14F-4D97-AF65-F5344CB8AC3E}">
        <p14:creationId xmlns:p14="http://schemas.microsoft.com/office/powerpoint/2010/main" val="2276124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CFA2-25D3-4332-BBD8-59E0AE5EAF0D}"/>
              </a:ext>
            </a:extLst>
          </p:cNvPr>
          <p:cNvSpPr>
            <a:spLocks noGrp="1"/>
          </p:cNvSpPr>
          <p:nvPr>
            <p:ph type="title"/>
          </p:nvPr>
        </p:nvSpPr>
        <p:spPr>
          <a:xfrm>
            <a:off x="677334" y="609600"/>
            <a:ext cx="8596668" cy="796290"/>
          </a:xfrm>
        </p:spPr>
        <p:txBody>
          <a:bodyPr/>
          <a:lstStyle/>
          <a:p>
            <a:r>
              <a:rPr lang="en-US" dirty="0"/>
              <a:t>Goal of Attending</a:t>
            </a:r>
          </a:p>
        </p:txBody>
      </p:sp>
      <p:sp>
        <p:nvSpPr>
          <p:cNvPr id="3" name="Content Placeholder 2">
            <a:extLst>
              <a:ext uri="{FF2B5EF4-FFF2-40B4-BE49-F238E27FC236}">
                <a16:creationId xmlns:a16="http://schemas.microsoft.com/office/drawing/2014/main" id="{52F6E22B-8834-45E4-BD7A-F90FA5F886EE}"/>
              </a:ext>
            </a:extLst>
          </p:cNvPr>
          <p:cNvSpPr>
            <a:spLocks noGrp="1"/>
          </p:cNvSpPr>
          <p:nvPr>
            <p:ph idx="1"/>
          </p:nvPr>
        </p:nvSpPr>
        <p:spPr>
          <a:xfrm>
            <a:off x="677334" y="1531621"/>
            <a:ext cx="8596668" cy="4509742"/>
          </a:xfrm>
        </p:spPr>
        <p:txBody>
          <a:bodyPr>
            <a:normAutofit lnSpcReduction="10000"/>
          </a:bodyPr>
          <a:lstStyle/>
          <a:p>
            <a:r>
              <a:rPr lang="en-US" dirty="0"/>
              <a:t>A solid experience with a good research mentor</a:t>
            </a:r>
          </a:p>
          <a:p>
            <a:r>
              <a:rPr lang="en-US" dirty="0"/>
              <a:t>Fantastic time to build peer and laboratory NETWORK!!</a:t>
            </a:r>
          </a:p>
          <a:p>
            <a:r>
              <a:rPr lang="en-US" dirty="0"/>
              <a:t>Early – Flat out explore fields!  Late – Explore schools!</a:t>
            </a:r>
          </a:p>
          <a:p>
            <a:pPr lvl="1"/>
            <a:r>
              <a:rPr lang="en-US" dirty="0"/>
              <a:t>Don’t go completely outside your major!!  Maintain intentionality</a:t>
            </a:r>
          </a:p>
          <a:p>
            <a:r>
              <a:rPr lang="en-US" dirty="0"/>
              <a:t>Something that will increase understanding of field</a:t>
            </a:r>
          </a:p>
          <a:p>
            <a:pPr lvl="1"/>
            <a:r>
              <a:rPr lang="en-US" dirty="0"/>
              <a:t>Govt, Industry, Academics? (BME varies more)</a:t>
            </a:r>
          </a:p>
          <a:p>
            <a:r>
              <a:rPr lang="en-US" b="1" dirty="0"/>
              <a:t>2</a:t>
            </a:r>
            <a:r>
              <a:rPr lang="en-US" b="1" baseline="30000" dirty="0"/>
              <a:t>nd</a:t>
            </a:r>
            <a:r>
              <a:rPr lang="en-US" b="1" dirty="0"/>
              <a:t> or 3</a:t>
            </a:r>
            <a:r>
              <a:rPr lang="en-US" b="1" baseline="30000" dirty="0"/>
              <a:t>rd</a:t>
            </a:r>
            <a:r>
              <a:rPr lang="en-US" b="1" dirty="0"/>
              <a:t> LETTER OF RECOMMENDATION / Faculty Connection</a:t>
            </a:r>
          </a:p>
          <a:p>
            <a:r>
              <a:rPr lang="en-US" b="1" dirty="0"/>
              <a:t>Get your foot in the door at that school</a:t>
            </a:r>
          </a:p>
          <a:p>
            <a:pPr lvl="1"/>
            <a:r>
              <a:rPr lang="en-US" b="1" dirty="0"/>
              <a:t>Preadmission? Preferential?</a:t>
            </a:r>
          </a:p>
          <a:p>
            <a:r>
              <a:rPr lang="en-US" dirty="0"/>
              <a:t>Some PhD Programs (especially BME) Super Competitive</a:t>
            </a:r>
          </a:p>
          <a:p>
            <a:pPr lvl="1"/>
            <a:r>
              <a:rPr lang="en-US" dirty="0"/>
              <a:t>Will look at location of summer program</a:t>
            </a:r>
          </a:p>
          <a:p>
            <a:pPr lvl="1"/>
            <a:r>
              <a:rPr lang="en-US" dirty="0"/>
              <a:t>Will even look at prestige of your PI</a:t>
            </a:r>
          </a:p>
          <a:p>
            <a:endParaRPr lang="en-US" dirty="0"/>
          </a:p>
          <a:p>
            <a:pPr lvl="1"/>
            <a:endParaRPr lang="en-US" dirty="0"/>
          </a:p>
        </p:txBody>
      </p:sp>
    </p:spTree>
    <p:extLst>
      <p:ext uri="{BB962C8B-B14F-4D97-AF65-F5344CB8AC3E}">
        <p14:creationId xmlns:p14="http://schemas.microsoft.com/office/powerpoint/2010/main" val="1981169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D808-8DED-4847-86F1-2941DE515AB7}"/>
              </a:ext>
            </a:extLst>
          </p:cNvPr>
          <p:cNvSpPr>
            <a:spLocks noGrp="1"/>
          </p:cNvSpPr>
          <p:nvPr>
            <p:ph type="title"/>
          </p:nvPr>
        </p:nvSpPr>
        <p:spPr>
          <a:xfrm>
            <a:off x="540174" y="415290"/>
            <a:ext cx="9164264" cy="1320800"/>
          </a:xfrm>
        </p:spPr>
        <p:txBody>
          <a:bodyPr/>
          <a:lstStyle/>
          <a:p>
            <a:r>
              <a:rPr lang="en-US" dirty="0"/>
              <a:t>Why Summer Programs?</a:t>
            </a:r>
          </a:p>
        </p:txBody>
      </p:sp>
      <p:sp>
        <p:nvSpPr>
          <p:cNvPr id="3" name="Content Placeholder 2">
            <a:extLst>
              <a:ext uri="{FF2B5EF4-FFF2-40B4-BE49-F238E27FC236}">
                <a16:creationId xmlns:a16="http://schemas.microsoft.com/office/drawing/2014/main" id="{A0D1F38E-A863-49A4-8DB9-4887523556C9}"/>
              </a:ext>
            </a:extLst>
          </p:cNvPr>
          <p:cNvSpPr>
            <a:spLocks noGrp="1"/>
          </p:cNvSpPr>
          <p:nvPr>
            <p:ph idx="1"/>
          </p:nvPr>
        </p:nvSpPr>
        <p:spPr>
          <a:xfrm>
            <a:off x="677333" y="2160589"/>
            <a:ext cx="9027105" cy="3880773"/>
          </a:xfrm>
        </p:spPr>
        <p:txBody>
          <a:bodyPr>
            <a:normAutofit/>
          </a:bodyPr>
          <a:lstStyle/>
          <a:p>
            <a:r>
              <a:rPr lang="en-US" sz="2400" dirty="0"/>
              <a:t>Kind and giving back to the world… (Faculty grant writers)</a:t>
            </a:r>
          </a:p>
          <a:p>
            <a:r>
              <a:rPr lang="en-US" sz="2400" dirty="0"/>
              <a:t>Make more scientists for U.S. </a:t>
            </a:r>
          </a:p>
          <a:p>
            <a:pPr lvl="1"/>
            <a:r>
              <a:rPr lang="en-US" sz="2000" dirty="0"/>
              <a:t>Invest in future economy, national health</a:t>
            </a:r>
          </a:p>
          <a:p>
            <a:pPr lvl="1"/>
            <a:r>
              <a:rPr lang="en-US" sz="2000" dirty="0"/>
              <a:t>Workforce Development / Recruitment (Early access to talent!)</a:t>
            </a:r>
          </a:p>
          <a:p>
            <a:r>
              <a:rPr lang="en-US" sz="2400" b="1" dirty="0"/>
              <a:t>Recruit / identify future doctoral students!!! (Universities)</a:t>
            </a:r>
          </a:p>
        </p:txBody>
      </p:sp>
    </p:spTree>
    <p:extLst>
      <p:ext uri="{BB962C8B-B14F-4D97-AF65-F5344CB8AC3E}">
        <p14:creationId xmlns:p14="http://schemas.microsoft.com/office/powerpoint/2010/main" val="262949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AF6D8-491E-4FDC-A22E-3D3314AAD22D}"/>
              </a:ext>
            </a:extLst>
          </p:cNvPr>
          <p:cNvSpPr>
            <a:spLocks noGrp="1"/>
          </p:cNvSpPr>
          <p:nvPr>
            <p:ph type="title"/>
          </p:nvPr>
        </p:nvSpPr>
        <p:spPr>
          <a:xfrm>
            <a:off x="242994" y="198735"/>
            <a:ext cx="8596668" cy="796290"/>
          </a:xfrm>
        </p:spPr>
        <p:txBody>
          <a:bodyPr>
            <a:normAutofit/>
          </a:bodyPr>
          <a:lstStyle/>
          <a:p>
            <a:r>
              <a:rPr lang="en-US" dirty="0"/>
              <a:t>Finding Programs</a:t>
            </a:r>
          </a:p>
        </p:txBody>
      </p:sp>
      <p:sp>
        <p:nvSpPr>
          <p:cNvPr id="3" name="Content Placeholder 2">
            <a:extLst>
              <a:ext uri="{FF2B5EF4-FFF2-40B4-BE49-F238E27FC236}">
                <a16:creationId xmlns:a16="http://schemas.microsoft.com/office/drawing/2014/main" id="{62E07F78-A394-42CA-9D3A-60662853E671}"/>
              </a:ext>
            </a:extLst>
          </p:cNvPr>
          <p:cNvSpPr>
            <a:spLocks noGrp="1"/>
          </p:cNvSpPr>
          <p:nvPr>
            <p:ph idx="1"/>
          </p:nvPr>
        </p:nvSpPr>
        <p:spPr>
          <a:xfrm>
            <a:off x="574464" y="995025"/>
            <a:ext cx="9955884" cy="5664240"/>
          </a:xfrm>
        </p:spPr>
        <p:txBody>
          <a:bodyPr>
            <a:normAutofit fontScale="92500" lnSpcReduction="10000"/>
          </a:bodyPr>
          <a:lstStyle/>
          <a:p>
            <a:r>
              <a:rPr lang="en-US" dirty="0"/>
              <a:t>Many Multi-program sites:</a:t>
            </a:r>
          </a:p>
          <a:p>
            <a:r>
              <a:rPr lang="en-US" dirty="0"/>
              <a:t>REUs – Government Money NSF. </a:t>
            </a:r>
          </a:p>
          <a:p>
            <a:pPr lvl="1"/>
            <a:r>
              <a:rPr lang="en-US" dirty="0"/>
              <a:t>Individual Schools listing: </a:t>
            </a:r>
            <a:r>
              <a:rPr lang="en-US" dirty="0">
                <a:hlinkClick r:id="rId2"/>
              </a:rPr>
              <a:t>https://www.nsf.gov/funding/initiatives/reu</a:t>
            </a:r>
            <a:r>
              <a:rPr lang="en-US" dirty="0"/>
              <a:t> </a:t>
            </a:r>
          </a:p>
          <a:p>
            <a:pPr lvl="1"/>
            <a:r>
              <a:rPr lang="en-US" dirty="0"/>
              <a:t>Often Common APP: </a:t>
            </a:r>
            <a:r>
              <a:rPr lang="en-US" dirty="0">
                <a:hlinkClick r:id="rId3"/>
              </a:rPr>
              <a:t>https://etap.nsf.gov/</a:t>
            </a:r>
            <a:r>
              <a:rPr lang="en-US" dirty="0"/>
              <a:t> </a:t>
            </a:r>
          </a:p>
          <a:p>
            <a:r>
              <a:rPr lang="en-US" dirty="0"/>
              <a:t>Amgen Scholars – Industry Money, Limited sites (13), High Prestige</a:t>
            </a:r>
          </a:p>
          <a:p>
            <a:pPr lvl="1"/>
            <a:r>
              <a:rPr lang="en-US" dirty="0">
                <a:hlinkClick r:id="rId4"/>
              </a:rPr>
              <a:t>https://amgenscholars.com/</a:t>
            </a:r>
            <a:r>
              <a:rPr lang="en-US" dirty="0"/>
              <a:t> </a:t>
            </a:r>
          </a:p>
          <a:p>
            <a:r>
              <a:rPr lang="en-US" dirty="0"/>
              <a:t>NIH funded – Prestigious.  Early App. See instructions – you contact researchers</a:t>
            </a:r>
          </a:p>
          <a:p>
            <a:pPr lvl="1"/>
            <a:r>
              <a:rPr lang="en-US" dirty="0"/>
              <a:t>On NIH Campus - SIP– </a:t>
            </a:r>
            <a:r>
              <a:rPr lang="en-US" dirty="0">
                <a:hlinkClick r:id="rId5"/>
              </a:rPr>
              <a:t>https://www.training.nih.gov/research-training/pb/sip/</a:t>
            </a:r>
            <a:r>
              <a:rPr lang="en-US" dirty="0"/>
              <a:t> </a:t>
            </a:r>
          </a:p>
          <a:p>
            <a:pPr lvl="1"/>
            <a:r>
              <a:rPr lang="en-US" dirty="0"/>
              <a:t>On Other Campuses - Usually an R25 or similar grant</a:t>
            </a:r>
          </a:p>
          <a:p>
            <a:r>
              <a:rPr lang="en-US" dirty="0"/>
              <a:t>School Funded – Possible graduate schools??</a:t>
            </a:r>
          </a:p>
          <a:p>
            <a:pPr lvl="1"/>
            <a:r>
              <a:rPr lang="en-US" dirty="0">
                <a:hlinkClick r:id="rId6"/>
              </a:rPr>
              <a:t>https://www.pathwaystoscience.org/programs.aspx</a:t>
            </a:r>
            <a:r>
              <a:rPr lang="en-US" dirty="0"/>
              <a:t> </a:t>
            </a:r>
          </a:p>
          <a:p>
            <a:pPr lvl="1"/>
            <a:r>
              <a:rPr lang="en-US" dirty="0"/>
              <a:t>Some for Pre-Meds:  </a:t>
            </a:r>
            <a:r>
              <a:rPr lang="en-US" dirty="0">
                <a:hlinkClick r:id="rId7"/>
              </a:rPr>
              <a:t>https://students-residents.aamc.org/phd-biomedical-science/summer-undergraduate-research-programs</a:t>
            </a:r>
            <a:r>
              <a:rPr lang="en-US" dirty="0"/>
              <a:t> </a:t>
            </a:r>
          </a:p>
          <a:p>
            <a:r>
              <a:rPr lang="en-US" dirty="0"/>
              <a:t>Leadership Alliance: </a:t>
            </a:r>
            <a:r>
              <a:rPr lang="en-US" dirty="0">
                <a:hlinkClick r:id="rId8"/>
              </a:rPr>
              <a:t>https://theleadershipalliance.org/summer-research-early-identification-program</a:t>
            </a:r>
            <a:r>
              <a:rPr lang="en-US" dirty="0"/>
              <a:t> </a:t>
            </a:r>
          </a:p>
          <a:p>
            <a:r>
              <a:rPr lang="en-US" dirty="0"/>
              <a:t>Big 10 Alliance: </a:t>
            </a:r>
            <a:r>
              <a:rPr lang="en-US" dirty="0">
                <a:hlinkClick r:id="rId9"/>
              </a:rPr>
              <a:t>https://apps.btaa.org/srop/apply</a:t>
            </a:r>
            <a:r>
              <a:rPr lang="en-US" dirty="0"/>
              <a:t> </a:t>
            </a:r>
          </a:p>
          <a:p>
            <a:r>
              <a:rPr lang="en-US" dirty="0"/>
              <a:t>Government Programs: </a:t>
            </a:r>
            <a:r>
              <a:rPr lang="en-US" dirty="0">
                <a:hlinkClick r:id="rId10"/>
              </a:rPr>
              <a:t>https://www.usajobs.gov/HiringPath/Students</a:t>
            </a:r>
            <a:r>
              <a:rPr lang="en-US" dirty="0"/>
              <a:t> </a:t>
            </a:r>
          </a:p>
        </p:txBody>
      </p:sp>
    </p:spTree>
    <p:extLst>
      <p:ext uri="{BB962C8B-B14F-4D97-AF65-F5344CB8AC3E}">
        <p14:creationId xmlns:p14="http://schemas.microsoft.com/office/powerpoint/2010/main" val="3346855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1EBD0-4DB2-BC22-347F-CFD5549066C6}"/>
              </a:ext>
            </a:extLst>
          </p:cNvPr>
          <p:cNvSpPr>
            <a:spLocks noGrp="1"/>
          </p:cNvSpPr>
          <p:nvPr>
            <p:ph type="title"/>
          </p:nvPr>
        </p:nvSpPr>
        <p:spPr>
          <a:xfrm>
            <a:off x="280347" y="198285"/>
            <a:ext cx="10487195" cy="1320800"/>
          </a:xfrm>
        </p:spPr>
        <p:txBody>
          <a:bodyPr/>
          <a:lstStyle/>
          <a:p>
            <a:r>
              <a:rPr lang="en-US" dirty="0"/>
              <a:t>Programs for Non-Citizens</a:t>
            </a:r>
          </a:p>
        </p:txBody>
      </p:sp>
      <p:sp>
        <p:nvSpPr>
          <p:cNvPr id="3" name="Content Placeholder 2">
            <a:extLst>
              <a:ext uri="{FF2B5EF4-FFF2-40B4-BE49-F238E27FC236}">
                <a16:creationId xmlns:a16="http://schemas.microsoft.com/office/drawing/2014/main" id="{AE50CE1A-C556-3EB9-99F8-88F993F895DA}"/>
              </a:ext>
            </a:extLst>
          </p:cNvPr>
          <p:cNvSpPr>
            <a:spLocks noGrp="1"/>
          </p:cNvSpPr>
          <p:nvPr>
            <p:ph idx="1"/>
          </p:nvPr>
        </p:nvSpPr>
        <p:spPr>
          <a:xfrm>
            <a:off x="559347" y="1519085"/>
            <a:ext cx="10369208" cy="4153568"/>
          </a:xfrm>
        </p:spPr>
        <p:txBody>
          <a:bodyPr>
            <a:normAutofit/>
          </a:bodyPr>
          <a:lstStyle/>
          <a:p>
            <a:r>
              <a:rPr lang="en-US" sz="2400" dirty="0"/>
              <a:t>Special search on Pathways:</a:t>
            </a:r>
          </a:p>
          <a:p>
            <a:r>
              <a:rPr lang="en-US" sz="2400" dirty="0"/>
              <a:t>Cold Spring Harbor</a:t>
            </a:r>
          </a:p>
          <a:p>
            <a:r>
              <a:rPr lang="en-US" sz="2400" dirty="0"/>
              <a:t>MIT (MSRP)</a:t>
            </a:r>
          </a:p>
          <a:p>
            <a:r>
              <a:rPr lang="en-US" sz="2400" dirty="0"/>
              <a:t>UCLA RIPS</a:t>
            </a:r>
          </a:p>
          <a:p>
            <a:r>
              <a:rPr lang="en-US" sz="2400" dirty="0"/>
              <a:t>U. Houston has Links!</a:t>
            </a:r>
          </a:p>
          <a:p>
            <a:pPr lvl="1"/>
            <a:r>
              <a:rPr lang="en-US" sz="2200" dirty="0">
                <a:hlinkClick r:id="rId2"/>
              </a:rPr>
              <a:t>https://www.uh.edu/health-professions-advising/pre-health-resources/summer-programs/summer-programs-for-international-students.pdf</a:t>
            </a:r>
            <a:r>
              <a:rPr lang="en-US" sz="2200" dirty="0"/>
              <a:t> </a:t>
            </a:r>
            <a:endParaRPr lang="en-US" sz="2400" dirty="0"/>
          </a:p>
        </p:txBody>
      </p:sp>
      <p:pic>
        <p:nvPicPr>
          <p:cNvPr id="7" name="Picture 6">
            <a:extLst>
              <a:ext uri="{FF2B5EF4-FFF2-40B4-BE49-F238E27FC236}">
                <a16:creationId xmlns:a16="http://schemas.microsoft.com/office/drawing/2014/main" id="{FBC96232-2B46-D735-9498-5697F1B755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43263" y="814441"/>
            <a:ext cx="6264292" cy="3289301"/>
          </a:xfrm>
          <a:prstGeom prst="rect">
            <a:avLst/>
          </a:prstGeom>
        </p:spPr>
      </p:pic>
    </p:spTree>
    <p:extLst>
      <p:ext uri="{BB962C8B-B14F-4D97-AF65-F5344CB8AC3E}">
        <p14:creationId xmlns:p14="http://schemas.microsoft.com/office/powerpoint/2010/main" val="2129644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56D21-95A7-3A6C-6EE1-B8F6FBCD8B1F}"/>
              </a:ext>
            </a:extLst>
          </p:cNvPr>
          <p:cNvSpPr>
            <a:spLocks noGrp="1"/>
          </p:cNvSpPr>
          <p:nvPr>
            <p:ph type="title"/>
          </p:nvPr>
        </p:nvSpPr>
        <p:spPr>
          <a:xfrm>
            <a:off x="677334" y="609600"/>
            <a:ext cx="8596668" cy="850490"/>
          </a:xfrm>
        </p:spPr>
        <p:txBody>
          <a:bodyPr>
            <a:normAutofit fontScale="90000"/>
          </a:bodyPr>
          <a:lstStyle/>
          <a:p>
            <a:r>
              <a:rPr lang="en-US" dirty="0"/>
              <a:t>Application Deadlines for Most Programs…</a:t>
            </a:r>
          </a:p>
        </p:txBody>
      </p:sp>
      <p:sp>
        <p:nvSpPr>
          <p:cNvPr id="3" name="Content Placeholder 2">
            <a:extLst>
              <a:ext uri="{FF2B5EF4-FFF2-40B4-BE49-F238E27FC236}">
                <a16:creationId xmlns:a16="http://schemas.microsoft.com/office/drawing/2014/main" id="{41A83C9D-4D06-DF30-AB3E-A7CF7361984F}"/>
              </a:ext>
            </a:extLst>
          </p:cNvPr>
          <p:cNvSpPr>
            <a:spLocks noGrp="1"/>
          </p:cNvSpPr>
          <p:nvPr>
            <p:ph idx="1"/>
          </p:nvPr>
        </p:nvSpPr>
        <p:spPr>
          <a:xfrm>
            <a:off x="677334" y="1784555"/>
            <a:ext cx="9336822" cy="4256807"/>
          </a:xfrm>
        </p:spPr>
        <p:txBody>
          <a:bodyPr/>
          <a:lstStyle/>
          <a:p>
            <a:r>
              <a:rPr lang="en-US" sz="2000" dirty="0"/>
              <a:t>One stated deadline – will look AFTER final due date…usually</a:t>
            </a:r>
          </a:p>
          <a:p>
            <a:r>
              <a:rPr lang="en-US" sz="2000" dirty="0"/>
              <a:t>Have rolling deadline – Look at apps as they arrive.  Might be full by final deadline </a:t>
            </a:r>
          </a:p>
          <a:p>
            <a:r>
              <a:rPr lang="en-US" sz="2000" dirty="0"/>
              <a:t>Have priority deadline – Look at apps that have come in.  Might “ (Above)</a:t>
            </a:r>
          </a:p>
          <a:p>
            <a:r>
              <a:rPr lang="en-US" sz="2000" dirty="0"/>
              <a:t>Letters are usually allowed a few days after deadline…but don’t count on it.</a:t>
            </a:r>
          </a:p>
          <a:p>
            <a:r>
              <a:rPr lang="en-US" sz="2000" dirty="0"/>
              <a:t>NIH Deadline different…(See next slide)</a:t>
            </a:r>
          </a:p>
          <a:p>
            <a:endParaRPr lang="en-US" sz="2000" dirty="0"/>
          </a:p>
          <a:p>
            <a:r>
              <a:rPr lang="en-US" sz="2000" dirty="0"/>
              <a:t>If a program is not getting as many apps as desired, may EXTEND the deadline (Look on website)</a:t>
            </a:r>
          </a:p>
          <a:p>
            <a:endParaRPr lang="en-US" dirty="0"/>
          </a:p>
        </p:txBody>
      </p:sp>
    </p:spTree>
    <p:extLst>
      <p:ext uri="{BB962C8B-B14F-4D97-AF65-F5344CB8AC3E}">
        <p14:creationId xmlns:p14="http://schemas.microsoft.com/office/powerpoint/2010/main" val="569220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NIH SIP is Special</a:t>
            </a:r>
          </a:p>
        </p:txBody>
      </p:sp>
      <p:sp>
        <p:nvSpPr>
          <p:cNvPr id="3" name="Content Placeholder 2"/>
          <p:cNvSpPr>
            <a:spLocks noGrp="1"/>
          </p:cNvSpPr>
          <p:nvPr>
            <p:ph idx="1"/>
          </p:nvPr>
        </p:nvSpPr>
        <p:spPr>
          <a:xfrm>
            <a:off x="677334" y="1714819"/>
            <a:ext cx="8596668" cy="3880773"/>
          </a:xfrm>
        </p:spPr>
        <p:txBody>
          <a:bodyPr/>
          <a:lstStyle/>
          <a:p>
            <a:r>
              <a:rPr lang="en-US" dirty="0"/>
              <a:t>Has special instructions, not apply and forget - MUST watch video</a:t>
            </a:r>
          </a:p>
          <a:p>
            <a:r>
              <a:rPr lang="en-US" dirty="0"/>
              <a:t>Citizens or Permanent Residents</a:t>
            </a:r>
          </a:p>
          <a:p>
            <a:r>
              <a:rPr lang="en-US" dirty="0"/>
              <a:t>Students who graduate in May are also ELIGIBLE</a:t>
            </a:r>
          </a:p>
          <a:p>
            <a:r>
              <a:rPr lang="en-US" dirty="0"/>
              <a:t>Apply and Contact Research Mentors</a:t>
            </a:r>
          </a:p>
          <a:p>
            <a:r>
              <a:rPr lang="en-US" dirty="0"/>
              <a:t>Likely will be interviewed via Zoom</a:t>
            </a:r>
          </a:p>
          <a:p>
            <a:r>
              <a:rPr lang="en-US" dirty="0"/>
              <a:t>Apps open in November</a:t>
            </a:r>
          </a:p>
          <a:p>
            <a:r>
              <a:rPr lang="en-US" dirty="0"/>
              <a:t>Can be accepted very early and stop worrying about things</a:t>
            </a:r>
          </a:p>
          <a:p>
            <a:r>
              <a:rPr lang="en-US" dirty="0">
                <a:hlinkClick r:id="rId2"/>
              </a:rPr>
              <a:t>https://www.training.nih.gov/research-training/pb/sip/</a:t>
            </a:r>
            <a:r>
              <a:rPr lang="en-US" dirty="0"/>
              <a:t> </a:t>
            </a:r>
          </a:p>
          <a:p>
            <a:r>
              <a:rPr lang="en-US" dirty="0"/>
              <a:t>Also access sub-programs: </a:t>
            </a:r>
            <a:r>
              <a:rPr lang="en-US" dirty="0">
                <a:hlinkClick r:id="rId3"/>
              </a:rPr>
              <a:t>https://www.training.nih.gov/additional-summer-programs/</a:t>
            </a:r>
            <a:r>
              <a:rPr lang="en-US" dirty="0"/>
              <a:t>  </a:t>
            </a:r>
          </a:p>
          <a:p>
            <a:endParaRPr lang="en-US" dirty="0"/>
          </a:p>
          <a:p>
            <a:endParaRPr lang="en-US" dirty="0"/>
          </a:p>
        </p:txBody>
      </p:sp>
    </p:spTree>
    <p:extLst>
      <p:ext uri="{BB962C8B-B14F-4D97-AF65-F5344CB8AC3E}">
        <p14:creationId xmlns:p14="http://schemas.microsoft.com/office/powerpoint/2010/main" val="509502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108" y="358878"/>
            <a:ext cx="8596668" cy="1320800"/>
          </a:xfrm>
        </p:spPr>
        <p:txBody>
          <a:bodyPr/>
          <a:lstStyle/>
          <a:p>
            <a:r>
              <a:rPr lang="en-US" dirty="0"/>
              <a:t>Applying</a:t>
            </a:r>
          </a:p>
        </p:txBody>
      </p:sp>
      <p:sp>
        <p:nvSpPr>
          <p:cNvPr id="3" name="Content Placeholder 2"/>
          <p:cNvSpPr>
            <a:spLocks noGrp="1"/>
          </p:cNvSpPr>
          <p:nvPr>
            <p:ph idx="1"/>
          </p:nvPr>
        </p:nvSpPr>
        <p:spPr>
          <a:xfrm>
            <a:off x="838200" y="1420837"/>
            <a:ext cx="10515600" cy="4756126"/>
          </a:xfrm>
        </p:spPr>
        <p:txBody>
          <a:bodyPr>
            <a:normAutofit/>
          </a:bodyPr>
          <a:lstStyle/>
          <a:p>
            <a:r>
              <a:rPr lang="en-US" dirty="0"/>
              <a:t>Pick a bunch of schools (I’d do 7-9 minimally)</a:t>
            </a:r>
          </a:p>
          <a:p>
            <a:pPr lvl="1"/>
            <a:r>
              <a:rPr lang="en-US" dirty="0"/>
              <a:t>The lower your GPA or low research the more schools!)</a:t>
            </a:r>
          </a:p>
          <a:p>
            <a:pPr lvl="1"/>
            <a:r>
              <a:rPr lang="en-US" dirty="0"/>
              <a:t>Look for programs that match your interests, level (some might not take 2</a:t>
            </a:r>
            <a:r>
              <a:rPr lang="en-US" baseline="30000" dirty="0"/>
              <a:t>nd</a:t>
            </a:r>
            <a:r>
              <a:rPr lang="en-US" dirty="0"/>
              <a:t> years), similar</a:t>
            </a:r>
          </a:p>
          <a:p>
            <a:pPr lvl="1"/>
            <a:r>
              <a:rPr lang="en-US" dirty="0"/>
              <a:t>Identify Deadlines</a:t>
            </a:r>
          </a:p>
          <a:p>
            <a:pPr lvl="1"/>
            <a:r>
              <a:rPr lang="en-US" dirty="0"/>
              <a:t>Ask for letters early (most want 2!)</a:t>
            </a:r>
          </a:p>
          <a:p>
            <a:pPr lvl="1"/>
            <a:r>
              <a:rPr lang="en-US" dirty="0"/>
              <a:t>Compile a tracking list for Apps</a:t>
            </a:r>
          </a:p>
          <a:p>
            <a:pPr lvl="1"/>
            <a:r>
              <a:rPr lang="en-US" dirty="0"/>
              <a:t>Look at Application!</a:t>
            </a:r>
          </a:p>
          <a:p>
            <a:pPr lvl="2"/>
            <a:r>
              <a:rPr lang="en-US" dirty="0"/>
              <a:t>Do they want a standard “Personal Statement”</a:t>
            </a:r>
          </a:p>
          <a:p>
            <a:pPr lvl="2"/>
            <a:r>
              <a:rPr lang="en-US" dirty="0"/>
              <a:t>Do they have individual questions?</a:t>
            </a:r>
          </a:p>
          <a:p>
            <a:pPr lvl="2"/>
            <a:r>
              <a:rPr lang="en-US" dirty="0"/>
              <a:t>How long should these answers be!</a:t>
            </a:r>
          </a:p>
          <a:p>
            <a:pPr lvl="1"/>
            <a:endParaRPr lang="en-US" dirty="0"/>
          </a:p>
        </p:txBody>
      </p:sp>
    </p:spTree>
    <p:extLst>
      <p:ext uri="{BB962C8B-B14F-4D97-AF65-F5344CB8AC3E}">
        <p14:creationId xmlns:p14="http://schemas.microsoft.com/office/powerpoint/2010/main" val="1258893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63168-1876-4A97-A6F9-BEE2A995E21B}"/>
              </a:ext>
            </a:extLst>
          </p:cNvPr>
          <p:cNvSpPr>
            <a:spLocks noGrp="1"/>
          </p:cNvSpPr>
          <p:nvPr>
            <p:ph type="title"/>
          </p:nvPr>
        </p:nvSpPr>
        <p:spPr>
          <a:xfrm>
            <a:off x="422910" y="245111"/>
            <a:ext cx="10695516" cy="1320800"/>
          </a:xfrm>
        </p:spPr>
        <p:txBody>
          <a:bodyPr/>
          <a:lstStyle/>
          <a:p>
            <a:r>
              <a:rPr lang="en-US" dirty="0"/>
              <a:t>Keep a Record of Where you are applying…</a:t>
            </a:r>
          </a:p>
        </p:txBody>
      </p:sp>
      <p:sp>
        <p:nvSpPr>
          <p:cNvPr id="3" name="Content Placeholder 2">
            <a:extLst>
              <a:ext uri="{FF2B5EF4-FFF2-40B4-BE49-F238E27FC236}">
                <a16:creationId xmlns:a16="http://schemas.microsoft.com/office/drawing/2014/main" id="{41E37551-65A7-45DE-A524-A70FEBB98C7C}"/>
              </a:ext>
            </a:extLst>
          </p:cNvPr>
          <p:cNvSpPr>
            <a:spLocks noGrp="1"/>
          </p:cNvSpPr>
          <p:nvPr>
            <p:ph idx="1"/>
          </p:nvPr>
        </p:nvSpPr>
        <p:spPr>
          <a:xfrm>
            <a:off x="529850" y="1080136"/>
            <a:ext cx="8596668" cy="971549"/>
          </a:xfrm>
        </p:spPr>
        <p:txBody>
          <a:bodyPr/>
          <a:lstStyle/>
          <a:p>
            <a:r>
              <a:rPr lang="en-US" dirty="0"/>
              <a:t>For yourself</a:t>
            </a:r>
          </a:p>
          <a:p>
            <a:r>
              <a:rPr lang="en-US" dirty="0"/>
              <a:t>For your recommenders</a:t>
            </a:r>
          </a:p>
        </p:txBody>
      </p:sp>
      <p:pic>
        <p:nvPicPr>
          <p:cNvPr id="5" name="Picture 4">
            <a:extLst>
              <a:ext uri="{FF2B5EF4-FFF2-40B4-BE49-F238E27FC236}">
                <a16:creationId xmlns:a16="http://schemas.microsoft.com/office/drawing/2014/main" id="{C4D7E19B-FC14-4613-A9C7-E39E6AE2BB7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35703" y="2051685"/>
            <a:ext cx="10869930" cy="4216481"/>
          </a:xfrm>
          <a:prstGeom prst="rect">
            <a:avLst/>
          </a:prstGeom>
        </p:spPr>
      </p:pic>
      <p:grpSp>
        <p:nvGrpSpPr>
          <p:cNvPr id="9" name="Group 8">
            <a:extLst>
              <a:ext uri="{FF2B5EF4-FFF2-40B4-BE49-F238E27FC236}">
                <a16:creationId xmlns:a16="http://schemas.microsoft.com/office/drawing/2014/main" id="{2DC8A9A0-066D-4B60-B88B-903BB61D9DD1}"/>
              </a:ext>
              <a:ext uri="{C183D7F6-B498-43B3-948B-1728B52AA6E4}">
                <adec:decorative xmlns:adec="http://schemas.microsoft.com/office/drawing/2017/decorative" val="1"/>
              </a:ext>
            </a:extLst>
          </p:cNvPr>
          <p:cNvGrpSpPr/>
          <p:nvPr/>
        </p:nvGrpSpPr>
        <p:grpSpPr>
          <a:xfrm>
            <a:off x="1239546" y="3715475"/>
            <a:ext cx="5914262" cy="646331"/>
            <a:chOff x="1239546" y="3715475"/>
            <a:chExt cx="5914262" cy="646331"/>
          </a:xfrm>
        </p:grpSpPr>
        <p:sp>
          <p:nvSpPr>
            <p:cNvPr id="6" name="TextBox 5">
              <a:extLst>
                <a:ext uri="{FF2B5EF4-FFF2-40B4-BE49-F238E27FC236}">
                  <a16:creationId xmlns:a16="http://schemas.microsoft.com/office/drawing/2014/main" id="{27884100-9386-473C-95E2-016A109BD3F7}"/>
                </a:ext>
              </a:extLst>
            </p:cNvPr>
            <p:cNvSpPr txBox="1"/>
            <p:nvPr/>
          </p:nvSpPr>
          <p:spPr>
            <a:xfrm>
              <a:off x="1239546" y="3715475"/>
              <a:ext cx="383438" cy="646331"/>
            </a:xfrm>
            <a:prstGeom prst="rect">
              <a:avLst/>
            </a:prstGeom>
            <a:noFill/>
          </p:spPr>
          <p:txBody>
            <a:bodyPr wrap="none" rtlCol="0">
              <a:spAutoFit/>
            </a:bodyPr>
            <a:lstStyle/>
            <a:p>
              <a:r>
                <a:rPr lang="en-US" sz="3600" b="1" dirty="0">
                  <a:solidFill>
                    <a:srgbClr val="FF0000"/>
                  </a:solidFill>
                </a:rPr>
                <a:t>*</a:t>
              </a:r>
            </a:p>
          </p:txBody>
        </p:sp>
        <p:sp>
          <p:nvSpPr>
            <p:cNvPr id="7" name="TextBox 6">
              <a:extLst>
                <a:ext uri="{FF2B5EF4-FFF2-40B4-BE49-F238E27FC236}">
                  <a16:creationId xmlns:a16="http://schemas.microsoft.com/office/drawing/2014/main" id="{1B642C1F-ECF9-49C0-9291-5559DB0E5C22}"/>
                </a:ext>
              </a:extLst>
            </p:cNvPr>
            <p:cNvSpPr txBox="1"/>
            <p:nvPr/>
          </p:nvSpPr>
          <p:spPr>
            <a:xfrm>
              <a:off x="6770370" y="3715475"/>
              <a:ext cx="383438" cy="646331"/>
            </a:xfrm>
            <a:prstGeom prst="rect">
              <a:avLst/>
            </a:prstGeom>
            <a:noFill/>
          </p:spPr>
          <p:txBody>
            <a:bodyPr wrap="none" rtlCol="0">
              <a:spAutoFit/>
            </a:bodyPr>
            <a:lstStyle/>
            <a:p>
              <a:r>
                <a:rPr lang="en-US" sz="3600" b="1" dirty="0">
                  <a:solidFill>
                    <a:srgbClr val="FF0000"/>
                  </a:solidFill>
                </a:rPr>
                <a:t>*</a:t>
              </a:r>
            </a:p>
          </p:txBody>
        </p:sp>
        <p:sp>
          <p:nvSpPr>
            <p:cNvPr id="8" name="TextBox 7">
              <a:extLst>
                <a:ext uri="{FF2B5EF4-FFF2-40B4-BE49-F238E27FC236}">
                  <a16:creationId xmlns:a16="http://schemas.microsoft.com/office/drawing/2014/main" id="{587DA247-A37C-4993-A21D-ED09C12004B3}"/>
                </a:ext>
              </a:extLst>
            </p:cNvPr>
            <p:cNvSpPr txBox="1"/>
            <p:nvPr/>
          </p:nvSpPr>
          <p:spPr>
            <a:xfrm>
              <a:off x="2439619" y="3715475"/>
              <a:ext cx="383438" cy="646331"/>
            </a:xfrm>
            <a:prstGeom prst="rect">
              <a:avLst/>
            </a:prstGeom>
            <a:noFill/>
          </p:spPr>
          <p:txBody>
            <a:bodyPr wrap="none" rtlCol="0">
              <a:spAutoFit/>
            </a:bodyPr>
            <a:lstStyle/>
            <a:p>
              <a:r>
                <a:rPr lang="en-US" sz="3600" b="1" dirty="0">
                  <a:solidFill>
                    <a:srgbClr val="FF0000"/>
                  </a:solidFill>
                </a:rPr>
                <a:t>*</a:t>
              </a:r>
            </a:p>
          </p:txBody>
        </p:sp>
      </p:grpSp>
    </p:spTree>
    <p:extLst>
      <p:ext uri="{BB962C8B-B14F-4D97-AF65-F5344CB8AC3E}">
        <p14:creationId xmlns:p14="http://schemas.microsoft.com/office/powerpoint/2010/main" val="83884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6D9DE-C8B3-47DF-9F9F-70D77A23651A}"/>
              </a:ext>
            </a:extLst>
          </p:cNvPr>
          <p:cNvSpPr>
            <a:spLocks noGrp="1"/>
          </p:cNvSpPr>
          <p:nvPr>
            <p:ph type="title"/>
          </p:nvPr>
        </p:nvSpPr>
        <p:spPr>
          <a:xfrm>
            <a:off x="448734" y="403860"/>
            <a:ext cx="8596668" cy="1320800"/>
          </a:xfrm>
        </p:spPr>
        <p:txBody>
          <a:bodyPr/>
          <a:lstStyle/>
          <a:p>
            <a:r>
              <a:rPr lang="en-US" dirty="0"/>
              <a:t>What level of research experience do they want?</a:t>
            </a:r>
          </a:p>
        </p:txBody>
      </p:sp>
      <p:sp>
        <p:nvSpPr>
          <p:cNvPr id="3" name="Content Placeholder 2">
            <a:extLst>
              <a:ext uri="{FF2B5EF4-FFF2-40B4-BE49-F238E27FC236}">
                <a16:creationId xmlns:a16="http://schemas.microsoft.com/office/drawing/2014/main" id="{FB2E7691-9045-42ED-A13A-F748958D8536}"/>
              </a:ext>
            </a:extLst>
          </p:cNvPr>
          <p:cNvSpPr>
            <a:spLocks noGrp="1"/>
          </p:cNvSpPr>
          <p:nvPr>
            <p:ph idx="1"/>
          </p:nvPr>
        </p:nvSpPr>
        <p:spPr/>
        <p:txBody>
          <a:bodyPr>
            <a:normAutofit/>
          </a:bodyPr>
          <a:lstStyle/>
          <a:p>
            <a:r>
              <a:rPr lang="en-US" sz="2400" dirty="0"/>
              <a:t>Most REUs…</a:t>
            </a:r>
          </a:p>
          <a:p>
            <a:pPr lvl="1"/>
            <a:r>
              <a:rPr lang="en-US" sz="2000" dirty="0"/>
              <a:t>About ½ and ½, experienced and not</a:t>
            </a:r>
          </a:p>
          <a:p>
            <a:r>
              <a:rPr lang="en-US" sz="2400" dirty="0"/>
              <a:t>Some serious programs (Amgen, Harvard/Broad, MIT, UC Berkeley/UCSF</a:t>
            </a:r>
          </a:p>
          <a:p>
            <a:pPr lvl="1"/>
            <a:r>
              <a:rPr lang="en-US" sz="2000" dirty="0"/>
              <a:t>May want considerable experience already</a:t>
            </a:r>
          </a:p>
        </p:txBody>
      </p:sp>
    </p:spTree>
    <p:extLst>
      <p:ext uri="{BB962C8B-B14F-4D97-AF65-F5344CB8AC3E}">
        <p14:creationId xmlns:p14="http://schemas.microsoft.com/office/powerpoint/2010/main" val="3108915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1D67-9D8C-4F9B-B924-465F60F8B136}"/>
              </a:ext>
            </a:extLst>
          </p:cNvPr>
          <p:cNvSpPr>
            <a:spLocks noGrp="1"/>
          </p:cNvSpPr>
          <p:nvPr>
            <p:ph type="title"/>
          </p:nvPr>
        </p:nvSpPr>
        <p:spPr/>
        <p:txBody>
          <a:bodyPr/>
          <a:lstStyle/>
          <a:p>
            <a:r>
              <a:rPr lang="en-US" dirty="0"/>
              <a:t>Recommendations 101a</a:t>
            </a:r>
          </a:p>
        </p:txBody>
      </p:sp>
      <p:sp>
        <p:nvSpPr>
          <p:cNvPr id="3" name="Content Placeholder 2">
            <a:extLst>
              <a:ext uri="{FF2B5EF4-FFF2-40B4-BE49-F238E27FC236}">
                <a16:creationId xmlns:a16="http://schemas.microsoft.com/office/drawing/2014/main" id="{033A369B-A3B1-4DC4-97BC-3DC23BF1F326}"/>
              </a:ext>
            </a:extLst>
          </p:cNvPr>
          <p:cNvSpPr>
            <a:spLocks noGrp="1"/>
          </p:cNvSpPr>
          <p:nvPr>
            <p:ph idx="1"/>
          </p:nvPr>
        </p:nvSpPr>
        <p:spPr>
          <a:xfrm>
            <a:off x="677334" y="1578077"/>
            <a:ext cx="8596668" cy="4463285"/>
          </a:xfrm>
        </p:spPr>
        <p:txBody>
          <a:bodyPr>
            <a:normAutofit/>
          </a:bodyPr>
          <a:lstStyle/>
          <a:p>
            <a:r>
              <a:rPr lang="en-US" sz="2400" dirty="0"/>
              <a:t>Most programs require two!</a:t>
            </a:r>
          </a:p>
          <a:p>
            <a:r>
              <a:rPr lang="en-US" sz="2400" dirty="0"/>
              <a:t>Recruit letters early (at least a month, if possible).</a:t>
            </a:r>
          </a:p>
          <a:p>
            <a:pPr lvl="1"/>
            <a:r>
              <a:rPr lang="en-US" sz="2000" dirty="0"/>
              <a:t>A novel good letter is time-consuming.</a:t>
            </a:r>
          </a:p>
          <a:p>
            <a:pPr lvl="1"/>
            <a:r>
              <a:rPr lang="en-US" sz="2000" dirty="0"/>
              <a:t>It’s easier if they wrote you one in the past (revisions are fast)</a:t>
            </a:r>
          </a:p>
          <a:p>
            <a:pPr lvl="1"/>
            <a:r>
              <a:rPr lang="en-US" sz="2000" dirty="0"/>
              <a:t>Ask if they can write you a strong letter of Rec.</a:t>
            </a:r>
          </a:p>
          <a:p>
            <a:pPr lvl="1"/>
            <a:r>
              <a:rPr lang="en-US" sz="2000" b="1" i="1" dirty="0"/>
              <a:t>After the letter is made, it’s EASY. They just change the name of school.</a:t>
            </a:r>
          </a:p>
          <a:p>
            <a:pPr lvl="1"/>
            <a:r>
              <a:rPr lang="en-US" sz="2000" dirty="0"/>
              <a:t>Might not want to exceed 12.  Ask about maximum from writer)</a:t>
            </a:r>
          </a:p>
          <a:p>
            <a:pPr lvl="1"/>
            <a:endParaRPr lang="en-US" dirty="0"/>
          </a:p>
          <a:p>
            <a:pPr marL="0" indent="0">
              <a:buNone/>
            </a:pPr>
            <a:endParaRPr lang="en-US" dirty="0"/>
          </a:p>
        </p:txBody>
      </p:sp>
    </p:spTree>
    <p:extLst>
      <p:ext uri="{BB962C8B-B14F-4D97-AF65-F5344CB8AC3E}">
        <p14:creationId xmlns:p14="http://schemas.microsoft.com/office/powerpoint/2010/main" val="838553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7F7B-4686-8735-699B-0C003878AEA8}"/>
              </a:ext>
            </a:extLst>
          </p:cNvPr>
          <p:cNvSpPr>
            <a:spLocks noGrp="1"/>
          </p:cNvSpPr>
          <p:nvPr>
            <p:ph type="title"/>
          </p:nvPr>
        </p:nvSpPr>
        <p:spPr>
          <a:xfrm>
            <a:off x="338121" y="191729"/>
            <a:ext cx="8596668" cy="1320800"/>
          </a:xfrm>
        </p:spPr>
        <p:txBody>
          <a:bodyPr/>
          <a:lstStyle/>
          <a:p>
            <a:r>
              <a:rPr lang="en-US" dirty="0"/>
              <a:t>Recommendations 101b</a:t>
            </a:r>
          </a:p>
        </p:txBody>
      </p:sp>
      <p:sp>
        <p:nvSpPr>
          <p:cNvPr id="3" name="Content Placeholder 2">
            <a:extLst>
              <a:ext uri="{FF2B5EF4-FFF2-40B4-BE49-F238E27FC236}">
                <a16:creationId xmlns:a16="http://schemas.microsoft.com/office/drawing/2014/main" id="{ECEA0615-F30B-A571-A59C-0F4CB5FA9D7E}"/>
              </a:ext>
            </a:extLst>
          </p:cNvPr>
          <p:cNvSpPr>
            <a:spLocks noGrp="1"/>
          </p:cNvSpPr>
          <p:nvPr>
            <p:ph idx="1"/>
          </p:nvPr>
        </p:nvSpPr>
        <p:spPr>
          <a:xfrm>
            <a:off x="677333" y="1017639"/>
            <a:ext cx="9971001" cy="5648632"/>
          </a:xfrm>
        </p:spPr>
        <p:txBody>
          <a:bodyPr>
            <a:normAutofit/>
          </a:bodyPr>
          <a:lstStyle/>
          <a:p>
            <a:r>
              <a:rPr lang="en-US" sz="2000" dirty="0"/>
              <a:t>Most are two part:  Likert ratings and letter.</a:t>
            </a:r>
          </a:p>
          <a:p>
            <a:r>
              <a:rPr lang="en-US" sz="2000" dirty="0"/>
              <a:t>Always- How well they know you and how long</a:t>
            </a:r>
          </a:p>
          <a:p>
            <a:r>
              <a:rPr lang="en-US" sz="2000" dirty="0"/>
              <a:t>Likert Ratings asking…</a:t>
            </a:r>
          </a:p>
          <a:p>
            <a:pPr lvl="1"/>
            <a:r>
              <a:rPr lang="en-US" sz="1800" dirty="0"/>
              <a:t>Likelihood for doctoral study</a:t>
            </a:r>
          </a:p>
          <a:p>
            <a:pPr lvl="1"/>
            <a:r>
              <a:rPr lang="en-US" sz="1800" dirty="0"/>
              <a:t>Suitability for doctoral study</a:t>
            </a:r>
          </a:p>
          <a:p>
            <a:pPr lvl="1"/>
            <a:r>
              <a:rPr lang="en-US" sz="1800" dirty="0"/>
              <a:t>Maturity, engagement with research, critical thinking, responsibility</a:t>
            </a:r>
          </a:p>
          <a:p>
            <a:pPr lvl="1"/>
            <a:r>
              <a:rPr lang="en-US" sz="1800" dirty="0"/>
              <a:t>Design experiments, work independently, communicate science</a:t>
            </a:r>
          </a:p>
          <a:p>
            <a:pPr lvl="1"/>
            <a:r>
              <a:rPr lang="en-US" sz="1800" b="1" dirty="0"/>
              <a:t>Your Level of enthusiasm (highly recommend, recommend, recommend with reservations, do not recommend)</a:t>
            </a:r>
          </a:p>
          <a:p>
            <a:pPr lvl="1"/>
            <a:r>
              <a:rPr lang="en-US" sz="1800" b="1" dirty="0"/>
              <a:t>Rate the strength of the student: One of my strongest ever, top 5%, top 10%, </a:t>
            </a:r>
            <a:r>
              <a:rPr lang="en-US" sz="1800" b="1" dirty="0" err="1"/>
              <a:t>etc</a:t>
            </a:r>
            <a:r>
              <a:rPr lang="en-US" sz="1800" b="1" dirty="0"/>
              <a:t>).</a:t>
            </a:r>
          </a:p>
        </p:txBody>
      </p:sp>
    </p:spTree>
    <p:extLst>
      <p:ext uri="{BB962C8B-B14F-4D97-AF65-F5344CB8AC3E}">
        <p14:creationId xmlns:p14="http://schemas.microsoft.com/office/powerpoint/2010/main" val="246518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DC2-4B0F-8698-7560-8B8A2E886E28}"/>
              </a:ext>
            </a:extLst>
          </p:cNvPr>
          <p:cNvSpPr>
            <a:spLocks noGrp="1"/>
          </p:cNvSpPr>
          <p:nvPr>
            <p:ph type="title"/>
          </p:nvPr>
        </p:nvSpPr>
        <p:spPr>
          <a:xfrm>
            <a:off x="456108" y="491613"/>
            <a:ext cx="8596668" cy="1320800"/>
          </a:xfrm>
        </p:spPr>
        <p:txBody>
          <a:bodyPr/>
          <a:lstStyle/>
          <a:p>
            <a:r>
              <a:rPr lang="en-US" dirty="0"/>
              <a:t>Recommendations 101c</a:t>
            </a:r>
          </a:p>
        </p:txBody>
      </p:sp>
      <p:sp>
        <p:nvSpPr>
          <p:cNvPr id="3" name="Content Placeholder 2">
            <a:extLst>
              <a:ext uri="{FF2B5EF4-FFF2-40B4-BE49-F238E27FC236}">
                <a16:creationId xmlns:a16="http://schemas.microsoft.com/office/drawing/2014/main" id="{8309AAEA-88CC-DF34-4691-7C394927FFB9}"/>
              </a:ext>
            </a:extLst>
          </p:cNvPr>
          <p:cNvSpPr>
            <a:spLocks noGrp="1"/>
          </p:cNvSpPr>
          <p:nvPr>
            <p:ph idx="1"/>
          </p:nvPr>
        </p:nvSpPr>
        <p:spPr>
          <a:xfrm>
            <a:off x="677334" y="1488613"/>
            <a:ext cx="8596668" cy="4484484"/>
          </a:xfrm>
        </p:spPr>
        <p:txBody>
          <a:bodyPr/>
          <a:lstStyle/>
          <a:p>
            <a:r>
              <a:rPr lang="en-US" dirty="0"/>
              <a:t>Prioritize:  Research Mentors for whom you did a solid job</a:t>
            </a:r>
          </a:p>
          <a:p>
            <a:r>
              <a:rPr lang="en-US" dirty="0"/>
              <a:t>Other PhDs who have seen you in action / Faculty from a major course you did well in.</a:t>
            </a:r>
          </a:p>
          <a:p>
            <a:pPr lvl="1"/>
            <a:r>
              <a:rPr lang="en-US" dirty="0"/>
              <a:t>There is still time to get to know them!!!</a:t>
            </a:r>
          </a:p>
          <a:p>
            <a:r>
              <a:rPr lang="en-US" dirty="0"/>
              <a:t>Postdoc vs Faculty – Most letters ultimately come from PI of lab.</a:t>
            </a:r>
          </a:p>
          <a:p>
            <a:pPr lvl="1"/>
            <a:r>
              <a:rPr lang="en-US" dirty="0"/>
              <a:t>Postdoc may write it.  </a:t>
            </a:r>
          </a:p>
          <a:p>
            <a:r>
              <a:rPr lang="en-US" dirty="0"/>
              <a:t>LETTERS FROM Instructors (See next slide)</a:t>
            </a:r>
          </a:p>
        </p:txBody>
      </p:sp>
    </p:spTree>
    <p:extLst>
      <p:ext uri="{BB962C8B-B14F-4D97-AF65-F5344CB8AC3E}">
        <p14:creationId xmlns:p14="http://schemas.microsoft.com/office/powerpoint/2010/main" val="21022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7F7B-4686-8735-699B-0C003878AEA8}"/>
              </a:ext>
            </a:extLst>
          </p:cNvPr>
          <p:cNvSpPr>
            <a:spLocks noGrp="1"/>
          </p:cNvSpPr>
          <p:nvPr>
            <p:ph type="title"/>
          </p:nvPr>
        </p:nvSpPr>
        <p:spPr>
          <a:xfrm>
            <a:off x="338121" y="191729"/>
            <a:ext cx="8596668" cy="1320800"/>
          </a:xfrm>
        </p:spPr>
        <p:txBody>
          <a:bodyPr/>
          <a:lstStyle/>
          <a:p>
            <a:r>
              <a:rPr lang="en-US" dirty="0"/>
              <a:t>Recommendations 101d</a:t>
            </a:r>
          </a:p>
        </p:txBody>
      </p:sp>
      <p:sp>
        <p:nvSpPr>
          <p:cNvPr id="3" name="Content Placeholder 2">
            <a:extLst>
              <a:ext uri="{FF2B5EF4-FFF2-40B4-BE49-F238E27FC236}">
                <a16:creationId xmlns:a16="http://schemas.microsoft.com/office/drawing/2014/main" id="{ECEA0615-F30B-A571-A59C-0F4CB5FA9D7E}"/>
              </a:ext>
            </a:extLst>
          </p:cNvPr>
          <p:cNvSpPr>
            <a:spLocks noGrp="1"/>
          </p:cNvSpPr>
          <p:nvPr>
            <p:ph idx="1"/>
          </p:nvPr>
        </p:nvSpPr>
        <p:spPr>
          <a:xfrm>
            <a:off x="677333" y="1017639"/>
            <a:ext cx="9971001" cy="5648632"/>
          </a:xfrm>
        </p:spPr>
        <p:txBody>
          <a:bodyPr>
            <a:normAutofit/>
          </a:bodyPr>
          <a:lstStyle/>
          <a:p>
            <a:r>
              <a:rPr lang="en-US" sz="2000" dirty="0"/>
              <a:t>Ask to meet and discuss letter…</a:t>
            </a:r>
          </a:p>
          <a:p>
            <a:endParaRPr lang="en-US" sz="2000" dirty="0"/>
          </a:p>
          <a:p>
            <a:r>
              <a:rPr lang="en-US" sz="2000" dirty="0"/>
              <a:t>Research Mentors (Generally strongest letters)</a:t>
            </a:r>
          </a:p>
          <a:p>
            <a:pPr lvl="1"/>
            <a:r>
              <a:rPr lang="en-US" sz="1800" dirty="0"/>
              <a:t>Best if they personally know you, your goals, your strength/progress in the lab / your motivators.  </a:t>
            </a:r>
          </a:p>
          <a:p>
            <a:endParaRPr lang="en-US" sz="2000" dirty="0"/>
          </a:p>
          <a:p>
            <a:r>
              <a:rPr lang="en-US" sz="2000" dirty="0"/>
              <a:t>Don’t discount Instructors though…</a:t>
            </a:r>
          </a:p>
          <a:p>
            <a:pPr lvl="1"/>
            <a:r>
              <a:rPr lang="en-US" sz="1800" dirty="0"/>
              <a:t>They got an A in my very challenging course.  Always there, engaged.  (This might be enough for some!). </a:t>
            </a:r>
          </a:p>
          <a:p>
            <a:pPr lvl="1"/>
            <a:r>
              <a:rPr lang="en-US" sz="1800" dirty="0"/>
              <a:t>EVEN BETTER IF YOU’VE CONNECTED: Visited during office hours, diligently pursued info outside of course, asked solid questions and showed critical thinking, strong grasp of the concepts of my course, sought to clarify and learn material, interested in pursuing a PhD, one of my strongest students including grad students in class… </a:t>
            </a:r>
          </a:p>
        </p:txBody>
      </p:sp>
    </p:spTree>
    <p:extLst>
      <p:ext uri="{BB962C8B-B14F-4D97-AF65-F5344CB8AC3E}">
        <p14:creationId xmlns:p14="http://schemas.microsoft.com/office/powerpoint/2010/main" val="2215472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DEAB-1ED1-42C2-8E42-4A4C93C50F6A}"/>
              </a:ext>
            </a:extLst>
          </p:cNvPr>
          <p:cNvSpPr>
            <a:spLocks noGrp="1"/>
          </p:cNvSpPr>
          <p:nvPr>
            <p:ph type="title"/>
          </p:nvPr>
        </p:nvSpPr>
        <p:spPr>
          <a:xfrm>
            <a:off x="1100244" y="2160589"/>
            <a:ext cx="8596668" cy="1320800"/>
          </a:xfrm>
        </p:spPr>
        <p:txBody>
          <a:bodyPr/>
          <a:lstStyle/>
          <a:p>
            <a:r>
              <a:rPr lang="en-US" dirty="0"/>
              <a:t>What Makes a School Pick you?</a:t>
            </a:r>
          </a:p>
        </p:txBody>
      </p:sp>
    </p:spTree>
    <p:extLst>
      <p:ext uri="{BB962C8B-B14F-4D97-AF65-F5344CB8AC3E}">
        <p14:creationId xmlns:p14="http://schemas.microsoft.com/office/powerpoint/2010/main" val="1810525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CBD9-6D9B-4C24-8A03-54D82080D228}"/>
              </a:ext>
            </a:extLst>
          </p:cNvPr>
          <p:cNvSpPr>
            <a:spLocks noGrp="1"/>
          </p:cNvSpPr>
          <p:nvPr>
            <p:ph type="title"/>
          </p:nvPr>
        </p:nvSpPr>
        <p:spPr>
          <a:xfrm>
            <a:off x="300144" y="323850"/>
            <a:ext cx="8596668" cy="1320800"/>
          </a:xfrm>
        </p:spPr>
        <p:txBody>
          <a:bodyPr/>
          <a:lstStyle/>
          <a:p>
            <a:r>
              <a:rPr lang="en-US" dirty="0"/>
              <a:t>What makes a University avoid you?</a:t>
            </a:r>
          </a:p>
        </p:txBody>
      </p:sp>
      <p:sp>
        <p:nvSpPr>
          <p:cNvPr id="3" name="Content Placeholder 2">
            <a:extLst>
              <a:ext uri="{FF2B5EF4-FFF2-40B4-BE49-F238E27FC236}">
                <a16:creationId xmlns:a16="http://schemas.microsoft.com/office/drawing/2014/main" id="{F679F5BB-A39A-49F5-8DEE-989DDED156A8}"/>
              </a:ext>
            </a:extLst>
          </p:cNvPr>
          <p:cNvSpPr>
            <a:spLocks noGrp="1"/>
          </p:cNvSpPr>
          <p:nvPr>
            <p:ph idx="1"/>
          </p:nvPr>
        </p:nvSpPr>
        <p:spPr>
          <a:xfrm>
            <a:off x="608754" y="1291590"/>
            <a:ext cx="8596668" cy="5359933"/>
          </a:xfrm>
        </p:spPr>
        <p:txBody>
          <a:bodyPr>
            <a:normAutofit lnSpcReduction="10000"/>
          </a:bodyPr>
          <a:lstStyle/>
          <a:p>
            <a:r>
              <a:rPr lang="en-US" sz="2000" dirty="0"/>
              <a:t>Low grades (2.6 or below in UD coursework)</a:t>
            </a:r>
          </a:p>
          <a:p>
            <a:r>
              <a:rPr lang="en-US" sz="2000" dirty="0"/>
              <a:t>Strong interests outside all fields at program</a:t>
            </a:r>
          </a:p>
          <a:p>
            <a:r>
              <a:rPr lang="en-US" sz="2000" dirty="0"/>
              <a:t>NOT MEETING GOALS OF GRANT/Funding (Pre-health often excluded)</a:t>
            </a:r>
          </a:p>
          <a:p>
            <a:pPr lvl="1"/>
            <a:r>
              <a:rPr lang="en-US" sz="1800" dirty="0"/>
              <a:t>NSF, Amgen Scholars want scientists</a:t>
            </a:r>
          </a:p>
          <a:p>
            <a:pPr lvl="1"/>
            <a:r>
              <a:rPr lang="en-US" sz="1800" dirty="0"/>
              <a:t>Pre-Med</a:t>
            </a:r>
          </a:p>
          <a:p>
            <a:pPr lvl="2"/>
            <a:r>
              <a:rPr lang="en-US" sz="1600" dirty="0"/>
              <a:t>Build Med School credentials vs true interest in research long term</a:t>
            </a:r>
          </a:p>
          <a:p>
            <a:pPr lvl="3"/>
            <a:r>
              <a:rPr lang="en-US" sz="1400" dirty="0"/>
              <a:t>Avoid medical terminology Neurology – Neurobiology instead…and similar fields</a:t>
            </a:r>
          </a:p>
          <a:p>
            <a:pPr lvl="3"/>
            <a:r>
              <a:rPr lang="en-US" sz="1400" dirty="0"/>
              <a:t>Don’t set up whole statement for Pre-Med and then do a short…Then I found research and now I want a PhD, with this PhD part buried.</a:t>
            </a:r>
          </a:p>
          <a:p>
            <a:pPr lvl="1"/>
            <a:r>
              <a:rPr lang="en-US" sz="1800" dirty="0"/>
              <a:t>For MD/PhD</a:t>
            </a:r>
          </a:p>
          <a:p>
            <a:pPr lvl="3"/>
            <a:r>
              <a:rPr lang="en-US" sz="1400" dirty="0"/>
              <a:t>If a school doesn’t have MD program, won’t really want them as much</a:t>
            </a:r>
          </a:p>
          <a:p>
            <a:pPr lvl="3"/>
            <a:r>
              <a:rPr lang="en-US" sz="1400" dirty="0"/>
              <a:t>There are specific programs for MD/PhD aspired students</a:t>
            </a:r>
          </a:p>
          <a:p>
            <a:pPr lvl="4"/>
            <a:r>
              <a:rPr lang="en-US" sz="1400" dirty="0"/>
              <a:t>AMA site</a:t>
            </a:r>
          </a:p>
          <a:p>
            <a:pPr lvl="4"/>
            <a:r>
              <a:rPr lang="en-US" sz="1400" dirty="0"/>
              <a:t>Ex: </a:t>
            </a:r>
            <a:r>
              <a:rPr lang="en-US" sz="1400" dirty="0">
                <a:hlinkClick r:id="rId2"/>
              </a:rPr>
              <a:t>https://shurp.hms.harvard.edu/md-phd-track</a:t>
            </a:r>
            <a:r>
              <a:rPr lang="en-US" sz="1400" dirty="0"/>
              <a:t> </a:t>
            </a:r>
          </a:p>
          <a:p>
            <a:pPr lvl="4"/>
            <a:r>
              <a:rPr lang="en-US" sz="1400" dirty="0"/>
              <a:t>No Admission: below 3.8ish, Career path not clearly understood</a:t>
            </a:r>
          </a:p>
          <a:p>
            <a:endParaRPr lang="en-US" dirty="0"/>
          </a:p>
        </p:txBody>
      </p:sp>
    </p:spTree>
    <p:extLst>
      <p:ext uri="{BB962C8B-B14F-4D97-AF65-F5344CB8AC3E}">
        <p14:creationId xmlns:p14="http://schemas.microsoft.com/office/powerpoint/2010/main" val="291213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7B6F8-2F84-4EF8-B3E1-7332778B41E6}"/>
              </a:ext>
            </a:extLst>
          </p:cNvPr>
          <p:cNvSpPr>
            <a:spLocks noGrp="1"/>
          </p:cNvSpPr>
          <p:nvPr>
            <p:ph type="title"/>
          </p:nvPr>
        </p:nvSpPr>
        <p:spPr>
          <a:xfrm>
            <a:off x="551604" y="232410"/>
            <a:ext cx="8596668" cy="830580"/>
          </a:xfrm>
        </p:spPr>
        <p:txBody>
          <a:bodyPr/>
          <a:lstStyle/>
          <a:p>
            <a:r>
              <a:rPr lang="en-US" dirty="0"/>
              <a:t>Making the Final Choice…</a:t>
            </a:r>
          </a:p>
        </p:txBody>
      </p:sp>
      <p:sp>
        <p:nvSpPr>
          <p:cNvPr id="3" name="Content Placeholder 2">
            <a:extLst>
              <a:ext uri="{FF2B5EF4-FFF2-40B4-BE49-F238E27FC236}">
                <a16:creationId xmlns:a16="http://schemas.microsoft.com/office/drawing/2014/main" id="{E11A8D2E-703E-4C30-835D-EEF802250DD6}"/>
              </a:ext>
            </a:extLst>
          </p:cNvPr>
          <p:cNvSpPr>
            <a:spLocks noGrp="1"/>
          </p:cNvSpPr>
          <p:nvPr>
            <p:ph idx="1"/>
          </p:nvPr>
        </p:nvSpPr>
        <p:spPr>
          <a:xfrm>
            <a:off x="448365" y="1277948"/>
            <a:ext cx="8596668" cy="5017770"/>
          </a:xfrm>
        </p:spPr>
        <p:txBody>
          <a:bodyPr>
            <a:normAutofit lnSpcReduction="10000"/>
          </a:bodyPr>
          <a:lstStyle/>
          <a:p>
            <a:r>
              <a:rPr lang="en-US" dirty="0"/>
              <a:t>You can apply wherever!!</a:t>
            </a:r>
          </a:p>
          <a:p>
            <a:r>
              <a:rPr lang="en-US" dirty="0"/>
              <a:t>You don’t need to accept a program when admitted</a:t>
            </a:r>
          </a:p>
          <a:p>
            <a:pPr lvl="1"/>
            <a:r>
              <a:rPr lang="en-US" dirty="0"/>
              <a:t>You have a week (or two…ask for extensions)</a:t>
            </a:r>
          </a:p>
          <a:p>
            <a:pPr lvl="1"/>
            <a:r>
              <a:rPr lang="en-US" dirty="0"/>
              <a:t>Examine mentor match and Project!</a:t>
            </a:r>
          </a:p>
          <a:p>
            <a:pPr lvl="1"/>
            <a:endParaRPr lang="en-US" dirty="0"/>
          </a:p>
          <a:p>
            <a:r>
              <a:rPr lang="en-US" dirty="0"/>
              <a:t>May help in final choice..</a:t>
            </a:r>
          </a:p>
          <a:p>
            <a:pPr lvl="1"/>
            <a:r>
              <a:rPr lang="en-US" dirty="0"/>
              <a:t>Mentor / Field to whom you are matched</a:t>
            </a:r>
          </a:p>
          <a:p>
            <a:pPr lvl="1"/>
            <a:r>
              <a:rPr lang="en-US" dirty="0"/>
              <a:t>Reputation of school or grad program</a:t>
            </a:r>
          </a:p>
          <a:p>
            <a:pPr lvl="1"/>
            <a:r>
              <a:rPr lang="en-US" dirty="0"/>
              <a:t>Activities of program (schedule)</a:t>
            </a:r>
          </a:p>
          <a:p>
            <a:pPr lvl="1"/>
            <a:r>
              <a:rPr lang="en-US" dirty="0"/>
              <a:t>Duration: 8 Weeks?  10 Weeks?  (10 better)</a:t>
            </a:r>
          </a:p>
          <a:p>
            <a:pPr lvl="1"/>
            <a:r>
              <a:rPr lang="en-US" dirty="0"/>
              <a:t>Location: Local, National, International</a:t>
            </a:r>
          </a:p>
          <a:p>
            <a:pPr lvl="1"/>
            <a:r>
              <a:rPr lang="en-US" dirty="0"/>
              <a:t>Less important</a:t>
            </a:r>
          </a:p>
          <a:p>
            <a:pPr lvl="2"/>
            <a:r>
              <a:rPr lang="en-US" dirty="0"/>
              <a:t>Start / End Dates (vary with schools/location)</a:t>
            </a:r>
          </a:p>
          <a:p>
            <a:pPr lvl="2"/>
            <a:r>
              <a:rPr lang="en-US" dirty="0"/>
              <a:t>Stipend Amount? Upfront costs (you pay for travel??)</a:t>
            </a:r>
          </a:p>
          <a:p>
            <a:pPr lvl="1"/>
            <a:endParaRPr lang="en-US" dirty="0"/>
          </a:p>
          <a:p>
            <a:pPr lvl="1"/>
            <a:endParaRPr lang="en-US" dirty="0"/>
          </a:p>
        </p:txBody>
      </p:sp>
    </p:spTree>
    <p:extLst>
      <p:ext uri="{BB962C8B-B14F-4D97-AF65-F5344CB8AC3E}">
        <p14:creationId xmlns:p14="http://schemas.microsoft.com/office/powerpoint/2010/main" val="2424069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3C002-5007-CF19-7E71-6465971CA35C}"/>
              </a:ext>
            </a:extLst>
          </p:cNvPr>
          <p:cNvSpPr>
            <a:spLocks noGrp="1"/>
          </p:cNvSpPr>
          <p:nvPr>
            <p:ph type="title"/>
          </p:nvPr>
        </p:nvSpPr>
        <p:spPr/>
        <p:txBody>
          <a:bodyPr/>
          <a:lstStyle/>
          <a:p>
            <a:r>
              <a:rPr lang="en-US" dirty="0"/>
              <a:t>Most Challenging Circumstance…</a:t>
            </a:r>
          </a:p>
        </p:txBody>
      </p:sp>
      <p:sp>
        <p:nvSpPr>
          <p:cNvPr id="3" name="Content Placeholder 2">
            <a:extLst>
              <a:ext uri="{FF2B5EF4-FFF2-40B4-BE49-F238E27FC236}">
                <a16:creationId xmlns:a16="http://schemas.microsoft.com/office/drawing/2014/main" id="{4D3CB171-3C10-0D70-274E-47A0B7795D08}"/>
              </a:ext>
            </a:extLst>
          </p:cNvPr>
          <p:cNvSpPr>
            <a:spLocks noGrp="1"/>
          </p:cNvSpPr>
          <p:nvPr>
            <p:ph idx="1"/>
          </p:nvPr>
        </p:nvSpPr>
        <p:spPr>
          <a:xfrm>
            <a:off x="677334" y="1622323"/>
            <a:ext cx="10000498" cy="5058696"/>
          </a:xfrm>
        </p:spPr>
        <p:txBody>
          <a:bodyPr>
            <a:normAutofit/>
          </a:bodyPr>
          <a:lstStyle/>
          <a:p>
            <a:r>
              <a:rPr lang="en-US" sz="2400" dirty="0"/>
              <a:t>Bird-in-the-hand problem</a:t>
            </a:r>
          </a:p>
          <a:p>
            <a:r>
              <a:rPr lang="en-US" sz="2400" dirty="0"/>
              <a:t>Admitted to lower-choice school…</a:t>
            </a:r>
          </a:p>
          <a:p>
            <a:r>
              <a:rPr lang="en-US" sz="2400" dirty="0"/>
              <a:t>And first choice is still pending.  </a:t>
            </a:r>
            <a:r>
              <a:rPr lang="en-US" sz="2400" dirty="0">
                <a:sym typeface="Wingdings" panose="05000000000000000000" pitchFamily="2" charset="2"/>
              </a:rPr>
              <a:t></a:t>
            </a:r>
          </a:p>
          <a:p>
            <a:pPr lvl="1"/>
            <a:r>
              <a:rPr lang="en-US" sz="2000" dirty="0">
                <a:sym typeface="Wingdings" panose="05000000000000000000" pitchFamily="2" charset="2"/>
              </a:rPr>
              <a:t>Contact first choice school (status, timeline)</a:t>
            </a:r>
          </a:p>
          <a:p>
            <a:pPr lvl="1"/>
            <a:r>
              <a:rPr lang="en-US" sz="2000" dirty="0">
                <a:sym typeface="Wingdings" panose="05000000000000000000" pitchFamily="2" charset="2"/>
              </a:rPr>
              <a:t>Ask 2</a:t>
            </a:r>
            <a:r>
              <a:rPr lang="en-US" sz="2000" baseline="30000" dirty="0">
                <a:sym typeface="Wingdings" panose="05000000000000000000" pitchFamily="2" charset="2"/>
              </a:rPr>
              <a:t>nd</a:t>
            </a:r>
            <a:r>
              <a:rPr lang="en-US" sz="2000" dirty="0">
                <a:sym typeface="Wingdings" panose="05000000000000000000" pitchFamily="2" charset="2"/>
              </a:rPr>
              <a:t> choice if you can have extension</a:t>
            </a:r>
            <a:endParaRPr lang="en-US" sz="2000" dirty="0"/>
          </a:p>
          <a:p>
            <a:endParaRPr lang="en-US" sz="2400" dirty="0"/>
          </a:p>
          <a:p>
            <a:r>
              <a:rPr lang="en-US" sz="2400" dirty="0"/>
              <a:t>It’s not great to say yes to one and back out. Considered bad form.</a:t>
            </a:r>
          </a:p>
          <a:p>
            <a:pPr lvl="1"/>
            <a:r>
              <a:rPr lang="en-US" sz="2000" dirty="0"/>
              <a:t>For you</a:t>
            </a:r>
          </a:p>
          <a:p>
            <a:pPr lvl="1"/>
            <a:r>
              <a:rPr lang="en-US" sz="2000" dirty="0"/>
              <a:t>Any research training program you’re in</a:t>
            </a:r>
          </a:p>
          <a:p>
            <a:r>
              <a:rPr lang="en-US" sz="2400" dirty="0"/>
              <a:t>Might need to reimburse for flight, if it’s been bought…</a:t>
            </a:r>
          </a:p>
          <a:p>
            <a:endParaRPr lang="en-US" sz="2400" dirty="0"/>
          </a:p>
        </p:txBody>
      </p:sp>
    </p:spTree>
    <p:extLst>
      <p:ext uri="{BB962C8B-B14F-4D97-AF65-F5344CB8AC3E}">
        <p14:creationId xmlns:p14="http://schemas.microsoft.com/office/powerpoint/2010/main" val="201647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3EE0-46DB-4D15-8EC6-7E17F49395FB}"/>
              </a:ext>
            </a:extLst>
          </p:cNvPr>
          <p:cNvSpPr>
            <a:spLocks noGrp="1"/>
          </p:cNvSpPr>
          <p:nvPr>
            <p:ph type="title"/>
          </p:nvPr>
        </p:nvSpPr>
        <p:spPr>
          <a:xfrm>
            <a:off x="677334" y="2108200"/>
            <a:ext cx="8596668" cy="1320800"/>
          </a:xfrm>
        </p:spPr>
        <p:txBody>
          <a:bodyPr>
            <a:normAutofit/>
          </a:bodyPr>
          <a:lstStyle/>
          <a:p>
            <a:r>
              <a:rPr lang="en-US" dirty="0"/>
              <a:t>Figure out what the Program wants and Give it to them…</a:t>
            </a:r>
          </a:p>
        </p:txBody>
      </p:sp>
    </p:spTree>
    <p:extLst>
      <p:ext uri="{BB962C8B-B14F-4D97-AF65-F5344CB8AC3E}">
        <p14:creationId xmlns:p14="http://schemas.microsoft.com/office/powerpoint/2010/main" val="3309161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40AD-CCB5-1D5F-998C-6FF6F688D70F}"/>
              </a:ext>
            </a:extLst>
          </p:cNvPr>
          <p:cNvSpPr>
            <a:spLocks noGrp="1"/>
          </p:cNvSpPr>
          <p:nvPr>
            <p:ph type="title"/>
          </p:nvPr>
        </p:nvSpPr>
        <p:spPr>
          <a:xfrm>
            <a:off x="677334" y="609600"/>
            <a:ext cx="8596668" cy="835742"/>
          </a:xfrm>
        </p:spPr>
        <p:txBody>
          <a:bodyPr/>
          <a:lstStyle/>
          <a:p>
            <a:r>
              <a:rPr lang="en-US" dirty="0"/>
              <a:t>What’s in an Application?</a:t>
            </a:r>
          </a:p>
        </p:txBody>
      </p:sp>
      <p:sp>
        <p:nvSpPr>
          <p:cNvPr id="3" name="Content Placeholder 2">
            <a:extLst>
              <a:ext uri="{FF2B5EF4-FFF2-40B4-BE49-F238E27FC236}">
                <a16:creationId xmlns:a16="http://schemas.microsoft.com/office/drawing/2014/main" id="{C60F3745-16C2-A16E-6F03-98FE089FE975}"/>
              </a:ext>
            </a:extLst>
          </p:cNvPr>
          <p:cNvSpPr>
            <a:spLocks noGrp="1"/>
          </p:cNvSpPr>
          <p:nvPr>
            <p:ph idx="1"/>
          </p:nvPr>
        </p:nvSpPr>
        <p:spPr/>
        <p:txBody>
          <a:bodyPr/>
          <a:lstStyle/>
          <a:p>
            <a:r>
              <a:rPr lang="en-US" dirty="0"/>
              <a:t>Basic Info – Name, age, schooling, etc.</a:t>
            </a:r>
          </a:p>
          <a:p>
            <a:r>
              <a:rPr lang="en-US" dirty="0"/>
              <a:t>Transcripts</a:t>
            </a:r>
          </a:p>
          <a:p>
            <a:r>
              <a:rPr lang="en-US" dirty="0"/>
              <a:t>Possibly a CV or Resume (send CV)</a:t>
            </a:r>
          </a:p>
          <a:p>
            <a:r>
              <a:rPr lang="en-US" dirty="0"/>
              <a:t>Recommendations</a:t>
            </a:r>
          </a:p>
          <a:p>
            <a:r>
              <a:rPr lang="en-US" dirty="0"/>
              <a:t>Statement(s)</a:t>
            </a:r>
          </a:p>
          <a:p>
            <a:endParaRPr lang="en-US" dirty="0"/>
          </a:p>
          <a:p>
            <a:r>
              <a:rPr lang="en-US" dirty="0"/>
              <a:t>Statement(s) may parallel graduate school apps…always keep them!  </a:t>
            </a:r>
            <a:r>
              <a:rPr lang="en-US" dirty="0">
                <a:sym typeface="Wingdings" panose="05000000000000000000" pitchFamily="2" charset="2"/>
              </a:rPr>
              <a:t></a:t>
            </a:r>
          </a:p>
          <a:p>
            <a:pPr lvl="1"/>
            <a:endParaRPr lang="en-US" dirty="0"/>
          </a:p>
        </p:txBody>
      </p:sp>
    </p:spTree>
    <p:extLst>
      <p:ext uri="{BB962C8B-B14F-4D97-AF65-F5344CB8AC3E}">
        <p14:creationId xmlns:p14="http://schemas.microsoft.com/office/powerpoint/2010/main" val="418116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174" y="342901"/>
            <a:ext cx="8596668" cy="733731"/>
          </a:xfrm>
        </p:spPr>
        <p:txBody>
          <a:bodyPr/>
          <a:lstStyle/>
          <a:p>
            <a:r>
              <a:rPr lang="en-US" dirty="0"/>
              <a:t>Most Basically…</a:t>
            </a:r>
          </a:p>
        </p:txBody>
      </p:sp>
      <p:sp>
        <p:nvSpPr>
          <p:cNvPr id="3" name="Content Placeholder 2"/>
          <p:cNvSpPr>
            <a:spLocks noGrp="1"/>
          </p:cNvSpPr>
          <p:nvPr>
            <p:ph idx="1"/>
          </p:nvPr>
        </p:nvSpPr>
        <p:spPr>
          <a:xfrm>
            <a:off x="677334" y="1076632"/>
            <a:ext cx="8596668" cy="5438467"/>
          </a:xfrm>
        </p:spPr>
        <p:txBody>
          <a:bodyPr>
            <a:normAutofit/>
          </a:bodyPr>
          <a:lstStyle/>
          <a:p>
            <a:r>
              <a:rPr lang="en-US" dirty="0"/>
              <a:t>If questions, explicitly answer them (underline and build Q in)</a:t>
            </a:r>
          </a:p>
          <a:p>
            <a:r>
              <a:rPr lang="en-US" dirty="0"/>
              <a:t>Or…Research Statement or Personal Statement (divide up important areas)</a:t>
            </a:r>
          </a:p>
          <a:p>
            <a:r>
              <a:rPr lang="en-US" dirty="0"/>
              <a:t>Sell yourself, don’t minimize any volunteering (UTSA UG researchers are solid!)</a:t>
            </a:r>
          </a:p>
          <a:p>
            <a:r>
              <a:rPr lang="en-US" dirty="0"/>
              <a:t>Outline on next page for combined statement</a:t>
            </a:r>
          </a:p>
          <a:p>
            <a:endParaRPr lang="en-US" dirty="0"/>
          </a:p>
          <a:p>
            <a:r>
              <a:rPr lang="en-US" dirty="0"/>
              <a:t>Note: Don’t forget any research or pre-research programs…</a:t>
            </a:r>
          </a:p>
          <a:p>
            <a:pPr lvl="1"/>
            <a:r>
              <a:rPr lang="en-US" dirty="0"/>
              <a:t>I am in the NIH-sponsored UTSA T34 BURT Program</a:t>
            </a:r>
          </a:p>
          <a:p>
            <a:pPr lvl="1"/>
            <a:r>
              <a:rPr lang="en-US" dirty="0"/>
              <a:t>I am in the COS Work study Research Training Program and completing their professional development series. </a:t>
            </a:r>
          </a:p>
          <a:p>
            <a:pPr lvl="1"/>
            <a:r>
              <a:rPr lang="en-US" dirty="0"/>
              <a:t>I am a trainee in the NSF S-STEM APPEX (Academic, Person and Professional Excellence) Program </a:t>
            </a:r>
          </a:p>
          <a:p>
            <a:pPr lvl="1"/>
            <a:r>
              <a:rPr lang="en-US" dirty="0"/>
              <a:t>I am an Honors student…</a:t>
            </a:r>
          </a:p>
        </p:txBody>
      </p:sp>
    </p:spTree>
    <p:extLst>
      <p:ext uri="{BB962C8B-B14F-4D97-AF65-F5344CB8AC3E}">
        <p14:creationId xmlns:p14="http://schemas.microsoft.com/office/powerpoint/2010/main" val="3082240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5286-1469-1524-FB50-0849D9F74053}"/>
              </a:ext>
            </a:extLst>
          </p:cNvPr>
          <p:cNvSpPr>
            <a:spLocks noGrp="1"/>
          </p:cNvSpPr>
          <p:nvPr>
            <p:ph type="title"/>
          </p:nvPr>
        </p:nvSpPr>
        <p:spPr>
          <a:xfrm>
            <a:off x="220134" y="388375"/>
            <a:ext cx="8596668" cy="806245"/>
          </a:xfrm>
        </p:spPr>
        <p:txBody>
          <a:bodyPr/>
          <a:lstStyle/>
          <a:p>
            <a:r>
              <a:rPr lang="en-US" dirty="0"/>
              <a:t>Possible Questions</a:t>
            </a:r>
          </a:p>
        </p:txBody>
      </p:sp>
      <p:sp>
        <p:nvSpPr>
          <p:cNvPr id="3" name="Content Placeholder 2">
            <a:extLst>
              <a:ext uri="{FF2B5EF4-FFF2-40B4-BE49-F238E27FC236}">
                <a16:creationId xmlns:a16="http://schemas.microsoft.com/office/drawing/2014/main" id="{C2EE4BDD-337C-E394-5E53-63ED161EE8A5}"/>
              </a:ext>
            </a:extLst>
          </p:cNvPr>
          <p:cNvSpPr>
            <a:spLocks noGrp="1"/>
          </p:cNvSpPr>
          <p:nvPr>
            <p:ph idx="1"/>
          </p:nvPr>
        </p:nvSpPr>
        <p:spPr>
          <a:xfrm>
            <a:off x="677334" y="1194621"/>
            <a:ext cx="8596668" cy="5442154"/>
          </a:xfrm>
        </p:spPr>
        <p:txBody>
          <a:bodyPr>
            <a:normAutofit fontScale="92500" lnSpcReduction="20000"/>
          </a:bodyPr>
          <a:lstStyle/>
          <a:p>
            <a:r>
              <a:rPr lang="en-US" dirty="0"/>
              <a:t>Which 2–3 faculty mentors or specific projects in our program interest you most, and why</a:t>
            </a:r>
          </a:p>
          <a:p>
            <a:r>
              <a:rPr lang="en-US" dirty="0"/>
              <a:t>Describe a specific scientific concept, question, or paper in your field that you find deeply engaging</a:t>
            </a:r>
          </a:p>
          <a:p>
            <a:r>
              <a:rPr lang="en-US" dirty="0"/>
              <a:t>Why are you interested in conducting research at our institution (rather than elsewhere)</a:t>
            </a:r>
          </a:p>
          <a:p>
            <a:r>
              <a:rPr lang="en-US" b="0" i="1" u="none" strike="noStrike" dirty="0">
                <a:effectLst/>
                <a:latin typeface="Google Sans"/>
              </a:rPr>
              <a:t>"Please describe any previous research experience, including your specific role, the problem studied, and what you learned."</a:t>
            </a:r>
            <a:r>
              <a:rPr lang="en-US" dirty="0"/>
              <a:t> (Note: It is entirely okay if you have none, just focus on lab classes).</a:t>
            </a:r>
          </a:p>
          <a:p>
            <a:r>
              <a:rPr lang="en-US" dirty="0"/>
              <a:t>How will participating in this specific REU program impact your academic development and future goals? / How do you expect this 8-to-10-week summer experience to shape your post-graduation plans?</a:t>
            </a:r>
          </a:p>
          <a:p>
            <a:r>
              <a:rPr lang="en-US" dirty="0"/>
              <a:t>What motivated you to become a researcher?</a:t>
            </a:r>
          </a:p>
          <a:p>
            <a:r>
              <a:rPr lang="en-US" dirty="0"/>
              <a:t>Does your home institution offer undergraduate research opportunities in this field? If not, how will this program bridge that gap?</a:t>
            </a:r>
          </a:p>
          <a:p>
            <a:r>
              <a:rPr lang="en-US" dirty="0"/>
              <a:t>What are your career goals and how do you plan to achieve them?</a:t>
            </a:r>
          </a:p>
          <a:p>
            <a:r>
              <a:rPr lang="en-US" dirty="0"/>
              <a:t>"Describe a time you encountered a setback or a failed experiment in a class or project. How did you handle it?</a:t>
            </a:r>
          </a:p>
          <a:p>
            <a:r>
              <a:rPr lang="en-US" dirty="0"/>
              <a:t>Describe how your background, identity, or unique life experiences will allow you to contribute to the research community</a:t>
            </a:r>
          </a:p>
        </p:txBody>
      </p:sp>
    </p:spTree>
    <p:extLst>
      <p:ext uri="{BB962C8B-B14F-4D97-AF65-F5344CB8AC3E}">
        <p14:creationId xmlns:p14="http://schemas.microsoft.com/office/powerpoint/2010/main" val="1617747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1EF6E-BB0D-443D-AE5F-56170D09A035}"/>
              </a:ext>
            </a:extLst>
          </p:cNvPr>
          <p:cNvSpPr>
            <a:spLocks noGrp="1"/>
          </p:cNvSpPr>
          <p:nvPr>
            <p:ph type="title"/>
          </p:nvPr>
        </p:nvSpPr>
        <p:spPr>
          <a:xfrm>
            <a:off x="441360" y="318485"/>
            <a:ext cx="11177090" cy="1320800"/>
          </a:xfrm>
        </p:spPr>
        <p:txBody>
          <a:bodyPr/>
          <a:lstStyle/>
          <a:p>
            <a:r>
              <a:rPr lang="en-US" dirty="0"/>
              <a:t>If you need personal stuff…Let’s Think About You</a:t>
            </a:r>
          </a:p>
        </p:txBody>
      </p:sp>
      <p:sp>
        <p:nvSpPr>
          <p:cNvPr id="3" name="Content Placeholder 2">
            <a:extLst>
              <a:ext uri="{FF2B5EF4-FFF2-40B4-BE49-F238E27FC236}">
                <a16:creationId xmlns:a16="http://schemas.microsoft.com/office/drawing/2014/main" id="{9F7924F5-C423-4FF7-95C2-C67E5E0D81F4}"/>
              </a:ext>
            </a:extLst>
          </p:cNvPr>
          <p:cNvSpPr>
            <a:spLocks noGrp="1"/>
          </p:cNvSpPr>
          <p:nvPr>
            <p:ph idx="1"/>
          </p:nvPr>
        </p:nvSpPr>
        <p:spPr>
          <a:xfrm>
            <a:off x="573550" y="1344316"/>
            <a:ext cx="11177090" cy="4746767"/>
          </a:xfrm>
        </p:spPr>
        <p:txBody>
          <a:bodyPr>
            <a:normAutofit fontScale="70000" lnSpcReduction="20000"/>
          </a:bodyPr>
          <a:lstStyle/>
          <a:p>
            <a:r>
              <a:rPr lang="en-US" sz="3600" dirty="0"/>
              <a:t>How did you get to the point of applying to an REU?</a:t>
            </a:r>
          </a:p>
          <a:p>
            <a:r>
              <a:rPr lang="en-US" sz="3600" dirty="0"/>
              <a:t>What is your Story?</a:t>
            </a:r>
          </a:p>
          <a:p>
            <a:endParaRPr lang="en-US" sz="3600" dirty="0"/>
          </a:p>
          <a:p>
            <a:r>
              <a:rPr lang="en-US" sz="3600" dirty="0"/>
              <a:t>Think about this a bit</a:t>
            </a:r>
          </a:p>
          <a:p>
            <a:pPr lvl="1"/>
            <a:r>
              <a:rPr lang="en-US" sz="3400" dirty="0"/>
              <a:t>Quest to be scientist – some possibilities…</a:t>
            </a:r>
          </a:p>
          <a:p>
            <a:pPr lvl="2"/>
            <a:r>
              <a:rPr lang="en-US" sz="3200" dirty="0"/>
              <a:t>Knew goal. How you got to now</a:t>
            </a:r>
          </a:p>
          <a:p>
            <a:pPr lvl="2"/>
            <a:r>
              <a:rPr lang="en-US" sz="3200" dirty="0"/>
              <a:t>Knew goal &amp; encountered barriers, which you overcame to get to now</a:t>
            </a:r>
          </a:p>
          <a:p>
            <a:pPr lvl="2"/>
            <a:r>
              <a:rPr lang="en-US" sz="3400" dirty="0"/>
              <a:t>Inspired to become scientist by something negative</a:t>
            </a:r>
          </a:p>
          <a:p>
            <a:pPr lvl="2"/>
            <a:r>
              <a:rPr lang="en-US" sz="3400" dirty="0"/>
              <a:t>Inspired to become scientist by unexpected encounter or circumstance</a:t>
            </a:r>
          </a:p>
          <a:p>
            <a:pPr lvl="2"/>
            <a:r>
              <a:rPr lang="en-US" sz="3400" dirty="0"/>
              <a:t>Story with MOMENT you knew you would be a scientist</a:t>
            </a:r>
          </a:p>
          <a:p>
            <a:pPr lvl="2"/>
            <a:r>
              <a:rPr lang="en-US" sz="3400" dirty="0" err="1"/>
              <a:t>Etc</a:t>
            </a:r>
            <a:r>
              <a:rPr lang="en-US" sz="3400" dirty="0"/>
              <a:t>…</a:t>
            </a:r>
          </a:p>
          <a:p>
            <a:pPr lvl="1"/>
            <a:endParaRPr lang="en-US" sz="3400" dirty="0"/>
          </a:p>
        </p:txBody>
      </p:sp>
    </p:spTree>
    <p:extLst>
      <p:ext uri="{BB962C8B-B14F-4D97-AF65-F5344CB8AC3E}">
        <p14:creationId xmlns:p14="http://schemas.microsoft.com/office/powerpoint/2010/main" val="2606987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a:xfrm>
            <a:off x="407962" y="0"/>
            <a:ext cx="9634025" cy="618978"/>
          </a:xfrm>
        </p:spPr>
        <p:txBody>
          <a:bodyPr>
            <a:normAutofit fontScale="90000"/>
          </a:bodyPr>
          <a:lstStyle/>
          <a:p>
            <a:pPr eaLnBrk="1" hangingPunct="1">
              <a:defRPr/>
            </a:pPr>
            <a:r>
              <a:rPr lang="en-US" dirty="0">
                <a:latin typeface="Calibri" pitchFamily="34" charset="0"/>
              </a:rPr>
              <a:t>Possible outline in absence of subdividing</a:t>
            </a:r>
          </a:p>
        </p:txBody>
      </p:sp>
      <p:sp>
        <p:nvSpPr>
          <p:cNvPr id="125955" name="Rectangle 3"/>
          <p:cNvSpPr>
            <a:spLocks noGrp="1" noRot="1" noChangeArrowheads="1"/>
          </p:cNvSpPr>
          <p:nvPr>
            <p:ph idx="1"/>
          </p:nvPr>
        </p:nvSpPr>
        <p:spPr>
          <a:xfrm>
            <a:off x="407962" y="618978"/>
            <a:ext cx="9634025" cy="6086622"/>
          </a:xfrm>
        </p:spPr>
        <p:txBody>
          <a:bodyPr>
            <a:normAutofit fontScale="92500" lnSpcReduction="20000"/>
          </a:bodyPr>
          <a:lstStyle/>
          <a:p>
            <a:pPr>
              <a:lnSpc>
                <a:spcPct val="120000"/>
              </a:lnSpc>
              <a:spcBef>
                <a:spcPts val="0"/>
              </a:spcBef>
              <a:buFont typeface="Wingdings" panose="05000000000000000000" pitchFamily="2" charset="2"/>
              <a:buChar char="§"/>
              <a:defRPr/>
            </a:pPr>
            <a:r>
              <a:rPr lang="en-US" sz="1600" dirty="0">
                <a:latin typeface="Calibri" pitchFamily="34" charset="0"/>
              </a:rPr>
              <a:t>General Personal Statement (can be subdivided)</a:t>
            </a:r>
          </a:p>
          <a:p>
            <a:pPr>
              <a:lnSpc>
                <a:spcPct val="120000"/>
              </a:lnSpc>
              <a:spcBef>
                <a:spcPts val="0"/>
              </a:spcBef>
              <a:buFont typeface="Wingdings" panose="05000000000000000000" pitchFamily="2" charset="2"/>
              <a:buChar char="§"/>
              <a:defRPr/>
            </a:pPr>
            <a:r>
              <a:rPr lang="en-US" sz="1600" dirty="0">
                <a:latin typeface="Calibri" pitchFamily="34" charset="0"/>
              </a:rPr>
              <a:t>Usually lasts 2 pages (then can tailor) – Single Spaced</a:t>
            </a:r>
          </a:p>
          <a:p>
            <a:pPr>
              <a:lnSpc>
                <a:spcPct val="120000"/>
              </a:lnSpc>
              <a:spcBef>
                <a:spcPts val="0"/>
              </a:spcBef>
              <a:buFont typeface="Wingdings" panose="05000000000000000000" pitchFamily="2" charset="2"/>
              <a:buChar char="§"/>
              <a:defRPr/>
            </a:pPr>
            <a:r>
              <a:rPr lang="en-US" sz="1600" dirty="0">
                <a:latin typeface="+mj-lt"/>
              </a:rPr>
              <a:t>Aspirations (Passion!)</a:t>
            </a:r>
          </a:p>
          <a:p>
            <a:pPr lvl="1">
              <a:lnSpc>
                <a:spcPct val="120000"/>
              </a:lnSpc>
              <a:spcBef>
                <a:spcPts val="0"/>
              </a:spcBef>
              <a:buFont typeface="Wingdings" panose="05000000000000000000" pitchFamily="2" charset="2"/>
              <a:buChar char="§"/>
              <a:defRPr/>
            </a:pPr>
            <a:r>
              <a:rPr lang="en-US" sz="1200" dirty="0">
                <a:latin typeface="+mj-lt"/>
              </a:rPr>
              <a:t>What you want to research.  What motivates you to enter </a:t>
            </a:r>
            <a:r>
              <a:rPr lang="en-US" sz="1200" dirty="0" err="1">
                <a:latin typeface="+mj-lt"/>
              </a:rPr>
              <a:t>a.PhD</a:t>
            </a:r>
            <a:r>
              <a:rPr lang="en-US" sz="1200" dirty="0">
                <a:latin typeface="+mj-lt"/>
              </a:rPr>
              <a:t> Program.</a:t>
            </a:r>
          </a:p>
          <a:p>
            <a:pPr>
              <a:lnSpc>
                <a:spcPct val="120000"/>
              </a:lnSpc>
              <a:spcBef>
                <a:spcPts val="0"/>
              </a:spcBef>
              <a:buFont typeface="Wingdings" panose="05000000000000000000" pitchFamily="2" charset="2"/>
              <a:buChar char="§"/>
              <a:defRPr/>
            </a:pPr>
            <a:r>
              <a:rPr lang="en-US" sz="1600" dirty="0">
                <a:latin typeface="+mj-lt"/>
              </a:rPr>
              <a:t>How you to go research - Your STORY! Personal attributes/schooling/motivations that got you to wanting a PhD (Your STORY!)</a:t>
            </a:r>
          </a:p>
          <a:p>
            <a:pPr lvl="1">
              <a:lnSpc>
                <a:spcPct val="120000"/>
              </a:lnSpc>
              <a:spcBef>
                <a:spcPts val="0"/>
              </a:spcBef>
              <a:buFont typeface="Wingdings" panose="05000000000000000000" pitchFamily="2" charset="2"/>
              <a:buChar char="§"/>
              <a:defRPr/>
            </a:pPr>
            <a:r>
              <a:rPr lang="en-US" sz="1400" dirty="0">
                <a:latin typeface="+mj-lt"/>
              </a:rPr>
              <a:t>I want to attend your summer programs because it will allow me to get the experience I need to pursue a PhD (or something similar).  </a:t>
            </a:r>
          </a:p>
          <a:p>
            <a:pPr lvl="1">
              <a:lnSpc>
                <a:spcPct val="120000"/>
              </a:lnSpc>
              <a:spcBef>
                <a:spcPts val="0"/>
              </a:spcBef>
              <a:buFont typeface="Wingdings" panose="05000000000000000000" pitchFamily="2" charset="2"/>
              <a:buChar char="§"/>
              <a:defRPr/>
            </a:pPr>
            <a:r>
              <a:rPr lang="en-US" sz="1400" dirty="0">
                <a:latin typeface="+mj-lt"/>
              </a:rPr>
              <a:t>This can be autobiographical, to demonstrate motivators</a:t>
            </a:r>
          </a:p>
          <a:p>
            <a:pPr lvl="1">
              <a:lnSpc>
                <a:spcPct val="120000"/>
              </a:lnSpc>
              <a:spcBef>
                <a:spcPts val="0"/>
              </a:spcBef>
              <a:buFont typeface="Wingdings" panose="05000000000000000000" pitchFamily="2" charset="2"/>
              <a:buChar char="§"/>
              <a:defRPr/>
            </a:pPr>
            <a:r>
              <a:rPr lang="en-US" sz="1400" dirty="0">
                <a:latin typeface="+mj-lt"/>
              </a:rPr>
              <a:t>Confirm desire to PhD (or desire to receive experience to confirm PhD aspirations)</a:t>
            </a:r>
          </a:p>
          <a:p>
            <a:pPr>
              <a:lnSpc>
                <a:spcPct val="120000"/>
              </a:lnSpc>
              <a:spcBef>
                <a:spcPts val="0"/>
              </a:spcBef>
              <a:buFont typeface="Wingdings" panose="05000000000000000000" pitchFamily="2" charset="2"/>
              <a:buChar char="§"/>
              <a:defRPr/>
            </a:pPr>
            <a:r>
              <a:rPr lang="en-US" sz="1600" dirty="0">
                <a:latin typeface="+mj-lt"/>
              </a:rPr>
              <a:t>Research experience(s) &amp; How you’ve been Prepared</a:t>
            </a:r>
          </a:p>
          <a:p>
            <a:pPr marL="746125" lvl="1" indent="-231775">
              <a:lnSpc>
                <a:spcPct val="120000"/>
              </a:lnSpc>
              <a:spcBef>
                <a:spcPts val="0"/>
              </a:spcBef>
              <a:buFont typeface="Wingdings" panose="05000000000000000000" pitchFamily="2" charset="2"/>
              <a:buChar char="§"/>
              <a:defRPr/>
            </a:pPr>
            <a:r>
              <a:rPr lang="en-US" sz="1400" dirty="0">
                <a:latin typeface="+mj-lt"/>
              </a:rPr>
              <a:t>About one paragraph per experience + Stuff about MARC, etc.</a:t>
            </a:r>
          </a:p>
          <a:p>
            <a:pPr marL="746125" lvl="1" indent="-231775">
              <a:lnSpc>
                <a:spcPct val="120000"/>
              </a:lnSpc>
              <a:spcBef>
                <a:spcPts val="0"/>
              </a:spcBef>
              <a:buFont typeface="Wingdings" panose="05000000000000000000" pitchFamily="2" charset="2"/>
              <a:buChar char="§"/>
              <a:defRPr/>
            </a:pPr>
            <a:r>
              <a:rPr lang="en-US" sz="1400" dirty="0">
                <a:latin typeface="+mj-lt"/>
                <a:ea typeface="Calibri"/>
                <a:cs typeface="Times New Roman"/>
              </a:rPr>
              <a:t>Research - Like an abstract, but slightly less formal</a:t>
            </a:r>
            <a:endParaRPr lang="en-US" sz="1400" dirty="0">
              <a:latin typeface="+mj-lt"/>
              <a:ea typeface="Calibri"/>
            </a:endParaRPr>
          </a:p>
          <a:p>
            <a:pPr marL="1203325" lvl="1" indent="-231775">
              <a:lnSpc>
                <a:spcPct val="120000"/>
              </a:lnSpc>
              <a:spcBef>
                <a:spcPts val="0"/>
              </a:spcBef>
              <a:buFont typeface="Wingdings" panose="05000000000000000000" pitchFamily="2" charset="2"/>
              <a:buChar char="§"/>
              <a:tabLst>
                <a:tab pos="1828800" algn="l"/>
              </a:tabLst>
            </a:pPr>
            <a:r>
              <a:rPr lang="en-US" sz="1200" dirty="0">
                <a:latin typeface="+mj-lt"/>
                <a:ea typeface="Calibri"/>
                <a:cs typeface="Times New Roman"/>
              </a:rPr>
              <a:t>Intro, Role in larger project</a:t>
            </a:r>
            <a:endParaRPr lang="en-US" sz="1200" dirty="0">
              <a:latin typeface="+mj-lt"/>
              <a:ea typeface="Calibri"/>
            </a:endParaRPr>
          </a:p>
          <a:p>
            <a:pPr marL="1203325" lvl="1" indent="-231775">
              <a:lnSpc>
                <a:spcPct val="120000"/>
              </a:lnSpc>
              <a:spcBef>
                <a:spcPts val="0"/>
              </a:spcBef>
              <a:buFont typeface="Wingdings" panose="05000000000000000000" pitchFamily="2" charset="2"/>
              <a:buChar char="§"/>
              <a:tabLst>
                <a:tab pos="1828800" algn="l"/>
              </a:tabLst>
            </a:pPr>
            <a:r>
              <a:rPr lang="en-US" sz="1200" dirty="0">
                <a:latin typeface="+mj-lt"/>
                <a:ea typeface="Calibri"/>
                <a:cs typeface="Times New Roman"/>
              </a:rPr>
              <a:t>hypothesis/purpose, methods, results, discussion</a:t>
            </a:r>
            <a:endParaRPr lang="en-US" sz="1200" dirty="0">
              <a:latin typeface="+mj-lt"/>
              <a:ea typeface="Calibri"/>
            </a:endParaRPr>
          </a:p>
          <a:p>
            <a:pPr marL="1203325" lvl="1" indent="-231775">
              <a:lnSpc>
                <a:spcPct val="120000"/>
              </a:lnSpc>
              <a:spcBef>
                <a:spcPts val="0"/>
              </a:spcBef>
              <a:buFont typeface="Wingdings" panose="05000000000000000000" pitchFamily="2" charset="2"/>
              <a:buChar char="§"/>
              <a:tabLst>
                <a:tab pos="1828800" algn="l"/>
              </a:tabLst>
            </a:pPr>
            <a:r>
              <a:rPr lang="en-US" sz="1200" dirty="0">
                <a:latin typeface="+mj-lt"/>
                <a:ea typeface="Calibri"/>
                <a:cs typeface="Times New Roman"/>
              </a:rPr>
              <a:t>Implications of findings </a:t>
            </a:r>
            <a:endParaRPr lang="en-US" sz="1200" dirty="0">
              <a:latin typeface="+mj-lt"/>
              <a:ea typeface="Calibri"/>
            </a:endParaRPr>
          </a:p>
          <a:p>
            <a:pPr marL="1203325" lvl="1" indent="-231775">
              <a:lnSpc>
                <a:spcPct val="120000"/>
              </a:lnSpc>
              <a:spcBef>
                <a:spcPts val="0"/>
              </a:spcBef>
              <a:buFont typeface="Wingdings" panose="05000000000000000000" pitchFamily="2" charset="2"/>
              <a:buChar char="§"/>
              <a:tabLst>
                <a:tab pos="1828800" algn="l"/>
              </a:tabLst>
            </a:pPr>
            <a:r>
              <a:rPr lang="en-US" sz="1200" dirty="0">
                <a:latin typeface="+mj-lt"/>
                <a:ea typeface="Calibri"/>
                <a:cs typeface="Times New Roman"/>
              </a:rPr>
              <a:t>Was there a presentation, paper related to each?  Awards? </a:t>
            </a:r>
          </a:p>
          <a:p>
            <a:pPr marL="1203325" lvl="1" indent="-231775">
              <a:lnSpc>
                <a:spcPct val="120000"/>
              </a:lnSpc>
              <a:spcBef>
                <a:spcPts val="0"/>
              </a:spcBef>
              <a:buFont typeface="Wingdings" panose="05000000000000000000" pitchFamily="2" charset="2"/>
              <a:buChar char="§"/>
              <a:tabLst>
                <a:tab pos="1828800" algn="l"/>
              </a:tabLst>
            </a:pPr>
            <a:r>
              <a:rPr lang="en-US" sz="1200" dirty="0">
                <a:latin typeface="+mj-lt"/>
                <a:ea typeface="Calibri"/>
                <a:cs typeface="Times New Roman"/>
              </a:rPr>
              <a:t>How this impacted you?</a:t>
            </a:r>
          </a:p>
          <a:p>
            <a:pPr marL="803275" indent="-231775">
              <a:lnSpc>
                <a:spcPct val="120000"/>
              </a:lnSpc>
              <a:spcBef>
                <a:spcPts val="0"/>
              </a:spcBef>
              <a:buFont typeface="Wingdings" panose="05000000000000000000" pitchFamily="2" charset="2"/>
              <a:buChar char="§"/>
              <a:tabLst>
                <a:tab pos="1828800" algn="l"/>
              </a:tabLst>
            </a:pPr>
            <a:r>
              <a:rPr lang="en-US" sz="1400" dirty="0">
                <a:latin typeface="+mj-lt"/>
                <a:ea typeface="Calibri"/>
                <a:cs typeface="Times New Roman"/>
              </a:rPr>
              <a:t>Participation in training Program &amp; Impact</a:t>
            </a:r>
          </a:p>
          <a:p>
            <a:pPr>
              <a:lnSpc>
                <a:spcPct val="120000"/>
              </a:lnSpc>
              <a:spcBef>
                <a:spcPts val="0"/>
              </a:spcBef>
              <a:buFont typeface="Wingdings" panose="05000000000000000000" pitchFamily="2" charset="2"/>
              <a:buChar char="§"/>
              <a:defRPr/>
            </a:pPr>
            <a:r>
              <a:rPr lang="en-US" sz="1600" dirty="0">
                <a:latin typeface="+mj-lt"/>
              </a:rPr>
              <a:t>Why their Program? (Sell This!)</a:t>
            </a:r>
          </a:p>
          <a:p>
            <a:pPr lvl="1">
              <a:lnSpc>
                <a:spcPct val="120000"/>
              </a:lnSpc>
              <a:spcBef>
                <a:spcPts val="0"/>
              </a:spcBef>
              <a:buFont typeface="Wingdings" panose="05000000000000000000" pitchFamily="2" charset="2"/>
              <a:buChar char="§"/>
              <a:defRPr/>
            </a:pPr>
            <a:r>
              <a:rPr lang="en-US" sz="1200" dirty="0">
                <a:latin typeface="+mj-lt"/>
              </a:rPr>
              <a:t>Attributes that impress you</a:t>
            </a:r>
          </a:p>
          <a:p>
            <a:pPr lvl="2">
              <a:lnSpc>
                <a:spcPct val="120000"/>
              </a:lnSpc>
              <a:spcBef>
                <a:spcPts val="0"/>
              </a:spcBef>
              <a:buFont typeface="Wingdings" panose="05000000000000000000" pitchFamily="2" charset="2"/>
              <a:buChar char="§"/>
              <a:defRPr/>
            </a:pPr>
            <a:r>
              <a:rPr lang="en-US" sz="1100" dirty="0">
                <a:latin typeface="+mj-lt"/>
              </a:rPr>
              <a:t>Program and activities</a:t>
            </a:r>
          </a:p>
          <a:p>
            <a:pPr lvl="2">
              <a:lnSpc>
                <a:spcPct val="120000"/>
              </a:lnSpc>
              <a:spcBef>
                <a:spcPts val="0"/>
              </a:spcBef>
              <a:buFont typeface="Wingdings" panose="05000000000000000000" pitchFamily="2" charset="2"/>
              <a:buChar char="§"/>
              <a:defRPr/>
            </a:pPr>
            <a:r>
              <a:rPr lang="en-US" sz="1100" dirty="0">
                <a:latin typeface="+mj-lt"/>
              </a:rPr>
              <a:t>Faculty</a:t>
            </a:r>
          </a:p>
          <a:p>
            <a:pPr lvl="2">
              <a:lnSpc>
                <a:spcPct val="120000"/>
              </a:lnSpc>
              <a:spcBef>
                <a:spcPts val="0"/>
              </a:spcBef>
              <a:buFont typeface="Wingdings" panose="05000000000000000000" pitchFamily="2" charset="2"/>
              <a:buChar char="§"/>
              <a:defRPr/>
            </a:pPr>
            <a:r>
              <a:rPr lang="en-US" sz="1100" dirty="0">
                <a:latin typeface="+mj-lt"/>
              </a:rPr>
              <a:t>Resources (do not focus on money!  ;)  But if you’ve been hindered by $ from getting research experience, you can mention this.</a:t>
            </a:r>
          </a:p>
          <a:p>
            <a:pPr>
              <a:lnSpc>
                <a:spcPct val="120000"/>
              </a:lnSpc>
              <a:spcBef>
                <a:spcPts val="0"/>
              </a:spcBef>
              <a:buFont typeface="Wingdings" panose="05000000000000000000" pitchFamily="2" charset="2"/>
              <a:buChar char="§"/>
              <a:defRPr/>
            </a:pPr>
            <a:r>
              <a:rPr lang="en-US" sz="1700" b="1" dirty="0">
                <a:latin typeface="+mj-lt"/>
              </a:rPr>
              <a:t>Issue or Your Strengths (DEI statements are now hidden)</a:t>
            </a:r>
          </a:p>
          <a:p>
            <a:pPr lvl="1">
              <a:lnSpc>
                <a:spcPct val="120000"/>
              </a:lnSpc>
              <a:spcBef>
                <a:spcPts val="0"/>
              </a:spcBef>
              <a:buFont typeface="Wingdings" panose="05000000000000000000" pitchFamily="2" charset="2"/>
              <a:buChar char="§"/>
              <a:defRPr/>
            </a:pPr>
            <a:r>
              <a:rPr lang="en-US" sz="1200" dirty="0">
                <a:latin typeface="+mj-lt"/>
              </a:rPr>
              <a:t>(Bad grade in course?)</a:t>
            </a:r>
          </a:p>
          <a:p>
            <a:pPr lvl="1">
              <a:lnSpc>
                <a:spcPct val="120000"/>
              </a:lnSpc>
              <a:spcBef>
                <a:spcPts val="0"/>
              </a:spcBef>
              <a:buFont typeface="Wingdings" panose="05000000000000000000" pitchFamily="2" charset="2"/>
              <a:buChar char="§"/>
              <a:defRPr/>
            </a:pPr>
            <a:r>
              <a:rPr lang="en-US" sz="1200" dirty="0">
                <a:latin typeface="+mj-lt"/>
              </a:rPr>
              <a:t>Overcame stuff and has made you even more determined.  Foundations built made you more determined, etc.</a:t>
            </a:r>
          </a:p>
          <a:p>
            <a:pPr>
              <a:lnSpc>
                <a:spcPct val="120000"/>
              </a:lnSpc>
              <a:spcBef>
                <a:spcPts val="0"/>
              </a:spcBef>
              <a:buFont typeface="Wingdings" panose="05000000000000000000" pitchFamily="2" charset="2"/>
              <a:buChar char="§"/>
              <a:defRPr/>
            </a:pPr>
            <a:r>
              <a:rPr lang="en-US" sz="1600" dirty="0">
                <a:latin typeface="+mj-lt"/>
              </a:rPr>
              <a:t>/Closing</a:t>
            </a:r>
          </a:p>
          <a:p>
            <a:pPr lvl="1">
              <a:lnSpc>
                <a:spcPct val="120000"/>
              </a:lnSpc>
              <a:spcBef>
                <a:spcPts val="0"/>
              </a:spcBef>
              <a:buFont typeface="Wingdings" panose="05000000000000000000" pitchFamily="2" charset="2"/>
              <a:buChar char="§"/>
              <a:defRPr/>
            </a:pPr>
            <a:r>
              <a:rPr lang="en-US" sz="1400" dirty="0">
                <a:latin typeface="+mj-lt"/>
              </a:rPr>
              <a:t>1 paragraph.  Swing back to beginning.</a:t>
            </a:r>
          </a:p>
          <a:p>
            <a:pPr lvl="1">
              <a:lnSpc>
                <a:spcPct val="120000"/>
              </a:lnSpc>
              <a:spcBef>
                <a:spcPts val="0"/>
              </a:spcBef>
              <a:buFont typeface="Wingdings" panose="05000000000000000000" pitchFamily="2" charset="2"/>
              <a:buChar char="§"/>
              <a:defRPr/>
            </a:pPr>
            <a:r>
              <a:rPr lang="en-US" sz="1400" dirty="0">
                <a:latin typeface="+mj-lt"/>
              </a:rPr>
              <a:t>Thank you</a:t>
            </a:r>
          </a:p>
        </p:txBody>
      </p:sp>
    </p:spTree>
    <p:extLst>
      <p:ext uri="{BB962C8B-B14F-4D97-AF65-F5344CB8AC3E}">
        <p14:creationId xmlns:p14="http://schemas.microsoft.com/office/powerpoint/2010/main" val="3721442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C11F-90FA-4FB8-BB7D-5B33C18B4804}"/>
              </a:ext>
            </a:extLst>
          </p:cNvPr>
          <p:cNvSpPr>
            <a:spLocks noGrp="1"/>
          </p:cNvSpPr>
          <p:nvPr>
            <p:ph type="title"/>
          </p:nvPr>
        </p:nvSpPr>
        <p:spPr>
          <a:xfrm>
            <a:off x="514351" y="236220"/>
            <a:ext cx="10664926" cy="685800"/>
          </a:xfrm>
        </p:spPr>
        <p:txBody>
          <a:bodyPr>
            <a:normAutofit fontScale="90000"/>
          </a:bodyPr>
          <a:lstStyle/>
          <a:p>
            <a:r>
              <a:rPr lang="en-US" dirty="0"/>
              <a:t>Hidden Diversity Statements (you CAN mention your background)</a:t>
            </a:r>
          </a:p>
        </p:txBody>
      </p:sp>
      <p:sp>
        <p:nvSpPr>
          <p:cNvPr id="3" name="Content Placeholder 2">
            <a:extLst>
              <a:ext uri="{FF2B5EF4-FFF2-40B4-BE49-F238E27FC236}">
                <a16:creationId xmlns:a16="http://schemas.microsoft.com/office/drawing/2014/main" id="{FAE788B3-8C20-4058-8B5F-AD82719A9520}"/>
              </a:ext>
            </a:extLst>
          </p:cNvPr>
          <p:cNvSpPr>
            <a:spLocks noGrp="1"/>
          </p:cNvSpPr>
          <p:nvPr>
            <p:ph idx="1"/>
          </p:nvPr>
        </p:nvSpPr>
        <p:spPr>
          <a:xfrm>
            <a:off x="514351" y="1477184"/>
            <a:ext cx="9033511" cy="4988387"/>
          </a:xfrm>
        </p:spPr>
        <p:txBody>
          <a:bodyPr>
            <a:normAutofit fontScale="92500"/>
          </a:bodyPr>
          <a:lstStyle/>
          <a:p>
            <a:r>
              <a:rPr lang="en-US" dirty="0"/>
              <a:t>Think of your story.  Did you have challenges/archetypes?)</a:t>
            </a:r>
          </a:p>
          <a:p>
            <a:r>
              <a:rPr lang="en-US" dirty="0"/>
              <a:t>Here are some examples (they don’t flow together)</a:t>
            </a:r>
          </a:p>
          <a:p>
            <a:pPr lvl="1"/>
            <a:r>
              <a:rPr lang="en-US" dirty="0"/>
              <a:t>You grew up in XXXXX.  A bit about family.</a:t>
            </a:r>
          </a:p>
          <a:p>
            <a:pPr lvl="1"/>
            <a:r>
              <a:rPr lang="en-US" dirty="0"/>
              <a:t>Financial disadvantage if pertinent.</a:t>
            </a:r>
          </a:p>
          <a:p>
            <a:pPr lvl="1"/>
            <a:r>
              <a:rPr lang="en-US" dirty="0"/>
              <a:t>Did you have a concept of getting a PhD at a young age? (story of how you got there!)</a:t>
            </a:r>
          </a:p>
          <a:p>
            <a:pPr lvl="1"/>
            <a:r>
              <a:rPr lang="en-US" dirty="0"/>
              <a:t>“Different” or “outsider” in primary/HS.  Achiever and loved science, but in my XXX environment, </a:t>
            </a:r>
          </a:p>
          <a:p>
            <a:pPr lvl="1"/>
            <a:r>
              <a:rPr lang="en-US" dirty="0"/>
              <a:t>Loved science…no role model Hispanics/African Americans in area…found one! Opened door!</a:t>
            </a:r>
          </a:p>
          <a:p>
            <a:pPr lvl="1"/>
            <a:r>
              <a:rPr lang="en-US" dirty="0"/>
              <a:t>No AP Courses/Crummy School District</a:t>
            </a:r>
          </a:p>
          <a:p>
            <a:pPr lvl="1"/>
            <a:r>
              <a:rPr lang="en-US" dirty="0"/>
              <a:t>Think about HS Classmates – How many went to college, even though smart?, Think about differential graduation rates, % Hispanic/AA in population vs start or complete HS or College -  Challenging.</a:t>
            </a:r>
          </a:p>
          <a:p>
            <a:pPr lvl="1"/>
            <a:r>
              <a:rPr lang="en-US" dirty="0"/>
              <a:t>Grew up on South TX. Family hard working to make ends meet. No scientists or grad school or college completion.  First Gen. Always curious. I had no idea about PhD. Blah Blah.  Always drawn to academic success.  Put in persistence.  Put in resilience.  Put in passion for research &amp; PhD.  Want to help community, family, </a:t>
            </a:r>
            <a:r>
              <a:rPr lang="en-US" dirty="0" err="1"/>
              <a:t>etc</a:t>
            </a:r>
            <a:r>
              <a:rPr lang="en-US" dirty="0"/>
              <a:t>…</a:t>
            </a:r>
          </a:p>
          <a:p>
            <a:endParaRPr lang="en-US" dirty="0"/>
          </a:p>
          <a:p>
            <a:pPr marL="0" indent="0">
              <a:buNone/>
            </a:pPr>
            <a:endParaRPr lang="en-US" dirty="0"/>
          </a:p>
        </p:txBody>
      </p:sp>
    </p:spTree>
    <p:extLst>
      <p:ext uri="{BB962C8B-B14F-4D97-AF65-F5344CB8AC3E}">
        <p14:creationId xmlns:p14="http://schemas.microsoft.com/office/powerpoint/2010/main" val="3874113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Calibri" pitchFamily="34" charset="0"/>
              </a:rPr>
              <a:t>Other Writing Tips…</a:t>
            </a:r>
          </a:p>
        </p:txBody>
      </p:sp>
      <p:sp>
        <p:nvSpPr>
          <p:cNvPr id="3" name="Content Placeholder 2"/>
          <p:cNvSpPr>
            <a:spLocks noGrp="1"/>
          </p:cNvSpPr>
          <p:nvPr>
            <p:ph idx="1"/>
          </p:nvPr>
        </p:nvSpPr>
        <p:spPr>
          <a:xfrm>
            <a:off x="677334" y="1488613"/>
            <a:ext cx="7696201" cy="4941684"/>
          </a:xfrm>
        </p:spPr>
        <p:txBody>
          <a:bodyPr>
            <a:normAutofit fontScale="92500" lnSpcReduction="20000"/>
          </a:bodyPr>
          <a:lstStyle/>
          <a:p>
            <a:pPr>
              <a:defRPr/>
            </a:pPr>
            <a:r>
              <a:rPr lang="en-US" sz="2400" dirty="0">
                <a:latin typeface="Calibri" pitchFamily="34" charset="0"/>
              </a:rPr>
              <a:t>Keep in mind…someone (or several </a:t>
            </a:r>
            <a:r>
              <a:rPr lang="en-US" sz="2400" dirty="0" err="1">
                <a:latin typeface="Calibri" pitchFamily="34" charset="0"/>
              </a:rPr>
              <a:t>someones</a:t>
            </a:r>
            <a:r>
              <a:rPr lang="en-US" sz="2400" dirty="0">
                <a:latin typeface="Calibri" pitchFamily="34" charset="0"/>
              </a:rPr>
              <a:t>) will be reading this.</a:t>
            </a:r>
          </a:p>
          <a:p>
            <a:pPr>
              <a:defRPr/>
            </a:pPr>
            <a:r>
              <a:rPr lang="en-US" sz="2400" dirty="0">
                <a:latin typeface="Calibri" pitchFamily="34" charset="0"/>
              </a:rPr>
              <a:t>They will also be reading another 20 of these.</a:t>
            </a:r>
          </a:p>
          <a:p>
            <a:pPr>
              <a:defRPr/>
            </a:pPr>
            <a:r>
              <a:rPr lang="en-US" sz="2400" dirty="0">
                <a:latin typeface="Calibri" pitchFamily="34" charset="0"/>
              </a:rPr>
              <a:t>Let yourself and your passion be present</a:t>
            </a:r>
          </a:p>
          <a:p>
            <a:pPr>
              <a:defRPr/>
            </a:pPr>
            <a:endParaRPr lang="en-US" sz="2400" dirty="0">
              <a:latin typeface="Calibri" pitchFamily="34" charset="0"/>
            </a:endParaRPr>
          </a:p>
          <a:p>
            <a:pPr>
              <a:defRPr/>
            </a:pPr>
            <a:r>
              <a:rPr lang="en-US" sz="2400" dirty="0">
                <a:latin typeface="Calibri" pitchFamily="34" charset="0"/>
              </a:rPr>
              <a:t>Avoid typos and careless mistakes: </a:t>
            </a:r>
            <a:r>
              <a:rPr lang="en-US" sz="2000" dirty="0">
                <a:latin typeface="Calibri" pitchFamily="34" charset="0"/>
              </a:rPr>
              <a:t>Disorganization, grammar, typos</a:t>
            </a:r>
          </a:p>
          <a:p>
            <a:pPr lvl="1">
              <a:defRPr/>
            </a:pPr>
            <a:r>
              <a:rPr lang="en-US" sz="2200" dirty="0">
                <a:latin typeface="Calibri" pitchFamily="34" charset="0"/>
              </a:rPr>
              <a:t>Shows you don’t care.</a:t>
            </a:r>
          </a:p>
          <a:p>
            <a:pPr>
              <a:defRPr/>
            </a:pPr>
            <a:r>
              <a:rPr lang="en-US" sz="2400" dirty="0">
                <a:latin typeface="Calibri" pitchFamily="34" charset="0"/>
              </a:rPr>
              <a:t>BEWARE AI (See next slide)</a:t>
            </a:r>
          </a:p>
          <a:p>
            <a:pPr lvl="1">
              <a:defRPr/>
            </a:pPr>
            <a:endParaRPr lang="en-US" sz="2200" dirty="0">
              <a:latin typeface="Calibri" pitchFamily="34" charset="0"/>
            </a:endParaRPr>
          </a:p>
          <a:p>
            <a:pPr>
              <a:defRPr/>
            </a:pPr>
            <a:r>
              <a:rPr lang="en-US" sz="2400" dirty="0">
                <a:latin typeface="Calibri" pitchFamily="34" charset="0"/>
              </a:rPr>
              <a:t>Avoid generalities and </a:t>
            </a:r>
            <a:r>
              <a:rPr lang="en-US" sz="2400" dirty="0" err="1">
                <a:latin typeface="Calibri" pitchFamily="34" charset="0"/>
              </a:rPr>
              <a:t>cliches</a:t>
            </a:r>
            <a:r>
              <a:rPr lang="en-US" sz="2400" dirty="0">
                <a:latin typeface="Calibri" pitchFamily="34" charset="0"/>
              </a:rPr>
              <a:t>- give specific examples</a:t>
            </a:r>
          </a:p>
          <a:p>
            <a:pPr>
              <a:defRPr/>
            </a:pPr>
            <a:r>
              <a:rPr lang="en-US" sz="2400" dirty="0">
                <a:latin typeface="Calibri" pitchFamily="34" charset="0"/>
              </a:rPr>
              <a:t>Don’t go overboard with a story</a:t>
            </a:r>
          </a:p>
          <a:p>
            <a:pPr>
              <a:defRPr/>
            </a:pPr>
            <a:r>
              <a:rPr lang="en-US" sz="2400" dirty="0">
                <a:latin typeface="Calibri" pitchFamily="34" charset="0"/>
              </a:rPr>
              <a:t>Don’t use gimmick- fake magazine article or play</a:t>
            </a:r>
          </a:p>
          <a:p>
            <a:pPr>
              <a:defRPr/>
            </a:pPr>
            <a:r>
              <a:rPr lang="en-US" sz="2400" dirty="0">
                <a:latin typeface="Calibri" pitchFamily="34" charset="0"/>
              </a:rPr>
              <a:t>Don’t provide unneeded details in Story</a:t>
            </a:r>
          </a:p>
          <a:p>
            <a:pPr>
              <a:defRPr/>
            </a:pPr>
            <a:endParaRPr lang="en-US" sz="2400" dirty="0">
              <a:latin typeface="Calibri" pitchFamily="34" charset="0"/>
            </a:endParaRPr>
          </a:p>
          <a:p>
            <a:pPr>
              <a:defRPr/>
            </a:pPr>
            <a:endParaRPr lang="en-US" sz="2400" dirty="0">
              <a:latin typeface="Calibri" pitchFamily="34" charset="0"/>
            </a:endParaRPr>
          </a:p>
          <a:p>
            <a:pPr>
              <a:defRPr/>
            </a:pPr>
            <a:endParaRPr lang="en-US" dirty="0">
              <a:latin typeface="Calibri" pitchFamily="34" charset="0"/>
            </a:endParaRPr>
          </a:p>
          <a:p>
            <a:pPr>
              <a:defRPr/>
            </a:pPr>
            <a:endParaRPr lang="en-US" dirty="0">
              <a:latin typeface="Calibri"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2998-8632-EBC9-2ED5-11BF754DBE18}"/>
              </a:ext>
            </a:extLst>
          </p:cNvPr>
          <p:cNvSpPr>
            <a:spLocks noGrp="1"/>
          </p:cNvSpPr>
          <p:nvPr>
            <p:ph type="title"/>
          </p:nvPr>
        </p:nvSpPr>
        <p:spPr/>
        <p:txBody>
          <a:bodyPr/>
          <a:lstStyle/>
          <a:p>
            <a:r>
              <a:rPr lang="en-US" dirty="0"/>
              <a:t>BEWARE AI</a:t>
            </a:r>
          </a:p>
        </p:txBody>
      </p:sp>
      <p:sp>
        <p:nvSpPr>
          <p:cNvPr id="3" name="Content Placeholder 2">
            <a:extLst>
              <a:ext uri="{FF2B5EF4-FFF2-40B4-BE49-F238E27FC236}">
                <a16:creationId xmlns:a16="http://schemas.microsoft.com/office/drawing/2014/main" id="{60692839-7353-0D43-F873-1AAAA2731601}"/>
              </a:ext>
            </a:extLst>
          </p:cNvPr>
          <p:cNvSpPr>
            <a:spLocks noGrp="1"/>
          </p:cNvSpPr>
          <p:nvPr>
            <p:ph idx="1"/>
          </p:nvPr>
        </p:nvSpPr>
        <p:spPr/>
        <p:txBody>
          <a:bodyPr>
            <a:normAutofit/>
          </a:bodyPr>
          <a:lstStyle/>
          <a:p>
            <a:r>
              <a:rPr lang="en-US" sz="2000" dirty="0"/>
              <a:t>AI can give you ideas…</a:t>
            </a:r>
          </a:p>
          <a:p>
            <a:r>
              <a:rPr lang="en-US" sz="2000" dirty="0"/>
              <a:t>…and help you to avoid grammar mistakes or typos.</a:t>
            </a:r>
          </a:p>
          <a:p>
            <a:r>
              <a:rPr lang="en-US" sz="2000" dirty="0"/>
              <a:t>It also sounds like AI.  </a:t>
            </a:r>
          </a:p>
          <a:p>
            <a:r>
              <a:rPr lang="en-US" sz="2000" dirty="0"/>
              <a:t>A good reader can pick up the tone of the writer</a:t>
            </a:r>
          </a:p>
          <a:p>
            <a:r>
              <a:rPr lang="en-US" sz="2000" dirty="0"/>
              <a:t>PhDs are good readers.</a:t>
            </a:r>
          </a:p>
          <a:p>
            <a:r>
              <a:rPr lang="en-US" sz="2000" dirty="0"/>
              <a:t>If it sounds like it came out of a data center rather than a 20 year old brain, it will be disregarded. And/or scored low and complained about by reviewers.</a:t>
            </a:r>
          </a:p>
        </p:txBody>
      </p:sp>
    </p:spTree>
    <p:extLst>
      <p:ext uri="{BB962C8B-B14F-4D97-AF65-F5344CB8AC3E}">
        <p14:creationId xmlns:p14="http://schemas.microsoft.com/office/powerpoint/2010/main" val="4153882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rrowheads="1"/>
          </p:cNvSpPr>
          <p:nvPr>
            <p:ph type="title"/>
          </p:nvPr>
        </p:nvSpPr>
        <p:spPr>
          <a:xfrm>
            <a:off x="381000" y="255270"/>
            <a:ext cx="8229600" cy="914400"/>
          </a:xfrm>
        </p:spPr>
        <p:txBody>
          <a:bodyPr/>
          <a:lstStyle/>
          <a:p>
            <a:pPr eaLnBrk="1" hangingPunct="1">
              <a:defRPr/>
            </a:pPr>
            <a:r>
              <a:rPr lang="en-US" sz="4000" dirty="0">
                <a:latin typeface="Calibri" pitchFamily="34" charset="0"/>
              </a:rPr>
              <a:t>How Long Should a Statement be?</a:t>
            </a:r>
          </a:p>
        </p:txBody>
      </p:sp>
      <p:sp>
        <p:nvSpPr>
          <p:cNvPr id="111619" name="Rectangle 3"/>
          <p:cNvSpPr>
            <a:spLocks noGrp="1" noRot="1" noChangeArrowheads="1"/>
          </p:cNvSpPr>
          <p:nvPr>
            <p:ph idx="1"/>
          </p:nvPr>
        </p:nvSpPr>
        <p:spPr>
          <a:xfrm>
            <a:off x="727710" y="1337311"/>
            <a:ext cx="8696509" cy="4441163"/>
          </a:xfrm>
        </p:spPr>
        <p:txBody>
          <a:bodyPr/>
          <a:lstStyle/>
          <a:p>
            <a:pPr eaLnBrk="1" hangingPunct="1">
              <a:defRPr/>
            </a:pPr>
            <a:r>
              <a:rPr lang="en-US" sz="2800" dirty="0">
                <a:latin typeface="Calibri" pitchFamily="34" charset="0"/>
              </a:rPr>
              <a:t>Follow directions of program!</a:t>
            </a:r>
          </a:p>
          <a:p>
            <a:pPr eaLnBrk="1" hangingPunct="1">
              <a:defRPr/>
            </a:pPr>
            <a:r>
              <a:rPr lang="en-US" sz="2800" dirty="0">
                <a:latin typeface="Calibri" pitchFamily="34" charset="0"/>
              </a:rPr>
              <a:t>If no directions and a single statement is requested, no more than two pages single spaced!</a:t>
            </a:r>
          </a:p>
          <a:p>
            <a:pPr lvl="1" eaLnBrk="1" hangingPunct="1">
              <a:defRPr/>
            </a:pPr>
            <a:r>
              <a:rPr lang="en-US" sz="2400" dirty="0">
                <a:latin typeface="Calibri" pitchFamily="34" charset="0"/>
              </a:rPr>
              <a:t>Someone has to read…</a:t>
            </a:r>
          </a:p>
          <a:p>
            <a:pPr eaLnBrk="1" hangingPunct="1">
              <a:defRPr/>
            </a:pPr>
            <a:endParaRPr lang="en-US" dirty="0">
              <a:latin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pPr eaLnBrk="1" hangingPunct="1">
              <a:defRPr/>
            </a:pPr>
            <a:r>
              <a:rPr lang="en-US" dirty="0">
                <a:latin typeface="Calibri" pitchFamily="34" charset="0"/>
              </a:rPr>
              <a:t>How to Start?</a:t>
            </a:r>
          </a:p>
        </p:txBody>
      </p:sp>
      <p:sp>
        <p:nvSpPr>
          <p:cNvPr id="49155" name="Rectangle 3"/>
          <p:cNvSpPr>
            <a:spLocks noGrp="1" noRot="1" noChangeArrowheads="1"/>
          </p:cNvSpPr>
          <p:nvPr>
            <p:ph idx="1"/>
          </p:nvPr>
        </p:nvSpPr>
        <p:spPr>
          <a:xfrm>
            <a:off x="1241867" y="1737681"/>
            <a:ext cx="7467601" cy="3880773"/>
          </a:xfrm>
        </p:spPr>
        <p:txBody>
          <a:bodyPr>
            <a:normAutofit/>
          </a:bodyPr>
          <a:lstStyle/>
          <a:p>
            <a:pPr eaLnBrk="1" hangingPunct="1">
              <a:lnSpc>
                <a:spcPct val="90000"/>
              </a:lnSpc>
              <a:defRPr/>
            </a:pPr>
            <a:r>
              <a:rPr lang="en-US" sz="3200" dirty="0">
                <a:latin typeface="Calibri" pitchFamily="34" charset="0"/>
              </a:rPr>
              <a:t>Just write.</a:t>
            </a:r>
          </a:p>
          <a:p>
            <a:pPr lvl="1" eaLnBrk="1" hangingPunct="1">
              <a:lnSpc>
                <a:spcPct val="90000"/>
              </a:lnSpc>
              <a:defRPr/>
            </a:pPr>
            <a:r>
              <a:rPr lang="en-US" sz="2800" dirty="0">
                <a:latin typeface="Calibri" pitchFamily="34" charset="0"/>
              </a:rPr>
              <a:t>Use questions as a guide</a:t>
            </a:r>
          </a:p>
          <a:p>
            <a:pPr lvl="1">
              <a:lnSpc>
                <a:spcPct val="90000"/>
              </a:lnSpc>
              <a:defRPr/>
            </a:pPr>
            <a:r>
              <a:rPr lang="en-US" sz="2800" dirty="0">
                <a:latin typeface="Calibri" pitchFamily="34" charset="0"/>
              </a:rPr>
              <a:t>Free writing</a:t>
            </a:r>
          </a:p>
          <a:p>
            <a:pPr lvl="1" eaLnBrk="1" hangingPunct="1">
              <a:lnSpc>
                <a:spcPct val="90000"/>
              </a:lnSpc>
              <a:defRPr/>
            </a:pPr>
            <a:r>
              <a:rPr lang="en-US" sz="2800" dirty="0">
                <a:latin typeface="Calibri" pitchFamily="34" charset="0"/>
              </a:rPr>
              <a:t>Then Outline</a:t>
            </a:r>
          </a:p>
          <a:p>
            <a:pPr lvl="1" eaLnBrk="1" hangingPunct="1">
              <a:lnSpc>
                <a:spcPct val="90000"/>
              </a:lnSpc>
              <a:defRPr/>
            </a:pPr>
            <a:r>
              <a:rPr lang="en-US" sz="2800" dirty="0">
                <a:latin typeface="Calibri" pitchFamily="34" charset="0"/>
              </a:rPr>
              <a:t>Then write…</a:t>
            </a:r>
          </a:p>
          <a:p>
            <a:pPr lvl="1" eaLnBrk="1" hangingPunct="1">
              <a:lnSpc>
                <a:spcPct val="90000"/>
              </a:lnSpc>
              <a:defRPr/>
            </a:pPr>
            <a:r>
              <a:rPr lang="en-US" sz="2800" dirty="0">
                <a:latin typeface="Calibri" pitchFamily="34" charset="0"/>
              </a:rPr>
              <a:t>Allow time for feedback and re-writing!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a:xfrm>
            <a:off x="476885" y="339408"/>
            <a:ext cx="8540750" cy="1116012"/>
          </a:xfrm>
        </p:spPr>
        <p:txBody>
          <a:bodyPr/>
          <a:lstStyle/>
          <a:p>
            <a:pPr eaLnBrk="1" hangingPunct="1">
              <a:defRPr/>
            </a:pPr>
            <a:r>
              <a:rPr lang="en-US" dirty="0">
                <a:latin typeface="Calibri" pitchFamily="34" charset="0"/>
              </a:rPr>
              <a:t>Don’t Mention:</a:t>
            </a:r>
          </a:p>
        </p:txBody>
      </p:sp>
      <p:sp>
        <p:nvSpPr>
          <p:cNvPr id="132099" name="Rectangle 3"/>
          <p:cNvSpPr>
            <a:spLocks noGrp="1" noRot="1" noChangeArrowheads="1"/>
          </p:cNvSpPr>
          <p:nvPr>
            <p:ph idx="1"/>
          </p:nvPr>
        </p:nvSpPr>
        <p:spPr>
          <a:xfrm>
            <a:off x="842010" y="1455420"/>
            <a:ext cx="8534400" cy="5029200"/>
          </a:xfrm>
        </p:spPr>
        <p:txBody>
          <a:bodyPr/>
          <a:lstStyle/>
          <a:p>
            <a:pPr eaLnBrk="1" hangingPunct="1">
              <a:lnSpc>
                <a:spcPct val="90000"/>
              </a:lnSpc>
              <a:buClrTx/>
              <a:buSzTx/>
              <a:buFontTx/>
              <a:buChar char="•"/>
              <a:defRPr/>
            </a:pPr>
            <a:r>
              <a:rPr lang="en-US" sz="2800" dirty="0">
                <a:latin typeface="Calibri" pitchFamily="34" charset="0"/>
              </a:rPr>
              <a:t>Don’t dwell too heavily on High School experiences</a:t>
            </a:r>
          </a:p>
          <a:p>
            <a:pPr eaLnBrk="1" hangingPunct="1">
              <a:lnSpc>
                <a:spcPct val="90000"/>
              </a:lnSpc>
              <a:buClrTx/>
              <a:buSzTx/>
              <a:buFontTx/>
              <a:buChar char="•"/>
              <a:defRPr/>
            </a:pPr>
            <a:r>
              <a:rPr lang="en-US" sz="2800" dirty="0">
                <a:latin typeface="Calibri" pitchFamily="34" charset="0"/>
              </a:rPr>
              <a:t>If taking about an inspiring person, don’t write more about them than you…</a:t>
            </a:r>
          </a:p>
          <a:p>
            <a:pPr lvl="1" eaLnBrk="1" hangingPunct="1">
              <a:lnSpc>
                <a:spcPct val="90000"/>
              </a:lnSpc>
              <a:buFont typeface="Wingdings" pitchFamily="2" charset="2"/>
              <a:buNone/>
              <a:defRPr/>
            </a:pPr>
            <a:endParaRPr lang="en-US" dirty="0">
              <a:effectLst/>
              <a:latin typeface="Calibri" pitchFamily="34" charset="0"/>
            </a:endParaRPr>
          </a:p>
          <a:p>
            <a:pPr eaLnBrk="1" hangingPunct="1">
              <a:lnSpc>
                <a:spcPct val="90000"/>
              </a:lnSpc>
              <a:defRPr/>
            </a:pPr>
            <a:r>
              <a:rPr lang="en-US" sz="2800" dirty="0">
                <a:latin typeface="Calibri" pitchFamily="34" charset="0"/>
              </a:rPr>
              <a:t>Avoid controversial topics</a:t>
            </a:r>
          </a:p>
          <a:p>
            <a:pPr lvl="1" eaLnBrk="1" hangingPunct="1">
              <a:lnSpc>
                <a:spcPct val="90000"/>
              </a:lnSpc>
              <a:defRPr/>
            </a:pPr>
            <a:r>
              <a:rPr lang="en-US" sz="2400" dirty="0">
                <a:latin typeface="Calibri" pitchFamily="34" charset="0"/>
              </a:rPr>
              <a:t>Best to avoid Religion or politics</a:t>
            </a:r>
          </a:p>
          <a:p>
            <a:pPr lvl="1" eaLnBrk="1" hangingPunct="1">
              <a:lnSpc>
                <a:spcPct val="90000"/>
              </a:lnSpc>
              <a:defRPr/>
            </a:pPr>
            <a:r>
              <a:rPr lang="en-US" sz="2400" dirty="0">
                <a:latin typeface="Calibri" pitchFamily="34" charset="0"/>
              </a:rPr>
              <a:t>Things that are illegal, excessively unusual or unconventional</a:t>
            </a:r>
          </a:p>
          <a:p>
            <a:pPr lvl="1" eaLnBrk="1" hangingPunct="1">
              <a:lnSpc>
                <a:spcPct val="90000"/>
              </a:lnSpc>
              <a:defRPr/>
            </a:pPr>
            <a:r>
              <a:rPr lang="en-US" sz="2400" dirty="0">
                <a:latin typeface="Calibri" pitchFamily="34" charset="0"/>
              </a:rPr>
              <a:t>Mundane aspects of past research (buffers or descriptive methods)</a:t>
            </a:r>
          </a:p>
          <a:p>
            <a:pPr lvl="1" eaLnBrk="1" hangingPunct="1">
              <a:lnSpc>
                <a:spcPct val="90000"/>
              </a:lnSpc>
              <a:defRPr/>
            </a:pPr>
            <a:endParaRPr lang="en-US" dirty="0">
              <a:effectLst/>
              <a:latin typeface="Calibri"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a:xfrm>
            <a:off x="534785" y="457200"/>
            <a:ext cx="8229600" cy="990600"/>
          </a:xfrm>
        </p:spPr>
        <p:txBody>
          <a:bodyPr/>
          <a:lstStyle/>
          <a:p>
            <a:pPr eaLnBrk="1" hangingPunct="1">
              <a:defRPr/>
            </a:pPr>
            <a:r>
              <a:rPr lang="en-US" dirty="0">
                <a:latin typeface="Calibri" pitchFamily="34" charset="0"/>
              </a:rPr>
              <a:t>Refining…</a:t>
            </a:r>
          </a:p>
        </p:txBody>
      </p:sp>
      <p:sp>
        <p:nvSpPr>
          <p:cNvPr id="136195" name="Rectangle 3"/>
          <p:cNvSpPr>
            <a:spLocks noGrp="1" noRot="1" noChangeArrowheads="1"/>
          </p:cNvSpPr>
          <p:nvPr>
            <p:ph idx="1"/>
          </p:nvPr>
        </p:nvSpPr>
        <p:spPr>
          <a:xfrm>
            <a:off x="826770" y="1447800"/>
            <a:ext cx="8229600" cy="3610897"/>
          </a:xfrm>
        </p:spPr>
        <p:txBody>
          <a:bodyPr>
            <a:normAutofit/>
          </a:bodyPr>
          <a:lstStyle/>
          <a:p>
            <a:pPr>
              <a:defRPr/>
            </a:pPr>
            <a:r>
              <a:rPr lang="en-US" sz="2800" dirty="0">
                <a:latin typeface="Calibri" pitchFamily="34" charset="0"/>
              </a:rPr>
              <a:t>Can take longer than expected to write- multiple drafts, read aloud</a:t>
            </a:r>
          </a:p>
          <a:p>
            <a:pPr eaLnBrk="1" hangingPunct="1">
              <a:defRPr/>
            </a:pPr>
            <a:r>
              <a:rPr lang="en-US" sz="2800" dirty="0">
                <a:latin typeface="Calibri" pitchFamily="34" charset="0"/>
              </a:rPr>
              <a:t>Make each statement will organized, relevant, concise</a:t>
            </a:r>
          </a:p>
          <a:p>
            <a:pPr eaLnBrk="1" hangingPunct="1">
              <a:defRPr/>
            </a:pPr>
            <a:r>
              <a:rPr lang="en-US" sz="2800" dirty="0">
                <a:latin typeface="Calibri" pitchFamily="34" charset="0"/>
              </a:rPr>
              <a:t>Does this idea / story contribute to the overall story?</a:t>
            </a:r>
          </a:p>
          <a:p>
            <a:pPr eaLnBrk="1" hangingPunct="1">
              <a:defRPr/>
            </a:pPr>
            <a:r>
              <a:rPr lang="en-US" sz="2800" dirty="0">
                <a:latin typeface="Calibri" pitchFamily="34" charset="0"/>
              </a:rPr>
              <a:t>Reviewed by mentor and others before sent in!</a:t>
            </a:r>
          </a:p>
          <a:p>
            <a:pPr lvl="1" eaLnBrk="1" hangingPunct="1">
              <a:lnSpc>
                <a:spcPct val="90000"/>
              </a:lnSpc>
              <a:defRPr/>
            </a:pPr>
            <a:endParaRPr lang="en-US" sz="2400" dirty="0">
              <a:latin typeface="Calibri" pitchFamily="34" charset="0"/>
            </a:endParaRPr>
          </a:p>
          <a:p>
            <a:pPr lvl="1" eaLnBrk="1" hangingPunct="1">
              <a:lnSpc>
                <a:spcPct val="90000"/>
              </a:lnSpc>
              <a:defRPr/>
            </a:pPr>
            <a:endParaRPr lang="en-US" dirty="0">
              <a:effectLst/>
              <a:latin typeface="Calibri"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8305800" cy="639762"/>
          </a:xfrm>
        </p:spPr>
        <p:txBody>
          <a:bodyPr>
            <a:noAutofit/>
          </a:bodyPr>
          <a:lstStyle/>
          <a:p>
            <a:pPr>
              <a:defRPr/>
            </a:pPr>
            <a:r>
              <a:rPr lang="en-US" sz="4000" b="1" dirty="0">
                <a:latin typeface="Calibri" pitchFamily="34" charset="0"/>
              </a:rPr>
              <a:t>Write Like a Scientist</a:t>
            </a:r>
          </a:p>
        </p:txBody>
      </p:sp>
      <p:sp>
        <p:nvSpPr>
          <p:cNvPr id="3" name="Content Placeholder 2"/>
          <p:cNvSpPr>
            <a:spLocks noGrp="1"/>
          </p:cNvSpPr>
          <p:nvPr>
            <p:ph idx="1"/>
          </p:nvPr>
        </p:nvSpPr>
        <p:spPr>
          <a:xfrm>
            <a:off x="694055" y="1352551"/>
            <a:ext cx="8540750" cy="5129213"/>
          </a:xfrm>
        </p:spPr>
        <p:txBody>
          <a:bodyPr>
            <a:normAutofit fontScale="92500"/>
          </a:bodyPr>
          <a:lstStyle/>
          <a:p>
            <a:pPr marL="0" indent="57151">
              <a:defRPr/>
            </a:pPr>
            <a:r>
              <a:rPr lang="en-US" sz="3000" dirty="0">
                <a:latin typeface="Calibri" pitchFamily="34" charset="0"/>
              </a:rPr>
              <a:t>Focus on clarity of thought and expression</a:t>
            </a:r>
          </a:p>
          <a:p>
            <a:pPr marL="277813" indent="-277813">
              <a:defRPr/>
            </a:pPr>
            <a:r>
              <a:rPr lang="en-US" sz="3000" dirty="0">
                <a:solidFill>
                  <a:srgbClr val="FF0000"/>
                </a:solidFill>
                <a:latin typeface="Calibri" pitchFamily="34" charset="0"/>
              </a:rPr>
              <a:t>Look at each sentence.  Summarize it to yourself.  Should you change to your summary???</a:t>
            </a:r>
          </a:p>
          <a:p>
            <a:pPr>
              <a:defRPr/>
            </a:pPr>
            <a:r>
              <a:rPr lang="en-US" sz="3200" dirty="0">
                <a:latin typeface="Calibri" pitchFamily="34" charset="0"/>
              </a:rPr>
              <a:t>Longer, fancier words unnecessary; go for simple and powerful</a:t>
            </a:r>
          </a:p>
          <a:p>
            <a:pPr>
              <a:defRPr/>
            </a:pPr>
            <a:r>
              <a:rPr lang="en-US" sz="3200" dirty="0">
                <a:latin typeface="Calibri" pitchFamily="34" charset="0"/>
              </a:rPr>
              <a:t>Don’t vary sentence structure.</a:t>
            </a:r>
          </a:p>
          <a:p>
            <a:pPr lvl="1">
              <a:defRPr/>
            </a:pPr>
            <a:r>
              <a:rPr lang="en-US" sz="2800" b="1" dirty="0">
                <a:latin typeface="Calibri" pitchFamily="34" charset="0"/>
              </a:rPr>
              <a:t>Before: </a:t>
            </a:r>
            <a:r>
              <a:rPr lang="en-US" sz="2800" dirty="0">
                <a:latin typeface="Calibri" pitchFamily="34" charset="0"/>
              </a:rPr>
              <a:t> "Although I did a plethora of activities in college, my assiduous efforts enabled me to succeed.“</a:t>
            </a:r>
          </a:p>
          <a:p>
            <a:pPr lvl="1">
              <a:defRPr/>
            </a:pPr>
            <a:r>
              <a:rPr lang="en-US" sz="2800" b="1" dirty="0">
                <a:latin typeface="Calibri" pitchFamily="34" charset="0"/>
              </a:rPr>
              <a:t>After: </a:t>
            </a:r>
            <a:r>
              <a:rPr lang="en-US" sz="2800" dirty="0">
                <a:latin typeface="Calibri" pitchFamily="34" charset="0"/>
              </a:rPr>
              <a:t> "Although I juggled many activities in college, I succeeded through persistent work.“</a:t>
            </a:r>
          </a:p>
          <a:p>
            <a:pPr lvl="1">
              <a:defRPr/>
            </a:pPr>
            <a:endParaRPr lang="en-US" dirty="0">
              <a:latin typeface="Calibri" pitchFamily="34" charset="0"/>
            </a:endParaRPr>
          </a:p>
          <a:p>
            <a:pPr lvl="1">
              <a:defRPr/>
            </a:pPr>
            <a:endParaRPr lang="en-US" dirty="0">
              <a:latin typeface="Calibri" pitchFamily="34" charset="0"/>
            </a:endParaRPr>
          </a:p>
        </p:txBody>
      </p:sp>
      <p:sp>
        <p:nvSpPr>
          <p:cNvPr id="4" name="Rectangle 3">
            <a:extLst>
              <a:ext uri="{C183D7F6-B498-43B3-948B-1728B52AA6E4}">
                <adec:decorative xmlns:adec="http://schemas.microsoft.com/office/drawing/2017/decorative" val="1"/>
              </a:ext>
            </a:extLst>
          </p:cNvPr>
          <p:cNvSpPr/>
          <p:nvPr/>
        </p:nvSpPr>
        <p:spPr>
          <a:xfrm>
            <a:off x="1089660" y="5463221"/>
            <a:ext cx="8229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Calibri" pitchFamily="34" charset="0"/>
              </a:rPr>
              <a:t>Write tight sentences</a:t>
            </a:r>
          </a:p>
        </p:txBody>
      </p:sp>
      <p:sp>
        <p:nvSpPr>
          <p:cNvPr id="3" name="Content Placeholder 2"/>
          <p:cNvSpPr>
            <a:spLocks noGrp="1"/>
          </p:cNvSpPr>
          <p:nvPr>
            <p:ph idx="1"/>
          </p:nvPr>
        </p:nvSpPr>
        <p:spPr>
          <a:xfrm>
            <a:off x="853440" y="1270000"/>
            <a:ext cx="9799320" cy="3880773"/>
          </a:xfrm>
        </p:spPr>
        <p:txBody>
          <a:bodyPr>
            <a:noAutofit/>
          </a:bodyPr>
          <a:lstStyle/>
          <a:p>
            <a:pPr>
              <a:spcBef>
                <a:spcPts val="0"/>
              </a:spcBef>
              <a:defRPr/>
            </a:pPr>
            <a:r>
              <a:rPr lang="en-US" sz="2800" dirty="0">
                <a:latin typeface="Calibri" pitchFamily="34" charset="0"/>
              </a:rPr>
              <a:t>Beware wordy writing</a:t>
            </a:r>
          </a:p>
          <a:p>
            <a:pPr>
              <a:spcBef>
                <a:spcPts val="0"/>
              </a:spcBef>
              <a:defRPr/>
            </a:pPr>
            <a:r>
              <a:rPr lang="en-US" sz="2800" dirty="0">
                <a:latin typeface="Calibri" pitchFamily="34" charset="0"/>
              </a:rPr>
              <a:t> Short sentences:</a:t>
            </a:r>
          </a:p>
          <a:p>
            <a:pPr lvl="1">
              <a:spcBef>
                <a:spcPts val="0"/>
              </a:spcBef>
              <a:defRPr/>
            </a:pPr>
            <a:r>
              <a:rPr lang="en-US" sz="2400" dirty="0">
                <a:latin typeface="Calibri" pitchFamily="34" charset="0"/>
              </a:rPr>
              <a:t>Forceful</a:t>
            </a:r>
          </a:p>
          <a:p>
            <a:pPr lvl="1">
              <a:spcBef>
                <a:spcPts val="0"/>
              </a:spcBef>
              <a:defRPr/>
            </a:pPr>
            <a:r>
              <a:rPr lang="en-US" sz="2400" dirty="0">
                <a:latin typeface="Calibri" pitchFamily="34" charset="0"/>
              </a:rPr>
              <a:t>Direct</a:t>
            </a:r>
          </a:p>
          <a:p>
            <a:pPr lvl="1">
              <a:spcBef>
                <a:spcPts val="0"/>
              </a:spcBef>
              <a:defRPr/>
            </a:pPr>
            <a:r>
              <a:rPr lang="en-US" sz="2400" dirty="0">
                <a:latin typeface="Calibri" pitchFamily="34" charset="0"/>
              </a:rPr>
              <a:t>To the point</a:t>
            </a:r>
          </a:p>
          <a:p>
            <a:pPr>
              <a:spcBef>
                <a:spcPts val="0"/>
              </a:spcBef>
              <a:defRPr/>
            </a:pPr>
            <a:endParaRPr lang="en-US" sz="2800" dirty="0">
              <a:latin typeface="Calibri" pitchFamily="34" charset="0"/>
            </a:endParaRPr>
          </a:p>
          <a:p>
            <a:pPr>
              <a:spcBef>
                <a:spcPts val="0"/>
              </a:spcBef>
              <a:defRPr/>
            </a:pPr>
            <a:r>
              <a:rPr lang="en-US" sz="2800" b="1" dirty="0">
                <a:latin typeface="Calibri" pitchFamily="34" charset="0"/>
              </a:rPr>
              <a:t>Before: </a:t>
            </a:r>
            <a:r>
              <a:rPr lang="en-US" sz="2800" dirty="0">
                <a:latin typeface="Calibri" pitchFamily="34" charset="0"/>
              </a:rPr>
              <a:t> "My recognition of the fact that the project was finally over was a deeply satisfying moment that will forever linger in my memory.“</a:t>
            </a:r>
          </a:p>
          <a:p>
            <a:pPr>
              <a:spcBef>
                <a:spcPts val="0"/>
              </a:spcBef>
              <a:defRPr/>
            </a:pPr>
            <a:r>
              <a:rPr lang="en-US" sz="2800" b="1" dirty="0">
                <a:latin typeface="Calibri" pitchFamily="34" charset="0"/>
              </a:rPr>
              <a:t>After: </a:t>
            </a:r>
            <a:r>
              <a:rPr lang="en-US" sz="2800" dirty="0">
                <a:latin typeface="Calibri" pitchFamily="34" charset="0"/>
              </a:rPr>
              <a:t> “Completing the project gave me great satisfaction."</a:t>
            </a:r>
          </a:p>
          <a:p>
            <a:pPr>
              <a:defRPr/>
            </a:pPr>
            <a:endParaRPr lang="en-US" sz="2800" dirty="0">
              <a:latin typeface="Calibri" pitchFamily="34" charset="0"/>
            </a:endParaRPr>
          </a:p>
        </p:txBody>
      </p:sp>
      <p:sp>
        <p:nvSpPr>
          <p:cNvPr id="4" name="Rectangle 3">
            <a:extLst>
              <a:ext uri="{C183D7F6-B498-43B3-948B-1728B52AA6E4}">
                <adec:decorative xmlns:adec="http://schemas.microsoft.com/office/drawing/2017/decorative" val="1"/>
              </a:ext>
            </a:extLst>
          </p:cNvPr>
          <p:cNvSpPr/>
          <p:nvPr/>
        </p:nvSpPr>
        <p:spPr>
          <a:xfrm>
            <a:off x="1211580" y="5054600"/>
            <a:ext cx="876681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B130-4B01-872C-AE3E-45E0C4C27E0A}"/>
              </a:ext>
            </a:extLst>
          </p:cNvPr>
          <p:cNvSpPr>
            <a:spLocks noGrp="1"/>
          </p:cNvSpPr>
          <p:nvPr>
            <p:ph type="title"/>
          </p:nvPr>
        </p:nvSpPr>
        <p:spPr/>
        <p:txBody>
          <a:bodyPr/>
          <a:lstStyle/>
          <a:p>
            <a:r>
              <a:rPr lang="en-US" dirty="0"/>
              <a:t>INTERVIEWS?  For a Summer Program?</a:t>
            </a:r>
          </a:p>
        </p:txBody>
      </p:sp>
      <p:sp>
        <p:nvSpPr>
          <p:cNvPr id="3" name="Content Placeholder 2">
            <a:extLst>
              <a:ext uri="{FF2B5EF4-FFF2-40B4-BE49-F238E27FC236}">
                <a16:creationId xmlns:a16="http://schemas.microsoft.com/office/drawing/2014/main" id="{30EE27C6-4049-8608-76B5-8141FEB8087A}"/>
              </a:ext>
            </a:extLst>
          </p:cNvPr>
          <p:cNvSpPr>
            <a:spLocks noGrp="1"/>
          </p:cNvSpPr>
          <p:nvPr>
            <p:ph idx="1"/>
          </p:nvPr>
        </p:nvSpPr>
        <p:spPr>
          <a:xfrm>
            <a:off x="677334" y="1622323"/>
            <a:ext cx="8596668" cy="4419039"/>
          </a:xfrm>
        </p:spPr>
        <p:txBody>
          <a:bodyPr>
            <a:normAutofit/>
          </a:bodyPr>
          <a:lstStyle/>
          <a:p>
            <a:r>
              <a:rPr lang="en-US" dirty="0"/>
              <a:t>Most programs don’t interview…but Zoom has made it easier and more are doing it. </a:t>
            </a:r>
          </a:p>
          <a:p>
            <a:r>
              <a:rPr lang="en-US" dirty="0"/>
              <a:t>Some programs interview all top applicants</a:t>
            </a:r>
          </a:p>
          <a:p>
            <a:r>
              <a:rPr lang="en-US" dirty="0"/>
              <a:t>Some PIs won’t accept someone in the lab without meeting them</a:t>
            </a:r>
          </a:p>
          <a:p>
            <a:r>
              <a:rPr lang="en-US" dirty="0"/>
              <a:t>Identify who will be interviewing you!</a:t>
            </a:r>
          </a:p>
          <a:p>
            <a:r>
              <a:rPr lang="en-US" dirty="0"/>
              <a:t>Prepare – </a:t>
            </a:r>
          </a:p>
          <a:p>
            <a:pPr lvl="1"/>
            <a:r>
              <a:rPr lang="en-US" dirty="0"/>
              <a:t>Re-examine your application</a:t>
            </a:r>
          </a:p>
          <a:p>
            <a:pPr lvl="1"/>
            <a:r>
              <a:rPr lang="en-US" dirty="0"/>
              <a:t>Find a working computer and a quiet room</a:t>
            </a:r>
          </a:p>
          <a:p>
            <a:pPr lvl="1"/>
            <a:r>
              <a:rPr lang="en-US" dirty="0"/>
              <a:t>Or…do your own room but curate what they see.  If you’re an artist, let it be shown.  Or put a scientific poster behind you on the wall.  </a:t>
            </a:r>
          </a:p>
          <a:p>
            <a:pPr lvl="1"/>
            <a:endParaRPr lang="en-US" dirty="0"/>
          </a:p>
        </p:txBody>
      </p:sp>
    </p:spTree>
    <p:extLst>
      <p:ext uri="{BB962C8B-B14F-4D97-AF65-F5344CB8AC3E}">
        <p14:creationId xmlns:p14="http://schemas.microsoft.com/office/powerpoint/2010/main" val="2236054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B130-4B01-872C-AE3E-45E0C4C27E0A}"/>
              </a:ext>
            </a:extLst>
          </p:cNvPr>
          <p:cNvSpPr>
            <a:spLocks noGrp="1"/>
          </p:cNvSpPr>
          <p:nvPr>
            <p:ph type="title"/>
          </p:nvPr>
        </p:nvSpPr>
        <p:spPr/>
        <p:txBody>
          <a:bodyPr/>
          <a:lstStyle/>
          <a:p>
            <a:r>
              <a:rPr lang="en-US" dirty="0"/>
              <a:t>INTERVIEWS?  What’s asked</a:t>
            </a:r>
          </a:p>
        </p:txBody>
      </p:sp>
      <p:sp>
        <p:nvSpPr>
          <p:cNvPr id="3" name="Content Placeholder 2">
            <a:extLst>
              <a:ext uri="{FF2B5EF4-FFF2-40B4-BE49-F238E27FC236}">
                <a16:creationId xmlns:a16="http://schemas.microsoft.com/office/drawing/2014/main" id="{30EE27C6-4049-8608-76B5-8141FEB8087A}"/>
              </a:ext>
            </a:extLst>
          </p:cNvPr>
          <p:cNvSpPr>
            <a:spLocks noGrp="1"/>
          </p:cNvSpPr>
          <p:nvPr>
            <p:ph idx="1"/>
          </p:nvPr>
        </p:nvSpPr>
        <p:spPr>
          <a:xfrm>
            <a:off x="677334" y="1622323"/>
            <a:ext cx="8596668" cy="4763729"/>
          </a:xfrm>
        </p:spPr>
        <p:txBody>
          <a:bodyPr>
            <a:normAutofit fontScale="85000" lnSpcReduction="20000"/>
          </a:bodyPr>
          <a:lstStyle/>
          <a:p>
            <a:r>
              <a:rPr lang="en-US" dirty="0"/>
              <a:t>Identify interviewer and explore them online. Possibly read a paper by them.</a:t>
            </a:r>
          </a:p>
          <a:p>
            <a:r>
              <a:rPr lang="en-US" dirty="0"/>
              <a:t>Tell me about yourself:  “I’m a second-year biology student interested in how cellular mechanisms contribute to disease. Through my coursework in genetics and chemistry, I’ve realized that I especially enjoy analyzing evidence and asking why results occur. I’m applying because I want hands-on research experience, stronger scientific skills, and a clearer understanding of whether a Ph.D. and research career are right for me.” </a:t>
            </a:r>
          </a:p>
          <a:p>
            <a:r>
              <a:rPr lang="en-US" dirty="0"/>
              <a:t>OR…I am a second year blah blah. I want to pursue a PhD and currently exploring fields. In a research training program.   Blah blah..  Or want to prepare for graduate school.</a:t>
            </a:r>
          </a:p>
          <a:p>
            <a:r>
              <a:rPr lang="en-US" dirty="0"/>
              <a:t>FACULTY:  Why did you choose my lab?  How have you prepared for my lab?  </a:t>
            </a:r>
          </a:p>
          <a:p>
            <a:pPr lvl="1"/>
            <a:r>
              <a:rPr lang="en-US" dirty="0"/>
              <a:t>I prepared by this or this (research, training program, etc.</a:t>
            </a:r>
          </a:p>
          <a:p>
            <a:pPr lvl="1"/>
            <a:r>
              <a:rPr lang="en-US" dirty="0"/>
              <a:t>Or…I am NOT experienced.  But that it the purpose of the program.  I am a fast learner and very devoted. Curious and hard working.  I’ve looked through two of your papers already.  </a:t>
            </a:r>
          </a:p>
          <a:p>
            <a:r>
              <a:rPr lang="en-US" dirty="0"/>
              <a:t>Career Goal</a:t>
            </a:r>
          </a:p>
          <a:p>
            <a:r>
              <a:rPr lang="en-US" dirty="0"/>
              <a:t>Why is their research interesting to you?</a:t>
            </a:r>
          </a:p>
          <a:p>
            <a:r>
              <a:rPr lang="en-US" dirty="0"/>
              <a:t>Q’s for them</a:t>
            </a:r>
          </a:p>
          <a:p>
            <a:pPr lvl="1"/>
            <a:r>
              <a:rPr lang="en-US" dirty="0"/>
              <a:t>Please tell me about the project</a:t>
            </a:r>
          </a:p>
          <a:p>
            <a:pPr lvl="1"/>
            <a:r>
              <a:rPr lang="en-US" dirty="0"/>
              <a:t>Mentoring style?</a:t>
            </a:r>
          </a:p>
          <a:p>
            <a:pPr lvl="1"/>
            <a:r>
              <a:rPr lang="en-US" dirty="0"/>
              <a:t>What do they look for in an undergrad researcher</a:t>
            </a:r>
          </a:p>
          <a:p>
            <a:pPr lvl="1"/>
            <a:endParaRPr lang="en-US" dirty="0"/>
          </a:p>
          <a:p>
            <a:endParaRPr lang="en-US" dirty="0"/>
          </a:p>
          <a:p>
            <a:pPr lvl="1"/>
            <a:endParaRPr lang="en-US" dirty="0"/>
          </a:p>
        </p:txBody>
      </p:sp>
    </p:spTree>
    <p:extLst>
      <p:ext uri="{BB962C8B-B14F-4D97-AF65-F5344CB8AC3E}">
        <p14:creationId xmlns:p14="http://schemas.microsoft.com/office/powerpoint/2010/main" val="2903215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7023-1ACC-A93D-05F4-A8649A3CAAC9}"/>
              </a:ext>
            </a:extLst>
          </p:cNvPr>
          <p:cNvSpPr>
            <a:spLocks noGrp="1"/>
          </p:cNvSpPr>
          <p:nvPr>
            <p:ph type="title"/>
          </p:nvPr>
        </p:nvSpPr>
        <p:spPr/>
        <p:txBody>
          <a:bodyPr/>
          <a:lstStyle/>
          <a:p>
            <a:r>
              <a:rPr lang="en-US" dirty="0"/>
              <a:t>More on Interviews</a:t>
            </a:r>
          </a:p>
        </p:txBody>
      </p:sp>
      <p:sp>
        <p:nvSpPr>
          <p:cNvPr id="3" name="Content Placeholder 2">
            <a:extLst>
              <a:ext uri="{FF2B5EF4-FFF2-40B4-BE49-F238E27FC236}">
                <a16:creationId xmlns:a16="http://schemas.microsoft.com/office/drawing/2014/main" id="{E04395AF-91D2-B192-F50E-352D19B3D490}"/>
              </a:ext>
            </a:extLst>
          </p:cNvPr>
          <p:cNvSpPr>
            <a:spLocks noGrp="1"/>
          </p:cNvSpPr>
          <p:nvPr>
            <p:ph idx="1"/>
          </p:nvPr>
        </p:nvSpPr>
        <p:spPr/>
        <p:txBody>
          <a:bodyPr/>
          <a:lstStyle/>
          <a:p>
            <a:r>
              <a:rPr lang="en-US" dirty="0"/>
              <a:t>Or, if interviewed by a researcher or program director…</a:t>
            </a:r>
          </a:p>
          <a:p>
            <a:r>
              <a:rPr lang="en-US" dirty="0"/>
              <a:t>Q’s:  </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dirty="0">
                <a:solidFill>
                  <a:schemeClr val="tx1"/>
                </a:solidFill>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How are students matched with research mentors?” </a:t>
            </a:r>
          </a:p>
          <a:p>
            <a:pPr marL="400050" lvl="1" indent="0" defTabSz="914400" eaLnBrk="0" fontAlgn="base" hangingPunct="0">
              <a:spcBef>
                <a:spcPct val="0"/>
              </a:spcBef>
              <a:spcAft>
                <a:spcPct val="0"/>
              </a:spcAft>
              <a:buClrTx/>
              <a:buSzTx/>
              <a:buFontTx/>
              <a:buChar char="•"/>
            </a:pPr>
            <a:r>
              <a:rPr lang="en-US" altLang="en-US" dirty="0">
                <a:solidFill>
                  <a:schemeClr val="tx1"/>
                </a:solidFill>
                <a:latin typeface="Arial" panose="020B0604020202020204" pitchFamily="34" charset="0"/>
              </a:rPr>
              <a:t>Do you know whom I would work with?</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dirty="0">
                <a:solidFill>
                  <a:schemeClr val="tx1"/>
                </a:solidFill>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What distinguishes students who thrive in this program?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Something about research experience of applicants..?</a:t>
            </a:r>
          </a:p>
          <a:p>
            <a:endParaRPr lang="en-US" dirty="0"/>
          </a:p>
        </p:txBody>
      </p:sp>
    </p:spTree>
    <p:extLst>
      <p:ext uri="{BB962C8B-B14F-4D97-AF65-F5344CB8AC3E}">
        <p14:creationId xmlns:p14="http://schemas.microsoft.com/office/powerpoint/2010/main" val="2888675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445D-4BFB-3A36-8C6C-8D6800BFCD13}"/>
              </a:ext>
            </a:extLst>
          </p:cNvPr>
          <p:cNvSpPr>
            <a:spLocks noGrp="1"/>
          </p:cNvSpPr>
          <p:nvPr>
            <p:ph type="title"/>
          </p:nvPr>
        </p:nvSpPr>
        <p:spPr>
          <a:xfrm>
            <a:off x="1252521" y="2276168"/>
            <a:ext cx="8596668" cy="1320800"/>
          </a:xfrm>
        </p:spPr>
        <p:txBody>
          <a:bodyPr>
            <a:normAutofit fontScale="90000"/>
          </a:bodyPr>
          <a:lstStyle/>
          <a:p>
            <a:r>
              <a:rPr lang="en-US" dirty="0"/>
              <a:t>Overall…prepare and you should do well…and have a great </a:t>
            </a:r>
            <a:r>
              <a:rPr lang="en-US"/>
              <a:t>summer adventure..</a:t>
            </a:r>
            <a:endParaRPr lang="en-US" dirty="0"/>
          </a:p>
        </p:txBody>
      </p:sp>
    </p:spTree>
    <p:extLst>
      <p:ext uri="{BB962C8B-B14F-4D97-AF65-F5344CB8AC3E}">
        <p14:creationId xmlns:p14="http://schemas.microsoft.com/office/powerpoint/2010/main" val="1794416844"/>
      </p:ext>
    </p:extLst>
  </p:cSld>
  <p:clrMapOvr>
    <a:masterClrMapping/>
  </p:clrMapOvr>
</p:sld>
</file>

<file path=ppt/theme/theme1.xml><?xml version="1.0" encoding="utf-8"?>
<a:theme xmlns:a="http://schemas.openxmlformats.org/drawingml/2006/main" name="Fac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429729FA73064C83B737C73FD4FCB7" ma:contentTypeVersion="14" ma:contentTypeDescription="Create a new document." ma:contentTypeScope="" ma:versionID="3049d200772ce9f123b8527b90ed5ac9">
  <xsd:schema xmlns:xsd="http://www.w3.org/2001/XMLSchema" xmlns:xs="http://www.w3.org/2001/XMLSchema" xmlns:p="http://schemas.microsoft.com/office/2006/metadata/properties" xmlns:ns3="19b8b0c2-1b6b-49c2-ae7c-e75a73900a2c" xmlns:ns4="a0b70c82-85c3-486b-be25-b0a6ae756261" targetNamespace="http://schemas.microsoft.com/office/2006/metadata/properties" ma:root="true" ma:fieldsID="03504572965b8528e61232bf6cece2f7" ns3:_="" ns4:_="">
    <xsd:import namespace="19b8b0c2-1b6b-49c2-ae7c-e75a73900a2c"/>
    <xsd:import namespace="a0b70c82-85c3-486b-be25-b0a6ae756261"/>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b8b0c2-1b6b-49c2-ae7c-e75a73900a2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b70c82-85c3-486b-be25-b0a6ae75626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730D55-6D4F-4782-93CE-178059BE22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b8b0c2-1b6b-49c2-ae7c-e75a73900a2c"/>
    <ds:schemaRef ds:uri="a0b70c82-85c3-486b-be25-b0a6ae7562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B37850-2EF0-47EB-B428-322E33D7D463}">
  <ds:schemaRefs>
    <ds:schemaRef ds:uri="http://schemas.microsoft.com/sharepoint/v3/contenttype/forms"/>
  </ds:schemaRefs>
</ds:datastoreItem>
</file>

<file path=customXml/itemProps3.xml><?xml version="1.0" encoding="utf-8"?>
<ds:datastoreItem xmlns:ds="http://schemas.openxmlformats.org/officeDocument/2006/customXml" ds:itemID="{6EC0123A-4CE2-4C2C-BB7A-0FC7CDDE5BA1}">
  <ds:schemaRefs>
    <ds:schemaRef ds:uri="http://schemas.microsoft.com/office/infopath/2007/PartnerControls"/>
    <ds:schemaRef ds:uri="19b8b0c2-1b6b-49c2-ae7c-e75a73900a2c"/>
    <ds:schemaRef ds:uri="http://purl.org/dc/dcmitype/"/>
    <ds:schemaRef ds:uri="http://schemas.microsoft.com/office/2006/metadata/properties"/>
    <ds:schemaRef ds:uri="http://www.w3.org/XML/1998/namespace"/>
    <ds:schemaRef ds:uri="http://purl.org/dc/elements/1.1/"/>
    <ds:schemaRef ds:uri="http://schemas.microsoft.com/office/2006/documentManagement/types"/>
    <ds:schemaRef ds:uri="a0b70c82-85c3-486b-be25-b0a6ae756261"/>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Facet</Template>
  <TotalTime>848</TotalTime>
  <Words>3477</Words>
  <Application>Microsoft Office PowerPoint</Application>
  <PresentationFormat>Widescreen</PresentationFormat>
  <Paragraphs>391</Paragraphs>
  <Slides>40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Arial Rounded MT Bold</vt:lpstr>
      <vt:lpstr>Calibri</vt:lpstr>
      <vt:lpstr>Google Sans</vt:lpstr>
      <vt:lpstr>Trebuchet MS</vt:lpstr>
      <vt:lpstr>Wingdings</vt:lpstr>
      <vt:lpstr>Wingdings 3</vt:lpstr>
      <vt:lpstr>Facet</vt:lpstr>
      <vt:lpstr>Applying for Summer Undergraduate Research Programs</vt:lpstr>
      <vt:lpstr>Summer Undergraduate Research Programs</vt:lpstr>
      <vt:lpstr>Common Activities</vt:lpstr>
      <vt:lpstr>What does it cost?</vt:lpstr>
      <vt:lpstr>Goal of Attending</vt:lpstr>
      <vt:lpstr>Why Summer Programs?</vt:lpstr>
      <vt:lpstr>Finding Programs</vt:lpstr>
      <vt:lpstr>Programs for Non-Citizens</vt:lpstr>
      <vt:lpstr>Application Deadlines for Most Programs…</vt:lpstr>
      <vt:lpstr>NIH SIP is Special</vt:lpstr>
      <vt:lpstr>Applying</vt:lpstr>
      <vt:lpstr>Keep a Record of Where you are applying…</vt:lpstr>
      <vt:lpstr>What level of research experience do they want?</vt:lpstr>
      <vt:lpstr>Recommendations 101a</vt:lpstr>
      <vt:lpstr>Recommendations 101b</vt:lpstr>
      <vt:lpstr>Recommendations 101c</vt:lpstr>
      <vt:lpstr>Recommendations 101d</vt:lpstr>
      <vt:lpstr>What Makes a School Pick you?</vt:lpstr>
      <vt:lpstr>What makes a University avoid you?</vt:lpstr>
      <vt:lpstr>Making the Final Choice…</vt:lpstr>
      <vt:lpstr>Most Challenging Circumstance…</vt:lpstr>
      <vt:lpstr>Figure out what the Program wants and Give it to them…</vt:lpstr>
      <vt:lpstr>What’s in an Application?</vt:lpstr>
      <vt:lpstr>Most Basically…</vt:lpstr>
      <vt:lpstr>Possible Questions</vt:lpstr>
      <vt:lpstr>If you need personal stuff…Let’s Think About You</vt:lpstr>
      <vt:lpstr>Possible outline in absence of subdividing</vt:lpstr>
      <vt:lpstr>Hidden Diversity Statements (you CAN mention your background)</vt:lpstr>
      <vt:lpstr>Other Writing Tips…</vt:lpstr>
      <vt:lpstr>BEWARE AI</vt:lpstr>
      <vt:lpstr>How Long Should a Statement be?</vt:lpstr>
      <vt:lpstr>How to Start?</vt:lpstr>
      <vt:lpstr>Don’t Mention:</vt:lpstr>
      <vt:lpstr>Refining…</vt:lpstr>
      <vt:lpstr>Write Like a Scientist</vt:lpstr>
      <vt:lpstr>Write tight sentences</vt:lpstr>
      <vt:lpstr>INTERVIEWS?  For a Summer Program?</vt:lpstr>
      <vt:lpstr>INTERVIEWS?  What’s asked</vt:lpstr>
      <vt:lpstr>More on Interviews</vt:lpstr>
      <vt:lpstr>Overall…prepare and you should do well…and have a great summer adventure..</vt:lpstr>
    </vt:vector>
  </TitlesOfParts>
  <Company>The University of Texas at San Antonio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for Summer Programs</dc:title>
  <dc:creator>Gail Taylor</dc:creator>
  <cp:lastModifiedBy>Patty Ramirez</cp:lastModifiedBy>
  <cp:revision>29</cp:revision>
  <dcterms:created xsi:type="dcterms:W3CDTF">2019-11-12T16:54:58Z</dcterms:created>
  <dcterms:modified xsi:type="dcterms:W3CDTF">2026-09-24T13:50:07Z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0x01010004429729FA73064C83B737C73FD4FCB7</vt:lpwstr>
  </property>
</Properties>
</file>