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75" r:id="rId2"/>
    <p:sldId id="309" r:id="rId3"/>
    <p:sldId id="310" r:id="rId4"/>
    <p:sldId id="313" r:id="rId5"/>
    <p:sldId id="278" r:id="rId6"/>
    <p:sldId id="256" r:id="rId7"/>
    <p:sldId id="312" r:id="rId8"/>
    <p:sldId id="283" r:id="rId9"/>
    <p:sldId id="280" r:id="rId10"/>
    <p:sldId id="307" r:id="rId11"/>
    <p:sldId id="279" r:id="rId12"/>
    <p:sldId id="262" r:id="rId13"/>
    <p:sldId id="263" r:id="rId14"/>
    <p:sldId id="264" r:id="rId15"/>
    <p:sldId id="306" r:id="rId16"/>
    <p:sldId id="291" r:id="rId17"/>
    <p:sldId id="293" r:id="rId18"/>
    <p:sldId id="298" r:id="rId19"/>
    <p:sldId id="294" r:id="rId20"/>
    <p:sldId id="295" r:id="rId21"/>
    <p:sldId id="299" r:id="rId22"/>
    <p:sldId id="296" r:id="rId23"/>
    <p:sldId id="314" r:id="rId24"/>
    <p:sldId id="303" r:id="rId25"/>
    <p:sldId id="304" r:id="rId26"/>
    <p:sldId id="305" r:id="rId27"/>
    <p:sldId id="267" r:id="rId28"/>
    <p:sldId id="315" r:id="rId29"/>
    <p:sldId id="286" r:id="rId30"/>
    <p:sldId id="287"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398" autoAdjust="0"/>
  </p:normalViewPr>
  <p:slideViewPr>
    <p:cSldViewPr>
      <p:cViewPr varScale="1">
        <p:scale>
          <a:sx n="51" d="100"/>
          <a:sy n="51" d="100"/>
        </p:scale>
        <p:origin x="378"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3D2BDD-A688-42EC-BCD9-FB0C0A80DCC5}" type="datetimeFigureOut">
              <a:rPr lang="en-US" smtClean="0"/>
              <a:t>10/27/2026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B4012D-9BC3-478A-9A56-0F647015CA7F}" type="slidenum">
              <a:rPr lang="en-US" smtClean="0"/>
              <a:t>‹#›</a:t>
            </a:fld>
            <a:endParaRPr lang="en-US"/>
          </a:p>
        </p:txBody>
      </p:sp>
    </p:spTree>
    <p:extLst>
      <p:ext uri="{BB962C8B-B14F-4D97-AF65-F5344CB8AC3E}">
        <p14:creationId xmlns:p14="http://schemas.microsoft.com/office/powerpoint/2010/main" val="2053139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FE1D51F-0939-4D02-ACB8-C1D9E28E6AA6}" type="slidenum">
              <a:rPr lang="en-US" smtClean="0"/>
              <a:pPr/>
              <a:t>1</a:t>
            </a:fld>
            <a:endParaRPr lang="en-US"/>
          </a:p>
        </p:txBody>
      </p:sp>
      <p:sp>
        <p:nvSpPr>
          <p:cNvPr id="41987" name="Rectangle 2"/>
          <p:cNvSpPr>
            <a:spLocks noGrp="1" noRot="1" noChangeAspect="1" noChangeArrowheads="1" noTextEdit="1"/>
          </p:cNvSpPr>
          <p:nvPr>
            <p:ph type="sldImg"/>
          </p:nvPr>
        </p:nvSpPr>
        <p:spPr>
          <a:xfrm>
            <a:off x="381000" y="685800"/>
            <a:ext cx="6096000" cy="3429000"/>
          </a:xfrm>
          <a:ln/>
        </p:spPr>
      </p:sp>
      <p:sp>
        <p:nvSpPr>
          <p:cNvPr id="419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72859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305DA66-4403-43F2-BEAC-A65AD3D4665B}" type="slidenum">
              <a:rPr lang="en-US" smtClean="0"/>
              <a:pPr>
                <a:defRPr/>
              </a:pPr>
              <a:t>5</a:t>
            </a:fld>
            <a:endParaRPr lang="en-US"/>
          </a:p>
        </p:txBody>
      </p:sp>
    </p:spTree>
    <p:extLst>
      <p:ext uri="{BB962C8B-B14F-4D97-AF65-F5344CB8AC3E}">
        <p14:creationId xmlns:p14="http://schemas.microsoft.com/office/powerpoint/2010/main" val="1420290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Adapted from Gail Taylor’s supplied application and interview discussion. Follow each program’s transcript and testing instructions. Research accomplishments include contributions and learning, not simply publications. An interview provides evidence of persistence but cannot guarantee completion. Applicants also assess research alignment, mentoring, and training environment.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Adapted from Gail Taylor’s supplied application and interview discussion. Follow each program’s transcript and testing instructions. Research accomplishments include contributions and learning, not simply publications. An interview provides evidence of persistence but cannot guarantee completion. Applicants also assess research alignment, mentoring, and training environment.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2A4227B8-387C-4E04-9AE5-7A391214D840}" type="slidenum">
              <a:rPr lang="en-US" smtClean="0"/>
              <a:pPr/>
              <a:t>11</a:t>
            </a:fld>
            <a:endParaRPr lang="en-US"/>
          </a:p>
        </p:txBody>
      </p:sp>
      <p:sp>
        <p:nvSpPr>
          <p:cNvPr id="56323" name="Rectangle 2"/>
          <p:cNvSpPr>
            <a:spLocks noGrp="1" noRot="1" noChangeAspect="1" noChangeArrowheads="1" noTextEdit="1"/>
          </p:cNvSpPr>
          <p:nvPr>
            <p:ph type="sldImg"/>
          </p:nvPr>
        </p:nvSpPr>
        <p:spPr>
          <a:xfrm>
            <a:off x="381000" y="685800"/>
            <a:ext cx="6096000" cy="3429000"/>
          </a:xfrm>
          <a:ln/>
        </p:spPr>
      </p:sp>
      <p:sp>
        <p:nvSpPr>
          <p:cNvPr id="563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29431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5636ED3-0DD5-43E2-BA0F-D7EE609C521D}" type="slidenum">
              <a:rPr lang="en-US" smtClean="0"/>
              <a:pPr/>
              <a:t>12</a:t>
            </a:fld>
            <a:endParaRPr lang="en-US"/>
          </a:p>
        </p:txBody>
      </p:sp>
      <p:sp>
        <p:nvSpPr>
          <p:cNvPr id="72707" name="Rectangle 2"/>
          <p:cNvSpPr>
            <a:spLocks noGrp="1" noRot="1" noChangeAspect="1" noChangeArrowheads="1" noTextEdit="1"/>
          </p:cNvSpPr>
          <p:nvPr>
            <p:ph type="sldImg"/>
          </p:nvPr>
        </p:nvSpPr>
        <p:spPr>
          <a:xfrm>
            <a:off x="381000" y="685800"/>
            <a:ext cx="6096000" cy="3429000"/>
          </a:xfrm>
          <a:ln/>
        </p:spPr>
      </p:sp>
      <p:sp>
        <p:nvSpPr>
          <p:cNvPr id="7270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305DA66-4403-43F2-BEAC-A65AD3D4665B}" type="slidenum">
              <a:rPr lang="en-US" smtClean="0"/>
              <a:pPr>
                <a:defRPr/>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BDA66D2-CDD3-4DE1-B479-CDF73B4A836B}" type="slidenum">
              <a:rPr lang="en-US" smtClean="0"/>
              <a:pPr/>
              <a:t>14</a:t>
            </a:fld>
            <a:endParaRPr lang="en-US"/>
          </a:p>
        </p:txBody>
      </p:sp>
      <p:sp>
        <p:nvSpPr>
          <p:cNvPr id="73731" name="Rectangle 2"/>
          <p:cNvSpPr>
            <a:spLocks noGrp="1" noRot="1" noChangeAspect="1" noChangeArrowheads="1" noTextEdit="1"/>
          </p:cNvSpPr>
          <p:nvPr>
            <p:ph type="sldImg"/>
          </p:nvPr>
        </p:nvSpPr>
        <p:spPr>
          <a:xfrm>
            <a:off x="381000" y="685800"/>
            <a:ext cx="6096000" cy="3429000"/>
          </a:xfrm>
          <a:ln/>
        </p:spPr>
      </p:sp>
      <p:sp>
        <p:nvSpPr>
          <p:cNvPr id="7373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0F7414B-8110-475B-BB4F-1408A17F58BE}" type="slidenum">
              <a:rPr lang="en-US" smtClean="0"/>
              <a:pPr/>
              <a:t>16</a:t>
            </a:fld>
            <a:endParaRPr lang="en-US"/>
          </a:p>
        </p:txBody>
      </p:sp>
      <p:sp>
        <p:nvSpPr>
          <p:cNvPr id="71683" name="Rectangle 2"/>
          <p:cNvSpPr>
            <a:spLocks noGrp="1" noRot="1" noChangeAspect="1" noChangeArrowheads="1" noTextEdit="1"/>
          </p:cNvSpPr>
          <p:nvPr>
            <p:ph type="sldImg"/>
          </p:nvPr>
        </p:nvSpPr>
        <p:spPr>
          <a:xfrm>
            <a:off x="381000" y="685800"/>
            <a:ext cx="6096000" cy="3429000"/>
          </a:xfrm>
          <a:ln/>
        </p:spPr>
      </p:sp>
      <p:sp>
        <p:nvSpPr>
          <p:cNvPr id="716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6713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2305DA66-4403-43F2-BEAC-A65AD3D4665B}" type="slidenum">
              <a:rPr lang="en-US" smtClean="0"/>
              <a:pPr>
                <a:defRPr/>
              </a:pPr>
              <a:t>17</a:t>
            </a:fld>
            <a:endParaRPr lang="en-US"/>
          </a:p>
        </p:txBody>
      </p:sp>
    </p:spTree>
    <p:extLst>
      <p:ext uri="{BB962C8B-B14F-4D97-AF65-F5344CB8AC3E}">
        <p14:creationId xmlns:p14="http://schemas.microsoft.com/office/powerpoint/2010/main" val="3076089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C997D5C-7722-413D-8146-2BBBDCF58AAD}" type="slidenum">
              <a:rPr lang="en-US" smtClean="0"/>
              <a:pPr/>
              <a:t>18</a:t>
            </a:fld>
            <a:endParaRPr lang="en-US"/>
          </a:p>
        </p:txBody>
      </p:sp>
      <p:sp>
        <p:nvSpPr>
          <p:cNvPr id="40963" name="Rectangle 2"/>
          <p:cNvSpPr>
            <a:spLocks noGrp="1" noRot="1" noChangeAspect="1" noChangeArrowheads="1" noTextEdit="1"/>
          </p:cNvSpPr>
          <p:nvPr>
            <p:ph type="sldImg"/>
          </p:nvPr>
        </p:nvSpPr>
        <p:spPr>
          <a:xfrm>
            <a:off x="382588" y="685800"/>
            <a:ext cx="6094412" cy="3429000"/>
          </a:xfrm>
          <a:ln/>
        </p:spPr>
      </p:sp>
      <p:sp>
        <p:nvSpPr>
          <p:cNvPr id="40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36192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85A8340-7A6B-4BD8-825E-8982C37D0935}" type="slidenum">
              <a:rPr lang="en-US" smtClean="0"/>
              <a:pPr/>
              <a:t>19</a:t>
            </a:fld>
            <a:endParaRPr lang="en-US"/>
          </a:p>
        </p:txBody>
      </p:sp>
      <p:sp>
        <p:nvSpPr>
          <p:cNvPr id="50179" name="Rectangle 2"/>
          <p:cNvSpPr>
            <a:spLocks noGrp="1" noRot="1" noChangeAspect="1" noChangeArrowheads="1" noTextEdit="1"/>
          </p:cNvSpPr>
          <p:nvPr>
            <p:ph type="sldImg"/>
          </p:nvPr>
        </p:nvSpPr>
        <p:spPr>
          <a:xfrm>
            <a:off x="382588" y="685800"/>
            <a:ext cx="6094412" cy="3429000"/>
          </a:xfrm>
          <a:ln/>
        </p:spPr>
      </p:sp>
      <p:sp>
        <p:nvSpPr>
          <p:cNvPr id="501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37668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305DA66-4403-43F2-BEAC-A65AD3D4665B}" type="slidenum">
              <a:rPr lang="en-US" smtClean="0"/>
              <a:pPr>
                <a:defRPr/>
              </a:pPr>
              <a:t>20</a:t>
            </a:fld>
            <a:endParaRPr lang="en-US"/>
          </a:p>
        </p:txBody>
      </p:sp>
    </p:spTree>
    <p:extLst>
      <p:ext uri="{BB962C8B-B14F-4D97-AF65-F5344CB8AC3E}">
        <p14:creationId xmlns:p14="http://schemas.microsoft.com/office/powerpoint/2010/main" val="452224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5AB8D336-8868-41B3-84BC-00044DD4A0A0}" type="slidenum">
              <a:rPr lang="en-US" smtClean="0"/>
              <a:pPr/>
              <a:t>21</a:t>
            </a:fld>
            <a:endParaRPr lang="en-US"/>
          </a:p>
        </p:txBody>
      </p:sp>
      <p:sp>
        <p:nvSpPr>
          <p:cNvPr id="46083" name="Rectangle 2"/>
          <p:cNvSpPr>
            <a:spLocks noGrp="1" noRot="1" noChangeAspect="1" noChangeArrowheads="1" noTextEdit="1"/>
          </p:cNvSpPr>
          <p:nvPr>
            <p:ph type="sldImg"/>
          </p:nvPr>
        </p:nvSpPr>
        <p:spPr>
          <a:xfrm>
            <a:off x="381000" y="685800"/>
            <a:ext cx="6096000" cy="3429000"/>
          </a:xfrm>
          <a:ln/>
        </p:spPr>
      </p:sp>
      <p:sp>
        <p:nvSpPr>
          <p:cNvPr id="460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57510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381000" y="685800"/>
            <a:ext cx="6096000" cy="3429000"/>
          </a:xfrm>
          <a:ln/>
        </p:spPr>
      </p:sp>
      <p:sp>
        <p:nvSpPr>
          <p:cNvPr id="54275" name="Notes Placeholder 2"/>
          <p:cNvSpPr>
            <a:spLocks noGrp="1"/>
          </p:cNvSpPr>
          <p:nvPr>
            <p:ph type="body" idx="1"/>
          </p:nvPr>
        </p:nvSpPr>
        <p:spPr>
          <a:noFill/>
          <a:ln/>
        </p:spPr>
        <p:txBody>
          <a:bodyPr/>
          <a:lstStyle/>
          <a:p>
            <a:endParaRPr lang="en-US"/>
          </a:p>
        </p:txBody>
      </p:sp>
      <p:sp>
        <p:nvSpPr>
          <p:cNvPr id="54276" name="Slide Number Placeholder 3"/>
          <p:cNvSpPr>
            <a:spLocks noGrp="1"/>
          </p:cNvSpPr>
          <p:nvPr>
            <p:ph type="sldNum" sz="quarter" idx="5"/>
          </p:nvPr>
        </p:nvSpPr>
        <p:spPr>
          <a:noFill/>
        </p:spPr>
        <p:txBody>
          <a:bodyPr/>
          <a:lstStyle/>
          <a:p>
            <a:fld id="{2E77D670-2AE0-4A5C-8AEA-58DC056E47CE}" type="slidenum">
              <a:rPr lang="en-US" smtClean="0"/>
              <a:pPr/>
              <a:t>22</a:t>
            </a:fld>
            <a:endParaRPr lang="en-US"/>
          </a:p>
        </p:txBody>
      </p:sp>
    </p:spTree>
    <p:extLst>
      <p:ext uri="{BB962C8B-B14F-4D97-AF65-F5344CB8AC3E}">
        <p14:creationId xmlns:p14="http://schemas.microsoft.com/office/powerpoint/2010/main" val="818675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381000" y="685800"/>
            <a:ext cx="6096000" cy="3429000"/>
          </a:xfrm>
          <a:ln/>
        </p:spPr>
      </p:sp>
      <p:sp>
        <p:nvSpPr>
          <p:cNvPr id="56323" name="Notes Placeholder 2"/>
          <p:cNvSpPr>
            <a:spLocks noGrp="1"/>
          </p:cNvSpPr>
          <p:nvPr>
            <p:ph type="body" idx="1"/>
          </p:nvPr>
        </p:nvSpPr>
        <p:spPr>
          <a:noFill/>
          <a:ln/>
        </p:spPr>
        <p:txBody>
          <a:bodyPr/>
          <a:lstStyle/>
          <a:p>
            <a:endParaRPr lang="en-US"/>
          </a:p>
        </p:txBody>
      </p:sp>
      <p:sp>
        <p:nvSpPr>
          <p:cNvPr id="56324" name="Slide Number Placeholder 3"/>
          <p:cNvSpPr>
            <a:spLocks noGrp="1"/>
          </p:cNvSpPr>
          <p:nvPr>
            <p:ph type="sldNum" sz="quarter" idx="5"/>
          </p:nvPr>
        </p:nvSpPr>
        <p:spPr>
          <a:noFill/>
        </p:spPr>
        <p:txBody>
          <a:bodyPr/>
          <a:lstStyle/>
          <a:p>
            <a:fld id="{39B9F795-80E9-4AB1-9327-DA693D8A5419}" type="slidenum">
              <a:rPr lang="en-US" smtClean="0"/>
              <a:pPr/>
              <a:t>24</a:t>
            </a:fld>
            <a:endParaRPr lang="en-US"/>
          </a:p>
        </p:txBody>
      </p:sp>
    </p:spTree>
    <p:extLst>
      <p:ext uri="{BB962C8B-B14F-4D97-AF65-F5344CB8AC3E}">
        <p14:creationId xmlns:p14="http://schemas.microsoft.com/office/powerpoint/2010/main" val="621861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381000" y="685800"/>
            <a:ext cx="6096000" cy="3429000"/>
          </a:xfrm>
          <a:ln/>
        </p:spPr>
      </p:sp>
      <p:sp>
        <p:nvSpPr>
          <p:cNvPr id="57347" name="Notes Placeholder 2"/>
          <p:cNvSpPr>
            <a:spLocks noGrp="1"/>
          </p:cNvSpPr>
          <p:nvPr>
            <p:ph type="body" idx="1"/>
          </p:nvPr>
        </p:nvSpPr>
        <p:spPr>
          <a:noFill/>
          <a:ln/>
        </p:spPr>
        <p:txBody>
          <a:bodyPr/>
          <a:lstStyle/>
          <a:p>
            <a:endParaRPr lang="en-US"/>
          </a:p>
        </p:txBody>
      </p:sp>
      <p:sp>
        <p:nvSpPr>
          <p:cNvPr id="57348" name="Slide Number Placeholder 3"/>
          <p:cNvSpPr>
            <a:spLocks noGrp="1"/>
          </p:cNvSpPr>
          <p:nvPr>
            <p:ph type="sldNum" sz="quarter" idx="5"/>
          </p:nvPr>
        </p:nvSpPr>
        <p:spPr>
          <a:noFill/>
        </p:spPr>
        <p:txBody>
          <a:bodyPr/>
          <a:lstStyle/>
          <a:p>
            <a:fld id="{4F1001F7-BB5A-46BB-ABD7-921DF56AFA52}" type="slidenum">
              <a:rPr lang="en-US" smtClean="0"/>
              <a:pPr/>
              <a:t>25</a:t>
            </a:fld>
            <a:endParaRPr lang="en-US"/>
          </a:p>
        </p:txBody>
      </p:sp>
    </p:spTree>
    <p:extLst>
      <p:ext uri="{BB962C8B-B14F-4D97-AF65-F5344CB8AC3E}">
        <p14:creationId xmlns:p14="http://schemas.microsoft.com/office/powerpoint/2010/main" val="868592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B11CAE9-47EC-435B-98EC-B019B4B8BD5D}" type="slidenum">
              <a:rPr lang="en-US" smtClean="0"/>
              <a:pPr/>
              <a:t>26</a:t>
            </a:fld>
            <a:endParaRPr lang="en-US"/>
          </a:p>
        </p:txBody>
      </p:sp>
      <p:sp>
        <p:nvSpPr>
          <p:cNvPr id="60419" name="Rectangle 2"/>
          <p:cNvSpPr>
            <a:spLocks noGrp="1" noRot="1" noChangeAspect="1" noChangeArrowheads="1" noTextEdit="1"/>
          </p:cNvSpPr>
          <p:nvPr>
            <p:ph type="sldImg"/>
          </p:nvPr>
        </p:nvSpPr>
        <p:spPr>
          <a:xfrm>
            <a:off x="382588" y="685800"/>
            <a:ext cx="6094412" cy="3429000"/>
          </a:xfrm>
          <a:ln/>
        </p:spPr>
      </p:sp>
      <p:sp>
        <p:nvSpPr>
          <p:cNvPr id="604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46022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381000" y="685800"/>
            <a:ext cx="6096000" cy="3429000"/>
          </a:xfrm>
          <a:ln/>
        </p:spPr>
      </p:sp>
      <p:sp>
        <p:nvSpPr>
          <p:cNvPr id="78851" name="Notes Placeholder 2"/>
          <p:cNvSpPr>
            <a:spLocks noGrp="1"/>
          </p:cNvSpPr>
          <p:nvPr>
            <p:ph type="body" idx="1"/>
          </p:nvPr>
        </p:nvSpPr>
        <p:spPr>
          <a:noFill/>
          <a:ln/>
        </p:spPr>
        <p:txBody>
          <a:bodyPr/>
          <a:lstStyle/>
          <a:p>
            <a:pPr eaLnBrk="1" hangingPunct="1"/>
            <a:endParaRPr lang="en-US"/>
          </a:p>
        </p:txBody>
      </p:sp>
      <p:sp>
        <p:nvSpPr>
          <p:cNvPr id="78852" name="Slide Number Placeholder 3"/>
          <p:cNvSpPr>
            <a:spLocks noGrp="1"/>
          </p:cNvSpPr>
          <p:nvPr>
            <p:ph type="sldNum" sz="quarter" idx="5"/>
          </p:nvPr>
        </p:nvSpPr>
        <p:spPr>
          <a:noFill/>
        </p:spPr>
        <p:txBody>
          <a:bodyPr/>
          <a:lstStyle/>
          <a:p>
            <a:fld id="{A075239B-B558-4971-957F-E165F2B7D9C3}" type="slidenum">
              <a:rPr lang="en-US" smtClean="0"/>
              <a:pPr/>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B4012D-9BC3-478A-9A56-0F647015CA7F}" type="slidenum">
              <a:rPr lang="en-US" smtClean="0"/>
              <a:t>29</a:t>
            </a:fld>
            <a:endParaRPr lang="en-US"/>
          </a:p>
        </p:txBody>
      </p:sp>
    </p:spTree>
    <p:extLst>
      <p:ext uri="{BB962C8B-B14F-4D97-AF65-F5344CB8AC3E}">
        <p14:creationId xmlns:p14="http://schemas.microsoft.com/office/powerpoint/2010/main" val="3507603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B4012D-9BC3-478A-9A56-0F647015CA7F}" type="slidenum">
              <a:rPr lang="en-US" smtClean="0"/>
              <a:t>30</a:t>
            </a:fld>
            <a:endParaRPr lang="en-US"/>
          </a:p>
        </p:txBody>
      </p:sp>
    </p:spTree>
    <p:extLst>
      <p:ext uri="{BB962C8B-B14F-4D97-AF65-F5344CB8AC3E}">
        <p14:creationId xmlns:p14="http://schemas.microsoft.com/office/powerpoint/2010/main" val="968297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B4012D-9BC3-478A-9A56-0F647015CA7F}" type="slidenum">
              <a:rPr lang="en-US" smtClean="0"/>
              <a:t>31</a:t>
            </a:fld>
            <a:endParaRPr lang="en-US"/>
          </a:p>
        </p:txBody>
      </p:sp>
    </p:spTree>
    <p:extLst>
      <p:ext uri="{BB962C8B-B14F-4D97-AF65-F5344CB8AC3E}">
        <p14:creationId xmlns:p14="http://schemas.microsoft.com/office/powerpoint/2010/main" val="913845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B52F19-53A5-4490-894D-3B5E99F3AC52}"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3FF89-88EF-4E69-AB44-074931615734}" type="slidenum">
              <a:rPr lang="en-US" smtClean="0"/>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B52F19-53A5-4490-894D-3B5E99F3AC52}"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3FF89-88EF-4E69-AB44-07493161573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B52F19-53A5-4490-894D-3B5E99F3AC52}"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3FF89-88EF-4E69-AB44-074931615734}" type="slidenum">
              <a:rPr lang="en-US" smtClean="0"/>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B52F19-53A5-4490-894D-3B5E99F3AC52}"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3FF89-88EF-4E69-AB44-07493161573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B52F19-53A5-4490-894D-3B5E99F3AC52}" type="datetimeFigureOut">
              <a:rPr lang="en-US" smtClean="0"/>
              <a:t>10/27/2026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E3FF89-88EF-4E69-AB44-074931615734}" type="slidenum">
              <a:rPr lang="en-US" smtClean="0"/>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B52F19-53A5-4490-894D-3B5E99F3AC52}" type="datetimeFigureOut">
              <a:rPr lang="en-US" smtClean="0"/>
              <a:t>10/27/2026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E3FF89-88EF-4E69-AB44-0749316157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B52F19-53A5-4490-894D-3B5E99F3AC52}" type="datetimeFigureOut">
              <a:rPr lang="en-US" smtClean="0"/>
              <a:t>10/27/2026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E3FF89-88EF-4E69-AB44-0749316157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B52F19-53A5-4490-894D-3B5E99F3AC52}"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3FF89-88EF-4E69-AB44-074931615734}" type="slidenum">
              <a:rPr lang="en-US" smtClean="0"/>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B52F19-53A5-4490-894D-3B5E99F3AC52}" type="datetimeFigureOut">
              <a:rPr lang="en-US" smtClean="0"/>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3FF89-88EF-4E69-AB44-07493161573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B52F19-53A5-4490-894D-3B5E99F3AC52}"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3FF89-88EF-4E69-AB44-0749316157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B52F19-53A5-4490-894D-3B5E99F3AC52}" type="datetimeFigureOut">
              <a:rPr lang="en-US" smtClean="0"/>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3FF89-88EF-4E69-AB44-07493161573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99B52F19-53A5-4490-894D-3B5E99F3AC52}" type="datetimeFigureOut">
              <a:rPr lang="en-US" smtClean="0"/>
              <a:t>10/27/2026</a:t>
            </a:fld>
            <a:endParaRPr lang="en-US"/>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59E3FF89-88EF-4E69-AB44-07493161573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news.vanderbilt.edu/2014/06/grit-better-than-gr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nature.com/nature/journal/v510/n7504/full/nj7504-303a.html"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1981200" y="990601"/>
            <a:ext cx="8229600" cy="1470025"/>
          </a:xfrm>
        </p:spPr>
        <p:txBody>
          <a:bodyPr>
            <a:normAutofit fontScale="90000"/>
          </a:bodyPr>
          <a:lstStyle/>
          <a:p>
            <a:pPr eaLnBrk="1" hangingPunct="1">
              <a:defRPr/>
            </a:pPr>
            <a:r>
              <a:rPr lang="en-US" sz="3600" dirty="0">
                <a:solidFill>
                  <a:schemeClr val="hlink"/>
                </a:solidFill>
                <a:latin typeface="Calibri" pitchFamily="34" charset="0"/>
              </a:rPr>
              <a:t>Research Career Development</a:t>
            </a:r>
            <a:br>
              <a:rPr lang="en-US" sz="3600" dirty="0">
                <a:solidFill>
                  <a:schemeClr val="hlink"/>
                </a:solidFill>
                <a:latin typeface="Calibri" pitchFamily="34" charset="0"/>
              </a:rPr>
            </a:br>
            <a:br>
              <a:rPr lang="en-US" sz="3600" dirty="0">
                <a:solidFill>
                  <a:schemeClr val="hlink"/>
                </a:solidFill>
                <a:latin typeface="Calibri" pitchFamily="34" charset="0"/>
              </a:rPr>
            </a:br>
            <a:r>
              <a:rPr lang="en-US" sz="4400" b="1" dirty="0">
                <a:solidFill>
                  <a:schemeClr val="tx1"/>
                </a:solidFill>
                <a:latin typeface="Calibri" pitchFamily="34" charset="0"/>
              </a:rPr>
              <a:t>Applying to Graduate Programs</a:t>
            </a:r>
            <a:endParaRPr lang="en-US" sz="5300" b="1" dirty="0">
              <a:solidFill>
                <a:schemeClr val="tx1"/>
              </a:solidFill>
              <a:latin typeface="Calibri" pitchFamily="34" charset="0"/>
            </a:endParaRPr>
          </a:p>
        </p:txBody>
      </p:sp>
      <p:sp>
        <p:nvSpPr>
          <p:cNvPr id="21507" name="Rectangle 3"/>
          <p:cNvSpPr>
            <a:spLocks noGrp="1" noChangeArrowheads="1"/>
          </p:cNvSpPr>
          <p:nvPr>
            <p:ph type="subTitle" idx="1"/>
          </p:nvPr>
        </p:nvSpPr>
        <p:spPr>
          <a:xfrm>
            <a:off x="1962808" y="4953001"/>
            <a:ext cx="5826719" cy="1096899"/>
          </a:xfrm>
        </p:spPr>
        <p:txBody>
          <a:bodyPr>
            <a:normAutofit fontScale="92500" lnSpcReduction="20000"/>
          </a:bodyPr>
          <a:lstStyle/>
          <a:p>
            <a:pPr eaLnBrk="1" hangingPunct="1">
              <a:defRPr/>
            </a:pPr>
            <a:r>
              <a:rPr lang="en-US" dirty="0">
                <a:latin typeface="Calibri" pitchFamily="34" charset="0"/>
              </a:rPr>
              <a:t>Dr. Gail P. Taylor</a:t>
            </a:r>
          </a:p>
          <a:p>
            <a:pPr eaLnBrk="1" hangingPunct="1">
              <a:defRPr/>
            </a:pPr>
            <a:r>
              <a:rPr lang="en-US" dirty="0">
                <a:latin typeface="Calibri" pitchFamily="34" charset="0"/>
              </a:rPr>
              <a:t>Asst. PD MBRS-RISE &amp; MARC U*STAR</a:t>
            </a:r>
          </a:p>
          <a:p>
            <a:pPr eaLnBrk="1" hangingPunct="1">
              <a:defRPr/>
            </a:pPr>
            <a:r>
              <a:rPr lang="en-US" dirty="0">
                <a:latin typeface="Calibri" pitchFamily="34" charset="0"/>
              </a:rPr>
              <a:t>Fall 2026</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0401" y="3748370"/>
            <a:ext cx="2927707" cy="2338388"/>
          </a:xfrm>
          <a:prstGeom prst="rect">
            <a:avLst/>
          </a:prstGeom>
        </p:spPr>
      </p:pic>
    </p:spTree>
    <p:extLst>
      <p:ext uri="{BB962C8B-B14F-4D97-AF65-F5344CB8AC3E}">
        <p14:creationId xmlns:p14="http://schemas.microsoft.com/office/powerpoint/2010/main" val="1945965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E559-01CA-814B-F3A6-57AA8E0F6C5F}"/>
              </a:ext>
            </a:extLst>
          </p:cNvPr>
          <p:cNvSpPr>
            <a:spLocks noGrp="1"/>
          </p:cNvSpPr>
          <p:nvPr>
            <p:ph type="title"/>
          </p:nvPr>
        </p:nvSpPr>
        <p:spPr/>
        <p:txBody>
          <a:bodyPr/>
          <a:lstStyle/>
          <a:p>
            <a:r>
              <a:rPr lang="en-US" dirty="0"/>
              <a:t>What do I mean by Graduate School?</a:t>
            </a:r>
          </a:p>
        </p:txBody>
      </p:sp>
      <p:sp>
        <p:nvSpPr>
          <p:cNvPr id="3" name="Content Placeholder 2">
            <a:extLst>
              <a:ext uri="{FF2B5EF4-FFF2-40B4-BE49-F238E27FC236}">
                <a16:creationId xmlns:a16="http://schemas.microsoft.com/office/drawing/2014/main" id="{8081DCF3-FC38-8529-28CE-E5D3771BC2B3}"/>
              </a:ext>
            </a:extLst>
          </p:cNvPr>
          <p:cNvSpPr>
            <a:spLocks noGrp="1"/>
          </p:cNvSpPr>
          <p:nvPr>
            <p:ph idx="1"/>
          </p:nvPr>
        </p:nvSpPr>
        <p:spPr>
          <a:xfrm>
            <a:off x="457200" y="1752600"/>
            <a:ext cx="10972800" cy="4876800"/>
          </a:xfrm>
        </p:spPr>
        <p:txBody>
          <a:bodyPr/>
          <a:lstStyle/>
          <a:p>
            <a:r>
              <a:rPr lang="en-US" dirty="0"/>
              <a:t>Graduate School UTSA = Masters</a:t>
            </a:r>
          </a:p>
          <a:p>
            <a:r>
              <a:rPr lang="en-US" dirty="0"/>
              <a:t>Graduate School rest of world = Masters or PhD (with PhD emphasis)</a:t>
            </a:r>
          </a:p>
          <a:p>
            <a:endParaRPr lang="en-US" dirty="0"/>
          </a:p>
          <a:p>
            <a:r>
              <a:rPr lang="en-US" dirty="0"/>
              <a:t>An MS is not needed to pursue a PhD in most Science fields</a:t>
            </a:r>
          </a:p>
          <a:p>
            <a:pPr lvl="1"/>
            <a:r>
              <a:rPr lang="en-US" dirty="0"/>
              <a:t>Can vary by school/program</a:t>
            </a:r>
          </a:p>
          <a:p>
            <a:pPr lvl="1"/>
            <a:r>
              <a:rPr lang="en-US" dirty="0"/>
              <a:t>Must prepare at UG level</a:t>
            </a:r>
          </a:p>
          <a:p>
            <a:pPr lvl="1"/>
            <a:r>
              <a:rPr lang="en-US" dirty="0"/>
              <a:t>A high achieving students may obtain a MS to PhD agreement (with funding)</a:t>
            </a:r>
          </a:p>
          <a:p>
            <a:pPr lvl="1"/>
            <a:r>
              <a:rPr lang="en-US" dirty="0"/>
              <a:t>Sometimes MS can be obtained, same classes, on the way to PhD</a:t>
            </a:r>
          </a:p>
        </p:txBody>
      </p:sp>
    </p:spTree>
    <p:extLst>
      <p:ext uri="{BB962C8B-B14F-4D97-AF65-F5344CB8AC3E}">
        <p14:creationId xmlns:p14="http://schemas.microsoft.com/office/powerpoint/2010/main" val="783250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FD752-16FD-2DAF-9A76-00A307864EDF}"/>
              </a:ext>
            </a:extLst>
          </p:cNvPr>
          <p:cNvSpPr>
            <a:spLocks noGrp="1"/>
          </p:cNvSpPr>
          <p:nvPr>
            <p:ph type="title"/>
          </p:nvPr>
        </p:nvSpPr>
        <p:spPr>
          <a:xfrm>
            <a:off x="457200" y="500063"/>
            <a:ext cx="10972800" cy="990600"/>
          </a:xfrm>
        </p:spPr>
        <p:txBody>
          <a:bodyPr>
            <a:normAutofit fontScale="90000"/>
          </a:bodyPr>
          <a:lstStyle/>
          <a:p>
            <a:r>
              <a:rPr lang="de-DE" sz="4000" b="1" dirty="0">
                <a:solidFill>
                  <a:srgbClr val="0C2340"/>
                </a:solidFill>
                <a:latin typeface="Bitstream Charter"/>
                <a:ea typeface="Bitstream Charter"/>
                <a:cs typeface="Bitstream Charter"/>
              </a:rPr>
              <a:t>M.S. vs. Ph.D. in STEM</a:t>
            </a:r>
            <a:br>
              <a:rPr lang="de-DE" sz="4000" b="1" dirty="0">
                <a:solidFill>
                  <a:srgbClr val="0C2340"/>
                </a:solidFill>
                <a:latin typeface="Bitstream Charter"/>
                <a:ea typeface="Bitstream Charter"/>
                <a:cs typeface="Bitstream Charter"/>
              </a:rPr>
            </a:br>
            <a:endParaRPr lang="en-US" dirty="0"/>
          </a:p>
        </p:txBody>
      </p:sp>
      <p:sp>
        <p:nvSpPr>
          <p:cNvPr id="5" name="Rectangle 4">
            <a:extLst>
              <a:ext uri="{FF2B5EF4-FFF2-40B4-BE49-F238E27FC236}">
                <a16:creationId xmlns:a16="http://schemas.microsoft.com/office/drawing/2014/main" id="{BA4CD01A-EEEE-44B3-EA1B-FF9AAC4237B0}"/>
              </a:ext>
            </a:extLst>
          </p:cNvPr>
          <p:cNvSpPr>
            <a:spLocks noGrp="1"/>
          </p:cNvSpPr>
          <p:nvPr/>
        </p:nvSpPr>
        <p:spPr>
          <a:xfrm>
            <a:off x="504217" y="917947"/>
            <a:ext cx="11049000" cy="342900"/>
          </a:xfrm>
          <a:prstGeom prst="rect">
            <a:avLst/>
          </a:prstGeom>
          <a:noFill/>
          <a:ln w="0">
            <a:noFill/>
          </a:ln>
        </p:spPr>
        <p:txBody>
          <a:bodyPr>
            <a:noAutofit/>
          </a:bodyPr>
          <a:lstStyle/>
          <a:p>
            <a:pPr>
              <a:defRPr sz="1875" b="0">
                <a:solidFill>
                  <a:srgbClr val="52616D"/>
                </a:solidFill>
                <a:latin typeface="Bitstream Charter"/>
                <a:ea typeface="Bitstream Charter"/>
                <a:cs typeface="Bitstream Charter"/>
              </a:defRPr>
            </a:pPr>
            <a:r>
              <a:rPr sz="1875" b="0" dirty="0">
                <a:solidFill>
                  <a:srgbClr val="52616D"/>
                </a:solidFill>
                <a:latin typeface="Bitstream Charter"/>
                <a:ea typeface="Bitstream Charter"/>
                <a:cs typeface="Bitstream Charter"/>
              </a:rPr>
              <a:t>Your goals should guide your choice of degree</a:t>
            </a:r>
          </a:p>
        </p:txBody>
      </p:sp>
      <p:sp>
        <p:nvSpPr>
          <p:cNvPr id="3" name="Content Placeholder 2">
            <a:extLst>
              <a:ext uri="{FF2B5EF4-FFF2-40B4-BE49-F238E27FC236}">
                <a16:creationId xmlns:a16="http://schemas.microsoft.com/office/drawing/2014/main" id="{07BAA715-AAAE-9EAA-5D9D-6E91D6C25682}"/>
              </a:ext>
            </a:extLst>
          </p:cNvPr>
          <p:cNvSpPr>
            <a:spLocks noGrp="1"/>
          </p:cNvSpPr>
          <p:nvPr>
            <p:ph idx="1"/>
          </p:nvPr>
        </p:nvSpPr>
        <p:spPr/>
        <p:txBody>
          <a:bodyPr/>
          <a:lstStyle/>
          <a:p>
            <a:endParaRPr lang="en-US"/>
          </a:p>
        </p:txBody>
      </p:sp>
      <p:graphicFrame>
        <p:nvGraphicFramePr>
          <p:cNvPr id="6" name="Table 5">
            <a:extLst>
              <a:ext uri="{FF2B5EF4-FFF2-40B4-BE49-F238E27FC236}">
                <a16:creationId xmlns:a16="http://schemas.microsoft.com/office/drawing/2014/main" id="{156910B8-8A2C-55DF-C492-19733AE7B3AE}"/>
              </a:ext>
            </a:extLst>
          </p:cNvPr>
          <p:cNvGraphicFramePr/>
          <p:nvPr>
            <p:extLst>
              <p:ext uri="{D42A27DB-BD31-4B8C-83A1-F6EECF244321}">
                <p14:modId xmlns:p14="http://schemas.microsoft.com/office/powerpoint/2010/main" val="1429199111"/>
              </p:ext>
            </p:extLst>
          </p:nvPr>
        </p:nvGraphicFramePr>
        <p:xfrm>
          <a:off x="504217" y="1392227"/>
          <a:ext cx="10439400" cy="5073343"/>
        </p:xfrm>
        <a:graphic>
          <a:graphicData uri="http://schemas.openxmlformats.org/drawingml/2006/table">
            <a:tbl>
              <a:tblPr firstRow="1"/>
              <a:tblGrid>
                <a:gridCol w="5219700">
                  <a:extLst>
                    <a:ext uri="{9D8B030D-6E8A-4147-A177-3AD203B41FA5}">
                      <a16:colId xmlns:a16="http://schemas.microsoft.com/office/drawing/2014/main" val="20000"/>
                    </a:ext>
                  </a:extLst>
                </a:gridCol>
                <a:gridCol w="5219700">
                  <a:extLst>
                    <a:ext uri="{9D8B030D-6E8A-4147-A177-3AD203B41FA5}">
                      <a16:colId xmlns:a16="http://schemas.microsoft.com/office/drawing/2014/main" val="20001"/>
                    </a:ext>
                  </a:extLst>
                </a:gridCol>
              </a:tblGrid>
              <a:tr h="454047">
                <a:tc>
                  <a:txBody>
                    <a:bodyPr/>
                    <a:lstStyle/>
                    <a:p>
                      <a:r>
                        <a:rPr sz="2100" b="1" dirty="0">
                          <a:solidFill>
                            <a:srgbClr val="FFFFFF"/>
                          </a:solidFill>
                          <a:latin typeface="Bitstream Charter"/>
                          <a:ea typeface="Bitstream Charter"/>
                          <a:cs typeface="Bitstream Charter"/>
                        </a:rPr>
                        <a:t>M.S. PROGRAM</a:t>
                      </a:r>
                    </a:p>
                  </a:txBody>
                  <a:tcPr>
                    <a:solidFill>
                      <a:srgbClr val="0C2340"/>
                    </a:solidFill>
                  </a:tcPr>
                </a:tc>
                <a:tc>
                  <a:txBody>
                    <a:bodyPr/>
                    <a:lstStyle/>
                    <a:p>
                      <a:r>
                        <a:rPr sz="2100" b="1" dirty="0">
                          <a:solidFill>
                            <a:srgbClr val="FFFFFF"/>
                          </a:solidFill>
                          <a:latin typeface="Bitstream Charter"/>
                          <a:ea typeface="Bitstream Charter"/>
                          <a:cs typeface="Bitstream Charter"/>
                        </a:rPr>
                        <a:t>Ph.D. PROGRAM</a:t>
                      </a:r>
                    </a:p>
                  </a:txBody>
                  <a:tcPr>
                    <a:solidFill>
                      <a:srgbClr val="C9470B"/>
                    </a:solidFill>
                  </a:tcPr>
                </a:tc>
                <a:extLst>
                  <a:ext uri="{0D108BD9-81ED-4DB2-BD59-A6C34878D82A}">
                    <a16:rowId xmlns:a16="http://schemas.microsoft.com/office/drawing/2014/main" val="10000"/>
                  </a:ext>
                </a:extLst>
              </a:tr>
              <a:tr h="595936">
                <a:tc>
                  <a:txBody>
                    <a:bodyPr/>
                    <a:lstStyle/>
                    <a:p>
                      <a:r>
                        <a:rPr sz="1800" b="0">
                          <a:solidFill>
                            <a:srgbClr val="233746"/>
                          </a:solidFill>
                          <a:latin typeface="Bitstream Charter"/>
                          <a:ea typeface="Bitstream Charter"/>
                          <a:cs typeface="Bitstream Charter"/>
                        </a:rPr>
                        <a:t>Usually 1–3 years</a:t>
                      </a:r>
                    </a:p>
                  </a:txBody>
                  <a:tcPr>
                    <a:solidFill>
                      <a:srgbClr val="FFFFFF"/>
                    </a:solidFill>
                  </a:tcPr>
                </a:tc>
                <a:tc>
                  <a:txBody>
                    <a:bodyPr/>
                    <a:lstStyle/>
                    <a:p>
                      <a:r>
                        <a:rPr sz="1800" b="0" dirty="0">
                          <a:solidFill>
                            <a:srgbClr val="233746"/>
                          </a:solidFill>
                          <a:latin typeface="Bitstream Charter"/>
                          <a:ea typeface="Bitstream Charter"/>
                          <a:cs typeface="Bitstream Charter"/>
                        </a:rPr>
                        <a:t>Usually 4–7 years</a:t>
                      </a:r>
                    </a:p>
                  </a:txBody>
                  <a:tcPr>
                    <a:solidFill>
                      <a:srgbClr val="FFFFFF"/>
                    </a:solidFill>
                  </a:tcPr>
                </a:tc>
                <a:extLst>
                  <a:ext uri="{0D108BD9-81ED-4DB2-BD59-A6C34878D82A}">
                    <a16:rowId xmlns:a16="http://schemas.microsoft.com/office/drawing/2014/main" val="10001"/>
                  </a:ext>
                </a:extLst>
              </a:tr>
              <a:tr h="635665">
                <a:tc>
                  <a:txBody>
                    <a:bodyPr/>
                    <a:lstStyle/>
                    <a:p>
                      <a:r>
                        <a:rPr sz="1800" b="0">
                          <a:solidFill>
                            <a:srgbClr val="233746"/>
                          </a:solidFill>
                          <a:latin typeface="Bitstream Charter"/>
                          <a:ea typeface="Bitstream Charter"/>
                          <a:cs typeface="Bitstream Charter"/>
                        </a:rPr>
                        <a:t>Often self-funded</a:t>
                      </a:r>
                    </a:p>
                    <a:p>
                      <a:r>
                        <a:rPr sz="1800" b="0">
                          <a:solidFill>
                            <a:srgbClr val="233746"/>
                          </a:solidFill>
                          <a:latin typeface="Bitstream Charter"/>
                          <a:ea typeface="Bitstream Charter"/>
                          <a:cs typeface="Bitstream Charter"/>
                        </a:rPr>
                        <a:t>Some programs offer assistantships</a:t>
                      </a:r>
                    </a:p>
                  </a:txBody>
                  <a:tcPr>
                    <a:solidFill>
                      <a:srgbClr val="F3F6F8"/>
                    </a:solidFill>
                  </a:tcPr>
                </a:tc>
                <a:tc>
                  <a:txBody>
                    <a:bodyPr/>
                    <a:lstStyle/>
                    <a:p>
                      <a:r>
                        <a:rPr sz="1800" b="0" dirty="0">
                          <a:solidFill>
                            <a:srgbClr val="233746"/>
                          </a:solidFill>
                          <a:latin typeface="Bitstream Charter"/>
                          <a:ea typeface="Bitstream Charter"/>
                          <a:cs typeface="Bitstream Charter"/>
                        </a:rPr>
                        <a:t>Typically includes a stipend</a:t>
                      </a:r>
                    </a:p>
                    <a:p>
                      <a:r>
                        <a:rPr sz="1800" b="0" dirty="0">
                          <a:solidFill>
                            <a:srgbClr val="233746"/>
                          </a:solidFill>
                          <a:latin typeface="Bitstream Charter"/>
                          <a:ea typeface="Bitstream Charter"/>
                          <a:cs typeface="Bitstream Charter"/>
                        </a:rPr>
                        <a:t>and tuition support</a:t>
                      </a:r>
                    </a:p>
                  </a:txBody>
                  <a:tcPr>
                    <a:solidFill>
                      <a:srgbClr val="F3F6F8"/>
                    </a:solidFill>
                  </a:tcPr>
                </a:tc>
                <a:extLst>
                  <a:ext uri="{0D108BD9-81ED-4DB2-BD59-A6C34878D82A}">
                    <a16:rowId xmlns:a16="http://schemas.microsoft.com/office/drawing/2014/main" val="10002"/>
                  </a:ext>
                </a:extLst>
              </a:tr>
              <a:tr h="635665">
                <a:tc>
                  <a:txBody>
                    <a:bodyPr/>
                    <a:lstStyle/>
                    <a:p>
                      <a:r>
                        <a:rPr sz="1800" b="0" dirty="0">
                          <a:solidFill>
                            <a:srgbClr val="233746"/>
                          </a:solidFill>
                          <a:latin typeface="Bitstream Charter"/>
                          <a:ea typeface="Bitstream Charter"/>
                          <a:cs typeface="Bitstream Charter"/>
                        </a:rPr>
                        <a:t>Builds specialized knowledge</a:t>
                      </a:r>
                    </a:p>
                    <a:p>
                      <a:r>
                        <a:rPr sz="1800" b="0" dirty="0">
                          <a:solidFill>
                            <a:srgbClr val="233746"/>
                          </a:solidFill>
                          <a:latin typeface="Bitstream Charter"/>
                          <a:ea typeface="Bitstream Charter"/>
                          <a:cs typeface="Bitstream Charter"/>
                        </a:rPr>
                        <a:t>and technical skills</a:t>
                      </a:r>
                    </a:p>
                  </a:txBody>
                  <a:tcPr>
                    <a:solidFill>
                      <a:srgbClr val="FFFFFF"/>
                    </a:solidFill>
                  </a:tcPr>
                </a:tc>
                <a:tc>
                  <a:txBody>
                    <a:bodyPr/>
                    <a:lstStyle/>
                    <a:p>
                      <a:r>
                        <a:rPr sz="1800" b="0">
                          <a:solidFill>
                            <a:srgbClr val="233746"/>
                          </a:solidFill>
                          <a:latin typeface="Bitstream Charter"/>
                          <a:ea typeface="Bitstream Charter"/>
                          <a:cs typeface="Bitstream Charter"/>
                        </a:rPr>
                        <a:t>Develops independence in</a:t>
                      </a:r>
                    </a:p>
                    <a:p>
                      <a:r>
                        <a:rPr sz="1800" b="0">
                          <a:solidFill>
                            <a:srgbClr val="233746"/>
                          </a:solidFill>
                          <a:latin typeface="Bitstream Charter"/>
                          <a:ea typeface="Bitstream Charter"/>
                          <a:cs typeface="Bitstream Charter"/>
                        </a:rPr>
                        <a:t>designing and leading research</a:t>
                      </a:r>
                    </a:p>
                  </a:txBody>
                  <a:tcPr>
                    <a:solidFill>
                      <a:srgbClr val="FFFFFF"/>
                    </a:solidFill>
                  </a:tcPr>
                </a:tc>
                <a:extLst>
                  <a:ext uri="{0D108BD9-81ED-4DB2-BD59-A6C34878D82A}">
                    <a16:rowId xmlns:a16="http://schemas.microsoft.com/office/drawing/2014/main" val="10003"/>
                  </a:ext>
                </a:extLst>
              </a:tr>
              <a:tr h="635665">
                <a:tc>
                  <a:txBody>
                    <a:bodyPr/>
                    <a:lstStyle/>
                    <a:p>
                      <a:r>
                        <a:rPr sz="1800" b="0" dirty="0">
                          <a:solidFill>
                            <a:srgbClr val="233746"/>
                          </a:solidFill>
                          <a:latin typeface="Bitstream Charter"/>
                          <a:ea typeface="Bitstream Charter"/>
                          <a:cs typeface="Bitstream Charter"/>
                        </a:rPr>
                        <a:t>Coursework, a project, or a thesis</a:t>
                      </a:r>
                    </a:p>
                    <a:p>
                      <a:r>
                        <a:rPr sz="1800" b="0" dirty="0">
                          <a:solidFill>
                            <a:srgbClr val="233746"/>
                          </a:solidFill>
                          <a:latin typeface="Bitstream Charter"/>
                          <a:ea typeface="Bitstream Charter"/>
                          <a:cs typeface="Bitstream Charter"/>
                        </a:rPr>
                        <a:t>Program emphasis varies</a:t>
                      </a:r>
                    </a:p>
                  </a:txBody>
                  <a:tcPr>
                    <a:solidFill>
                      <a:srgbClr val="F3F6F8"/>
                    </a:solidFill>
                  </a:tcPr>
                </a:tc>
                <a:tc>
                  <a:txBody>
                    <a:bodyPr/>
                    <a:lstStyle/>
                    <a:p>
                      <a:r>
                        <a:rPr sz="1800" b="0">
                          <a:solidFill>
                            <a:srgbClr val="233746"/>
                          </a:solidFill>
                          <a:latin typeface="Bitstream Charter"/>
                          <a:ea typeface="Bitstream Charter"/>
                          <a:cs typeface="Bitstream Charter"/>
                        </a:rPr>
                        <a:t>Original research culminating</a:t>
                      </a:r>
                    </a:p>
                    <a:p>
                      <a:r>
                        <a:rPr sz="1800" b="0">
                          <a:solidFill>
                            <a:srgbClr val="233746"/>
                          </a:solidFill>
                          <a:latin typeface="Bitstream Charter"/>
                          <a:ea typeface="Bitstream Charter"/>
                          <a:cs typeface="Bitstream Charter"/>
                        </a:rPr>
                        <a:t>in a dissertation</a:t>
                      </a:r>
                    </a:p>
                  </a:txBody>
                  <a:tcPr>
                    <a:solidFill>
                      <a:srgbClr val="F3F6F8"/>
                    </a:solidFill>
                  </a:tcPr>
                </a:tc>
                <a:extLst>
                  <a:ext uri="{0D108BD9-81ED-4DB2-BD59-A6C34878D82A}">
                    <a16:rowId xmlns:a16="http://schemas.microsoft.com/office/drawing/2014/main" val="10004"/>
                  </a:ext>
                </a:extLst>
              </a:tr>
              <a:tr h="0">
                <a:tc>
                  <a:txBody>
                    <a:bodyPr/>
                    <a:lstStyle/>
                    <a:p>
                      <a:r>
                        <a:rPr sz="1800" b="0" dirty="0">
                          <a:solidFill>
                            <a:srgbClr val="233746"/>
                          </a:solidFill>
                          <a:latin typeface="Bitstream Charter"/>
                          <a:ea typeface="Bitstream Charter"/>
                          <a:cs typeface="Bitstream Charter"/>
                        </a:rPr>
                        <a:t>Can strengthen research credentials</a:t>
                      </a:r>
                    </a:p>
                    <a:p>
                      <a:r>
                        <a:rPr sz="1800" b="0" dirty="0">
                          <a:solidFill>
                            <a:srgbClr val="233746"/>
                          </a:solidFill>
                          <a:latin typeface="Bitstream Charter"/>
                          <a:ea typeface="Bitstream Charter"/>
                          <a:cs typeface="Bitstream Charter"/>
                        </a:rPr>
                        <a:t>before a Ph.D.</a:t>
                      </a:r>
                      <a:r>
                        <a:rPr lang="en-US" sz="1800" b="0" dirty="0">
                          <a:solidFill>
                            <a:srgbClr val="233746"/>
                          </a:solidFill>
                          <a:latin typeface="Bitstream Charter"/>
                          <a:ea typeface="Bitstream Charter"/>
                          <a:cs typeface="Bitstream Charter"/>
                        </a:rPr>
                        <a:t> but does not often shorten</a:t>
                      </a:r>
                    </a:p>
                    <a:p>
                      <a:r>
                        <a:rPr lang="en-US" sz="1800" b="0" dirty="0">
                          <a:solidFill>
                            <a:srgbClr val="233746"/>
                          </a:solidFill>
                          <a:latin typeface="Bitstream Charter"/>
                          <a:ea typeface="Bitstream Charter"/>
                          <a:cs typeface="Bitstream Charter"/>
                        </a:rPr>
                        <a:t>a subsequent Ph.D.</a:t>
                      </a:r>
                      <a:endParaRPr sz="1800" b="0" dirty="0">
                        <a:solidFill>
                          <a:srgbClr val="233746"/>
                        </a:solidFill>
                        <a:latin typeface="Bitstream Charter"/>
                        <a:ea typeface="Bitstream Charter"/>
                        <a:cs typeface="Bitstream Charter"/>
                      </a:endParaRPr>
                    </a:p>
                  </a:txBody>
                  <a:tcPr>
                    <a:solidFill>
                      <a:srgbClr val="FFFFFF"/>
                    </a:solidFill>
                  </a:tcPr>
                </a:tc>
                <a:tc>
                  <a:txBody>
                    <a:bodyPr/>
                    <a:lstStyle/>
                    <a:p>
                      <a:r>
                        <a:rPr sz="1800" b="0" dirty="0">
                          <a:solidFill>
                            <a:srgbClr val="233746"/>
                          </a:solidFill>
                          <a:latin typeface="Bitstream Charter"/>
                          <a:ea typeface="Bitstream Charter"/>
                          <a:cs typeface="Bitstream Charter"/>
                        </a:rPr>
                        <a:t>A master’s is usually not required</a:t>
                      </a:r>
                    </a:p>
                    <a:p>
                      <a:r>
                        <a:rPr sz="1800" b="0" dirty="0">
                          <a:solidFill>
                            <a:srgbClr val="233746"/>
                          </a:solidFill>
                          <a:latin typeface="Bitstream Charter"/>
                          <a:ea typeface="Bitstream Charter"/>
                          <a:cs typeface="Bitstream Charter"/>
                        </a:rPr>
                        <a:t>for U.S. admission</a:t>
                      </a:r>
                      <a:r>
                        <a:rPr lang="en-US" sz="1800" b="0" dirty="0">
                          <a:solidFill>
                            <a:srgbClr val="233746"/>
                          </a:solidFill>
                          <a:latin typeface="Bitstream Charter"/>
                          <a:ea typeface="Bitstream Charter"/>
                          <a:cs typeface="Bitstream Charter"/>
                        </a:rPr>
                        <a:t> – Sometimes MS given in progress</a:t>
                      </a:r>
                      <a:endParaRPr sz="1800" b="0" dirty="0">
                        <a:solidFill>
                          <a:srgbClr val="233746"/>
                        </a:solidFill>
                        <a:latin typeface="Bitstream Charter"/>
                        <a:ea typeface="Bitstream Charter"/>
                        <a:cs typeface="Bitstream Charter"/>
                      </a:endParaRPr>
                    </a:p>
                  </a:txBody>
                  <a:tcPr>
                    <a:solidFill>
                      <a:srgbClr val="FFFFFF"/>
                    </a:solidFill>
                  </a:tcPr>
                </a:tc>
                <a:extLst>
                  <a:ext uri="{0D108BD9-81ED-4DB2-BD59-A6C34878D82A}">
                    <a16:rowId xmlns:a16="http://schemas.microsoft.com/office/drawing/2014/main" val="10005"/>
                  </a:ext>
                </a:extLst>
              </a:tr>
              <a:tr h="635665">
                <a:tc>
                  <a:txBody>
                    <a:bodyPr/>
                    <a:lstStyle/>
                    <a:p>
                      <a:r>
                        <a:rPr lang="en-US" sz="1800" b="0" dirty="0">
                          <a:solidFill>
                            <a:srgbClr val="233746"/>
                          </a:solidFill>
                          <a:latin typeface="Bitstream Charter"/>
                          <a:ea typeface="Bitstream Charter"/>
                          <a:cs typeface="Bitstream Charter"/>
                        </a:rPr>
                        <a:t>Admission often less competitive</a:t>
                      </a:r>
                    </a:p>
                    <a:p>
                      <a:r>
                        <a:rPr lang="en-US" sz="1800" b="0" dirty="0">
                          <a:solidFill>
                            <a:srgbClr val="233746"/>
                          </a:solidFill>
                          <a:latin typeface="Bitstream Charter"/>
                          <a:ea typeface="Bitstream Charter"/>
                          <a:cs typeface="Bitstream Charter"/>
                        </a:rPr>
                        <a:t>Varies by program.  Usually 3.0 w waivers to 2.8. Can be auto-admitted to some w decent GPA at UTSA.</a:t>
                      </a:r>
                    </a:p>
                  </a:txBody>
                  <a:tcPr>
                    <a:solidFill>
                      <a:srgbClr val="F3F6F8"/>
                    </a:solidFill>
                  </a:tcPr>
                </a:tc>
                <a:tc>
                  <a:txBody>
                    <a:bodyPr/>
                    <a:lstStyle/>
                    <a:p>
                      <a:r>
                        <a:rPr lang="en-US" sz="1800" b="0" dirty="0">
                          <a:solidFill>
                            <a:srgbClr val="233746"/>
                          </a:solidFill>
                          <a:latin typeface="Bitstream Charter"/>
                          <a:ea typeface="Bitstream Charter"/>
                          <a:cs typeface="Bitstream Charter"/>
                        </a:rPr>
                        <a:t>Wholistic a</a:t>
                      </a:r>
                      <a:r>
                        <a:rPr sz="1800" b="0" dirty="0">
                          <a:solidFill>
                            <a:srgbClr val="233746"/>
                          </a:solidFill>
                          <a:latin typeface="Bitstream Charter"/>
                          <a:ea typeface="Bitstream Charter"/>
                          <a:cs typeface="Bitstream Charter"/>
                        </a:rPr>
                        <a:t>dmission emphasizes research</a:t>
                      </a:r>
                      <a:r>
                        <a:rPr lang="en-US" sz="1800" b="0" dirty="0">
                          <a:solidFill>
                            <a:srgbClr val="233746"/>
                          </a:solidFill>
                          <a:latin typeface="Bitstream Charter"/>
                          <a:ea typeface="Bitstream Charter"/>
                          <a:cs typeface="Bitstream Charter"/>
                        </a:rPr>
                        <a:t> </a:t>
                      </a:r>
                      <a:r>
                        <a:rPr sz="1800" b="0" dirty="0">
                          <a:solidFill>
                            <a:srgbClr val="233746"/>
                          </a:solidFill>
                          <a:latin typeface="Bitstream Charter"/>
                          <a:ea typeface="Bitstream Charter"/>
                          <a:cs typeface="Bitstream Charter"/>
                        </a:rPr>
                        <a:t>preparation and program fit</a:t>
                      </a:r>
                      <a:r>
                        <a:rPr lang="en-US" sz="1800" b="0" dirty="0">
                          <a:solidFill>
                            <a:srgbClr val="233746"/>
                          </a:solidFill>
                          <a:latin typeface="Bitstream Charter"/>
                          <a:ea typeface="Bitstream Charter"/>
                          <a:cs typeface="Bitstream Charter"/>
                        </a:rPr>
                        <a:t> and perceived ability to complete coursework; Mentor availability and funding</a:t>
                      </a:r>
                    </a:p>
                    <a:p>
                      <a:r>
                        <a:rPr lang="en-US" sz="1800" b="0" dirty="0">
                          <a:solidFill>
                            <a:srgbClr val="233746"/>
                          </a:solidFill>
                          <a:latin typeface="Bitstream Charter"/>
                          <a:ea typeface="Bitstream Charter"/>
                          <a:cs typeface="Bitstream Charter"/>
                        </a:rPr>
                        <a:t>can affect admission.  GPA varies w program &gt;2.7 </a:t>
                      </a:r>
                      <a:endParaRPr sz="1800" b="0" dirty="0">
                        <a:solidFill>
                          <a:srgbClr val="233746"/>
                        </a:solidFill>
                        <a:latin typeface="Bitstream Charter"/>
                        <a:ea typeface="Bitstream Charter"/>
                        <a:cs typeface="Bitstream Charter"/>
                      </a:endParaRPr>
                    </a:p>
                  </a:txBody>
                  <a:tcPr>
                    <a:solidFill>
                      <a:srgbClr val="F3F6F8"/>
                    </a:solidFill>
                  </a:tcPr>
                </a:tc>
                <a:extLst>
                  <a:ext uri="{0D108BD9-81ED-4DB2-BD59-A6C34878D82A}">
                    <a16:rowId xmlns:a16="http://schemas.microsoft.com/office/drawing/2014/main" val="10006"/>
                  </a:ext>
                </a:extLst>
              </a:tr>
            </a:tbl>
          </a:graphicData>
        </a:graphic>
      </p:graphicFrame>
      <p:sp>
        <p:nvSpPr>
          <p:cNvPr id="7" name="Rectangle 6">
            <a:extLst>
              <a:ext uri="{FF2B5EF4-FFF2-40B4-BE49-F238E27FC236}">
                <a16:creationId xmlns:a16="http://schemas.microsoft.com/office/drawing/2014/main" id="{A7ADE6FF-9290-157E-715E-C3810E2533AB}"/>
              </a:ext>
            </a:extLst>
          </p:cNvPr>
          <p:cNvSpPr>
            <a:spLocks noGrp="1"/>
          </p:cNvSpPr>
          <p:nvPr/>
        </p:nvSpPr>
        <p:spPr>
          <a:xfrm>
            <a:off x="419100" y="6443662"/>
            <a:ext cx="11049000" cy="285750"/>
          </a:xfrm>
          <a:prstGeom prst="rect">
            <a:avLst/>
          </a:prstGeom>
          <a:noFill/>
          <a:ln w="0">
            <a:noFill/>
          </a:ln>
        </p:spPr>
        <p:txBody>
          <a:bodyPr>
            <a:noAutofit/>
          </a:bodyPr>
          <a:lstStyle/>
          <a:p>
            <a:pPr>
              <a:defRPr sz="1350" b="0">
                <a:solidFill>
                  <a:srgbClr val="52616D"/>
                </a:solidFill>
                <a:latin typeface="Bitstream Charter"/>
                <a:ea typeface="Bitstream Charter"/>
                <a:cs typeface="Bitstream Charter"/>
              </a:defRPr>
            </a:pPr>
            <a:r>
              <a:rPr sz="1350" b="0" dirty="0">
                <a:solidFill>
                  <a:srgbClr val="52616D"/>
                </a:solidFill>
                <a:latin typeface="Bitstream Charter"/>
                <a:ea typeface="Bitstream Charter"/>
                <a:cs typeface="Bitstream Charter"/>
              </a:rPr>
              <a:t>Typical U.S. STEM patterns. Timelines, funding, and admission requirements vary by program.</a:t>
            </a:r>
          </a:p>
        </p:txBody>
      </p:sp>
    </p:spTree>
    <p:extLst>
      <p:ext uri="{BB962C8B-B14F-4D97-AF65-F5344CB8AC3E}">
        <p14:creationId xmlns:p14="http://schemas.microsoft.com/office/powerpoint/2010/main" val="652935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023B-6448-DB44-CBB5-B1207ED664AA}"/>
              </a:ext>
            </a:extLst>
          </p:cNvPr>
          <p:cNvSpPr>
            <a:spLocks noGrp="1"/>
          </p:cNvSpPr>
          <p:nvPr>
            <p:ph type="title"/>
          </p:nvPr>
        </p:nvSpPr>
        <p:spPr/>
        <p:txBody>
          <a:bodyPr/>
          <a:lstStyle/>
          <a:p>
            <a:r>
              <a:rPr lang="en-US" dirty="0"/>
              <a:t>PhD: Different Starting Points / Shared Goal</a:t>
            </a:r>
          </a:p>
        </p:txBody>
      </p:sp>
      <p:sp>
        <p:nvSpPr>
          <p:cNvPr id="3" name="Content Placeholder 2">
            <a:extLst>
              <a:ext uri="{FF2B5EF4-FFF2-40B4-BE49-F238E27FC236}">
                <a16:creationId xmlns:a16="http://schemas.microsoft.com/office/drawing/2014/main" id="{671BFDA4-63D8-EC87-4697-6C3E77D42D51}"/>
              </a:ext>
            </a:extLst>
          </p:cNvPr>
          <p:cNvSpPr>
            <a:spLocks noGrp="1"/>
          </p:cNvSpPr>
          <p:nvPr>
            <p:ph idx="1"/>
          </p:nvPr>
        </p:nvSpPr>
        <p:spPr/>
        <p:txBody>
          <a:bodyPr>
            <a:normAutofit lnSpcReduction="10000"/>
          </a:bodyPr>
          <a:lstStyle/>
          <a:p>
            <a:r>
              <a:rPr lang="en-US" dirty="0"/>
              <a:t>Training as independent scientist</a:t>
            </a:r>
          </a:p>
          <a:p>
            <a:pPr lvl="1"/>
            <a:r>
              <a:rPr lang="en-US" dirty="0"/>
              <a:t>(Develop professional mindset)</a:t>
            </a:r>
          </a:p>
          <a:p>
            <a:pPr lvl="1"/>
            <a:r>
              <a:rPr lang="en-US" dirty="0"/>
              <a:t>Grad School is NOT a competition</a:t>
            </a:r>
          </a:p>
          <a:p>
            <a:pPr lvl="2"/>
            <a:r>
              <a:rPr lang="en-US" dirty="0"/>
              <a:t>Starting points vary!</a:t>
            </a:r>
          </a:p>
          <a:p>
            <a:pPr lvl="2"/>
            <a:r>
              <a:rPr lang="en-US" dirty="0"/>
              <a:t>Mind your OWN development for peace of mind…</a:t>
            </a:r>
          </a:p>
          <a:p>
            <a:r>
              <a:rPr lang="en-US" dirty="0"/>
              <a:t>Students enter PhD Programs with varying levels of research experience</a:t>
            </a:r>
          </a:p>
          <a:p>
            <a:pPr lvl="1"/>
            <a:r>
              <a:rPr lang="en-US" dirty="0"/>
              <a:t>Some were technicians for many years or have MS degrees</a:t>
            </a:r>
          </a:p>
          <a:p>
            <a:pPr lvl="1"/>
            <a:r>
              <a:rPr lang="en-US" dirty="0"/>
              <a:t>Some come straight out of UG studies</a:t>
            </a:r>
          </a:p>
          <a:p>
            <a:pPr lvl="2"/>
            <a:r>
              <a:rPr lang="en-US" dirty="0"/>
              <a:t>Why take UGs?  Creativity, smarts, passion…</a:t>
            </a:r>
          </a:p>
          <a:p>
            <a:pPr lvl="1"/>
            <a:r>
              <a:rPr lang="en-US" dirty="0"/>
              <a:t>Some went to Harvard, some UTSA***</a:t>
            </a:r>
          </a:p>
          <a:p>
            <a:r>
              <a:rPr lang="en-US" dirty="0"/>
              <a:t>PhD Programs prepare everyone as future independent scientists</a:t>
            </a:r>
          </a:p>
          <a:p>
            <a:pPr lvl="1"/>
            <a:r>
              <a:rPr lang="en-US" dirty="0"/>
              <a:t>Structured Course / Qualifying Exam sequences</a:t>
            </a:r>
          </a:p>
          <a:p>
            <a:pPr lvl="1"/>
            <a:r>
              <a:rPr lang="en-US" dirty="0"/>
              <a:t>Usually “Individual Development Plans” related to growth as a scientist</a:t>
            </a:r>
          </a:p>
          <a:p>
            <a:endParaRPr lang="en-US" dirty="0"/>
          </a:p>
        </p:txBody>
      </p:sp>
    </p:spTree>
    <p:extLst>
      <p:ext uri="{BB962C8B-B14F-4D97-AF65-F5344CB8AC3E}">
        <p14:creationId xmlns:p14="http://schemas.microsoft.com/office/powerpoint/2010/main" val="1442044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31" y="411922"/>
            <a:ext cx="6347713" cy="883478"/>
          </a:xfrm>
        </p:spPr>
        <p:txBody>
          <a:bodyPr/>
          <a:lstStyle/>
          <a:p>
            <a:r>
              <a:rPr lang="en-US" dirty="0"/>
              <a:t>Academic Foundations</a:t>
            </a:r>
          </a:p>
        </p:txBody>
      </p:sp>
      <p:sp>
        <p:nvSpPr>
          <p:cNvPr id="3" name="Content Placeholder 2"/>
          <p:cNvSpPr>
            <a:spLocks noGrp="1"/>
          </p:cNvSpPr>
          <p:nvPr>
            <p:ph idx="1"/>
          </p:nvPr>
        </p:nvSpPr>
        <p:spPr>
          <a:xfrm>
            <a:off x="609600" y="1447800"/>
            <a:ext cx="8839200" cy="5207000"/>
          </a:xfrm>
        </p:spPr>
        <p:txBody>
          <a:bodyPr>
            <a:noAutofit/>
          </a:bodyPr>
          <a:lstStyle/>
          <a:p>
            <a:pPr>
              <a:spcBef>
                <a:spcPts val="0"/>
              </a:spcBef>
              <a:defRPr/>
            </a:pPr>
            <a:r>
              <a:rPr lang="en-US" dirty="0">
                <a:latin typeface="Calibri" pitchFamily="34" charset="0"/>
              </a:rPr>
              <a:t>Grades are a student’s job.</a:t>
            </a:r>
          </a:p>
          <a:p>
            <a:pPr>
              <a:spcBef>
                <a:spcPts val="0"/>
              </a:spcBef>
              <a:defRPr/>
            </a:pPr>
            <a:r>
              <a:rPr lang="en-US" dirty="0">
                <a:latin typeface="Calibri" pitchFamily="34" charset="0"/>
              </a:rPr>
              <a:t>GPA (UD most important)</a:t>
            </a:r>
          </a:p>
          <a:p>
            <a:pPr lvl="1">
              <a:spcBef>
                <a:spcPts val="0"/>
              </a:spcBef>
              <a:defRPr/>
            </a:pPr>
            <a:r>
              <a:rPr lang="en-US" sz="2400" dirty="0">
                <a:latin typeface="Calibri" pitchFamily="34" charset="0"/>
              </a:rPr>
              <a:t>3.7 or above very good (but better for Harvard…)</a:t>
            </a:r>
          </a:p>
          <a:p>
            <a:pPr lvl="1">
              <a:spcBef>
                <a:spcPts val="0"/>
              </a:spcBef>
              <a:defRPr/>
            </a:pPr>
            <a:r>
              <a:rPr lang="en-US" sz="2400" dirty="0">
                <a:latin typeface="Calibri" pitchFamily="34" charset="0"/>
              </a:rPr>
              <a:t>3.5 solid</a:t>
            </a:r>
          </a:p>
          <a:p>
            <a:pPr lvl="1">
              <a:spcBef>
                <a:spcPts val="0"/>
              </a:spcBef>
              <a:defRPr/>
            </a:pPr>
            <a:r>
              <a:rPr lang="en-US" sz="2400" dirty="0">
                <a:latin typeface="Calibri" pitchFamily="34" charset="0"/>
              </a:rPr>
              <a:t>3.0- Some schools will admit</a:t>
            </a:r>
          </a:p>
          <a:p>
            <a:pPr lvl="1">
              <a:spcBef>
                <a:spcPts val="0"/>
              </a:spcBef>
              <a:defRPr/>
            </a:pPr>
            <a:r>
              <a:rPr lang="en-US" sz="2400" dirty="0">
                <a:latin typeface="Calibri" pitchFamily="34" charset="0"/>
              </a:rPr>
              <a:t>Sub-3.0  Rare and exceptional cases.</a:t>
            </a:r>
          </a:p>
          <a:p>
            <a:pPr>
              <a:spcBef>
                <a:spcPts val="0"/>
              </a:spcBef>
              <a:defRPr/>
            </a:pPr>
            <a:r>
              <a:rPr lang="en-US" dirty="0">
                <a:latin typeface="Calibri" pitchFamily="34" charset="0"/>
              </a:rPr>
              <a:t>Scientists often aren’t 4.0</a:t>
            </a:r>
          </a:p>
          <a:p>
            <a:pPr>
              <a:spcBef>
                <a:spcPts val="0"/>
              </a:spcBef>
              <a:defRPr/>
            </a:pPr>
            <a:r>
              <a:rPr lang="en-US" dirty="0">
                <a:latin typeface="Calibri" pitchFamily="34" charset="0"/>
              </a:rPr>
              <a:t>C’s are failing in GS but with UGs can be explained in letter </a:t>
            </a:r>
          </a:p>
          <a:p>
            <a:pPr>
              <a:spcBef>
                <a:spcPts val="0"/>
              </a:spcBef>
              <a:defRPr/>
            </a:pPr>
            <a:r>
              <a:rPr lang="en-US" dirty="0">
                <a:latin typeface="Calibri" pitchFamily="34" charset="0"/>
              </a:rPr>
              <a:t>Courses/Electives </a:t>
            </a:r>
          </a:p>
          <a:p>
            <a:pPr lvl="1">
              <a:spcBef>
                <a:spcPts val="0"/>
              </a:spcBef>
              <a:defRPr/>
            </a:pPr>
            <a:r>
              <a:rPr lang="en-US" dirty="0">
                <a:latin typeface="Calibri" pitchFamily="34" charset="0"/>
              </a:rPr>
              <a:t>Do you have needed foundations</a:t>
            </a:r>
          </a:p>
          <a:p>
            <a:pPr lvl="1">
              <a:spcBef>
                <a:spcPts val="0"/>
              </a:spcBef>
              <a:defRPr/>
            </a:pPr>
            <a:r>
              <a:rPr lang="en-US" sz="2400" dirty="0">
                <a:latin typeface="Calibri" pitchFamily="34" charset="0"/>
              </a:rPr>
              <a:t>P.S. you can take Grad courses as UG &amp; a few UG courses in GS</a:t>
            </a:r>
          </a:p>
          <a:p>
            <a:pPr>
              <a:spcBef>
                <a:spcPts val="0"/>
              </a:spcBef>
              <a:defRPr/>
            </a:pPr>
            <a:r>
              <a:rPr lang="en-US" dirty="0">
                <a:latin typeface="Calibri" pitchFamily="34" charset="0"/>
              </a:rPr>
              <a:t>Grades are balanced with letters, pubs, interview</a:t>
            </a:r>
          </a:p>
          <a:p>
            <a:pPr>
              <a:spcBef>
                <a:spcPts val="0"/>
              </a:spcBef>
              <a:defRPr/>
            </a:pPr>
            <a:endParaRPr lang="en-US" dirty="0">
              <a:latin typeface="Calibri" pitchFamily="34" charset="0"/>
            </a:endParaRPr>
          </a:p>
          <a:p>
            <a:pPr>
              <a:lnSpc>
                <a:spcPct val="120000"/>
              </a:lnSpc>
              <a:spcBef>
                <a:spcPts val="0"/>
              </a:spcBef>
              <a:defRPr/>
            </a:pPr>
            <a:endParaRPr lang="en-US" dirty="0">
              <a:latin typeface="Calibri" pitchFamily="34" charset="0"/>
            </a:endParaRPr>
          </a:p>
          <a:p>
            <a:pPr>
              <a:lnSpc>
                <a:spcPct val="120000"/>
              </a:lnSpc>
              <a:spcBef>
                <a:spcPts val="0"/>
              </a:spcBef>
            </a:pPr>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0" y="1752600"/>
            <a:ext cx="1981200" cy="1981200"/>
          </a:xfrm>
          <a:prstGeom prst="rect">
            <a:avLst/>
          </a:prstGeom>
        </p:spPr>
      </p:pic>
    </p:spTree>
    <p:extLst>
      <p:ext uri="{BB962C8B-B14F-4D97-AF65-F5344CB8AC3E}">
        <p14:creationId xmlns:p14="http://schemas.microsoft.com/office/powerpoint/2010/main" val="2905117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7B5F5D-5589-4F3A-A37A-283F5C5C88DB}"/>
              </a:ext>
            </a:extLst>
          </p:cNvPr>
          <p:cNvSpPr>
            <a:spLocks noGrp="1"/>
          </p:cNvSpPr>
          <p:nvPr>
            <p:ph type="title" idx="4294967295"/>
          </p:nvPr>
        </p:nvSpPr>
        <p:spPr>
          <a:xfrm>
            <a:off x="228600" y="242888"/>
            <a:ext cx="11087100" cy="552450"/>
          </a:xfrm>
          <a:prstGeom prst="rect">
            <a:avLst/>
          </a:prstGeom>
          <a:noFill/>
          <a:ln w="0">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0C2340"/>
                </a:solidFill>
                <a:latin typeface="Bitstream Charter"/>
                <a:ea typeface="Bitstream Charter"/>
                <a:cs typeface="Bitstream Charter"/>
              </a:defRPr>
            </a:pPr>
            <a:r>
              <a:rPr kumimoji="0" lang="en-US" sz="3300" b="1" i="0" u="none" strike="noStrike" kern="1200" cap="none" spc="0" normalizeH="0" baseline="0" noProof="0" dirty="0">
                <a:ln>
                  <a:noFill/>
                </a:ln>
                <a:solidFill>
                  <a:srgbClr val="0C2340"/>
                </a:solidFill>
                <a:effectLst/>
                <a:uLnTx/>
                <a:uFillTx/>
                <a:latin typeface="Bitstream Charter"/>
                <a:ea typeface="Bitstream Charter"/>
                <a:cs typeface="Bitstream Charter"/>
              </a:rPr>
              <a:t>Graduate Applications</a:t>
            </a:r>
          </a:p>
        </p:txBody>
      </p:sp>
      <p:sp>
        <p:nvSpPr>
          <p:cNvPr id="2" name="Rectangle 1">
            <a:extLst>
              <a:ext uri="{FF2B5EF4-FFF2-40B4-BE49-F238E27FC236}">
                <a16:creationId xmlns:a16="http://schemas.microsoft.com/office/drawing/2014/main" id="{ECEC2FBD-B5EB-4BDA-8B60-36D65DFC83BE}"/>
              </a:ext>
            </a:extLst>
          </p:cNvPr>
          <p:cNvSpPr>
            <a:spLocks noGrp="1"/>
          </p:cNvSpPr>
          <p:nvPr/>
        </p:nvSpPr>
        <p:spPr>
          <a:xfrm>
            <a:off x="571500" y="876300"/>
            <a:ext cx="11049000" cy="342900"/>
          </a:xfrm>
          <a:prstGeom prst="rect">
            <a:avLst/>
          </a:prstGeom>
          <a:noFill/>
          <a:ln w="0">
            <a:noFill/>
          </a:ln>
        </p:spPr>
        <p:txBody>
          <a:bodyPr>
            <a:noAutofit/>
          </a:bodyPr>
          <a:lstStyle/>
          <a:p>
            <a:r>
              <a:rPr sz="1875" b="0" dirty="0">
                <a:solidFill>
                  <a:srgbClr val="52616D"/>
                </a:solidFill>
                <a:latin typeface="Bitstream Charter"/>
                <a:ea typeface="Bitstream Charter"/>
                <a:cs typeface="Bitstream Charter"/>
              </a:rPr>
              <a:t>What each stage shows the admissions committee</a:t>
            </a:r>
            <a:r>
              <a:rPr lang="en-US" sz="1875" b="0" dirty="0">
                <a:solidFill>
                  <a:srgbClr val="52616D"/>
                </a:solidFill>
                <a:latin typeface="Bitstream Charter"/>
                <a:ea typeface="Bitstream Charter"/>
                <a:cs typeface="Bitstream Charter"/>
              </a:rPr>
              <a:t>:</a:t>
            </a:r>
            <a:endParaRPr lang="en-US" sz="2000" b="0" dirty="0">
              <a:solidFill>
                <a:srgbClr val="233746"/>
              </a:solidFill>
              <a:latin typeface="Bitstream Charter"/>
              <a:ea typeface="Bitstream Charter"/>
              <a:cs typeface="Bitstream Charter"/>
            </a:endParaRPr>
          </a:p>
          <a:p>
            <a:pPr>
              <a:defRPr sz="1875" b="0">
                <a:solidFill>
                  <a:srgbClr val="52616D"/>
                </a:solidFill>
                <a:latin typeface="Bitstream Charter"/>
                <a:ea typeface="Bitstream Charter"/>
                <a:cs typeface="Bitstream Charter"/>
              </a:defRPr>
            </a:pPr>
            <a:endParaRPr sz="1875" b="0" dirty="0">
              <a:solidFill>
                <a:srgbClr val="52616D"/>
              </a:solidFill>
              <a:latin typeface="Bitstream Charter"/>
              <a:ea typeface="Bitstream Charter"/>
              <a:cs typeface="Bitstream Charter"/>
            </a:endParaRPr>
          </a:p>
        </p:txBody>
      </p:sp>
      <p:graphicFrame>
        <p:nvGraphicFramePr>
          <p:cNvPr id="7" name="Table 6"/>
          <p:cNvGraphicFramePr/>
          <p:nvPr>
            <p:extLst>
              <p:ext uri="{D42A27DB-BD31-4B8C-83A1-F6EECF244321}">
                <p14:modId xmlns:p14="http://schemas.microsoft.com/office/powerpoint/2010/main" val="325911790"/>
              </p:ext>
            </p:extLst>
          </p:nvPr>
        </p:nvGraphicFramePr>
        <p:xfrm>
          <a:off x="685800" y="1447800"/>
          <a:ext cx="6248400" cy="4998720"/>
        </p:xfrm>
        <a:graphic>
          <a:graphicData uri="http://schemas.openxmlformats.org/drawingml/2006/table">
            <a:tbl>
              <a:tblPr firstRow="1"/>
              <a:tblGrid>
                <a:gridCol w="6248400">
                  <a:extLst>
                    <a:ext uri="{9D8B030D-6E8A-4147-A177-3AD203B41FA5}">
                      <a16:colId xmlns:a16="http://schemas.microsoft.com/office/drawing/2014/main" val="20000"/>
                    </a:ext>
                  </a:extLst>
                </a:gridCol>
              </a:tblGrid>
              <a:tr h="457200">
                <a:tc>
                  <a:txBody>
                    <a:bodyPr/>
                    <a:lstStyle/>
                    <a:p>
                      <a:r>
                        <a:rPr lang="en-US" sz="2100" b="1" dirty="0">
                          <a:solidFill>
                            <a:srgbClr val="FFFFFF"/>
                          </a:solidFill>
                          <a:latin typeface="Bitstream Charter"/>
                          <a:ea typeface="Bitstream Charter"/>
                          <a:cs typeface="Bitstream Charter"/>
                        </a:rPr>
                        <a:t>Stage I: </a:t>
                      </a:r>
                      <a:r>
                        <a:rPr sz="2100" b="1" dirty="0">
                          <a:solidFill>
                            <a:srgbClr val="FFFFFF"/>
                          </a:solidFill>
                          <a:latin typeface="Bitstream Charter"/>
                          <a:ea typeface="Bitstream Charter"/>
                          <a:cs typeface="Bitstream Charter"/>
                        </a:rPr>
                        <a:t>APPLICATION PACKAGE</a:t>
                      </a:r>
                    </a:p>
                  </a:txBody>
                  <a:tcPr>
                    <a:solidFill>
                      <a:srgbClr val="0C2340"/>
                    </a:solidFill>
                  </a:tcPr>
                </a:tc>
                <a:extLst>
                  <a:ext uri="{0D108BD9-81ED-4DB2-BD59-A6C34878D82A}">
                    <a16:rowId xmlns:a16="http://schemas.microsoft.com/office/drawing/2014/main" val="10000"/>
                  </a:ext>
                </a:extLst>
              </a:tr>
              <a:tr h="695325">
                <a:tc>
                  <a:txBody>
                    <a:bodyPr/>
                    <a:lstStyle/>
                    <a:p>
                      <a:r>
                        <a:rPr sz="1725" b="0" dirty="0">
                          <a:solidFill>
                            <a:srgbClr val="233746"/>
                          </a:solidFill>
                          <a:latin typeface="Bitstream Charter"/>
                          <a:ea typeface="Bitstream Charter"/>
                          <a:cs typeface="Bitstream Charter"/>
                        </a:rPr>
                        <a:t>Transcript and </a:t>
                      </a:r>
                      <a:r>
                        <a:rPr lang="en-US" sz="1725" b="0" dirty="0">
                          <a:solidFill>
                            <a:srgbClr val="233746"/>
                          </a:solidFill>
                          <a:latin typeface="Bitstream Charter"/>
                          <a:ea typeface="Bitstream Charter"/>
                          <a:cs typeface="Bitstream Charter"/>
                        </a:rPr>
                        <a:t>standardized </a:t>
                      </a:r>
                      <a:r>
                        <a:rPr sz="1725" b="0" dirty="0">
                          <a:solidFill>
                            <a:srgbClr val="233746"/>
                          </a:solidFill>
                          <a:latin typeface="Bitstream Charter"/>
                          <a:ea typeface="Bitstream Charter"/>
                          <a:cs typeface="Bitstream Charter"/>
                        </a:rPr>
                        <a:t>tests</a:t>
                      </a:r>
                      <a:r>
                        <a:rPr lang="en-US" sz="1725" b="0" dirty="0">
                          <a:solidFill>
                            <a:srgbClr val="233746"/>
                          </a:solidFill>
                          <a:latin typeface="Bitstream Charter"/>
                          <a:ea typeface="Bitstream Charter"/>
                          <a:cs typeface="Bitstream Charter"/>
                        </a:rPr>
                        <a:t> (</a:t>
                      </a:r>
                      <a:r>
                        <a:rPr sz="1725" b="0" dirty="0">
                          <a:solidFill>
                            <a:srgbClr val="233746"/>
                          </a:solidFill>
                          <a:latin typeface="Bitstream Charter"/>
                          <a:ea typeface="Bitstream Charter"/>
                          <a:cs typeface="Bitstream Charter"/>
                        </a:rPr>
                        <a:t>if required</a:t>
                      </a:r>
                      <a:r>
                        <a:rPr lang="en-US" sz="1725" b="0" dirty="0">
                          <a:solidFill>
                            <a:srgbClr val="233746"/>
                          </a:solidFill>
                          <a:latin typeface="Bitstream Charter"/>
                          <a:ea typeface="Bitstream Charter"/>
                          <a:cs typeface="Bitstream Charter"/>
                        </a:rPr>
                        <a:t>)</a:t>
                      </a:r>
                      <a:endParaRPr sz="1725" b="0" dirty="0">
                        <a:solidFill>
                          <a:srgbClr val="233746"/>
                        </a:solidFill>
                        <a:latin typeface="Bitstream Charter"/>
                        <a:ea typeface="Bitstream Charter"/>
                        <a:cs typeface="Bitstream Charter"/>
                      </a:endParaRPr>
                    </a:p>
                    <a:p>
                      <a:r>
                        <a:rPr sz="1725" b="0" dirty="0">
                          <a:solidFill>
                            <a:srgbClr val="233746"/>
                          </a:solidFill>
                          <a:latin typeface="Bitstream Charter"/>
                          <a:ea typeface="Bitstream Charter"/>
                          <a:cs typeface="Bitstream Charter"/>
                        </a:rPr>
                        <a:t>Academic preparation and growth</a:t>
                      </a:r>
                    </a:p>
                  </a:txBody>
                  <a:tcPr>
                    <a:solidFill>
                      <a:srgbClr val="FFFFFF"/>
                    </a:solidFill>
                  </a:tcPr>
                </a:tc>
                <a:extLst>
                  <a:ext uri="{0D108BD9-81ED-4DB2-BD59-A6C34878D82A}">
                    <a16:rowId xmlns:a16="http://schemas.microsoft.com/office/drawing/2014/main" val="10001"/>
                  </a:ext>
                </a:extLst>
              </a:tr>
              <a:tr h="695325">
                <a:tc>
                  <a:txBody>
                    <a:bodyPr/>
                    <a:lstStyle/>
                    <a:p>
                      <a:r>
                        <a:rPr sz="1725" b="0" dirty="0">
                          <a:solidFill>
                            <a:srgbClr val="233746"/>
                          </a:solidFill>
                          <a:latin typeface="Bitstream Charter"/>
                          <a:ea typeface="Bitstream Charter"/>
                          <a:cs typeface="Bitstream Charter"/>
                        </a:rPr>
                        <a:t>Statement(s)</a:t>
                      </a:r>
                    </a:p>
                    <a:p>
                      <a:r>
                        <a:rPr sz="1725" b="0" dirty="0">
                          <a:solidFill>
                            <a:srgbClr val="233746"/>
                          </a:solidFill>
                          <a:latin typeface="Bitstream Charter"/>
                          <a:ea typeface="Bitstream Charter"/>
                          <a:cs typeface="Bitstream Charter"/>
                        </a:rPr>
                        <a:t>Motivation, interests, goals, and fit</a:t>
                      </a:r>
                      <a:r>
                        <a:rPr lang="en-US" sz="1725" b="0" dirty="0">
                          <a:solidFill>
                            <a:srgbClr val="233746"/>
                          </a:solidFill>
                          <a:latin typeface="Bitstream Charter"/>
                          <a:ea typeface="Bitstream Charter"/>
                          <a:cs typeface="Bitstream Charter"/>
                        </a:rPr>
                        <a:t> </a:t>
                      </a:r>
                    </a:p>
                    <a:p>
                      <a:r>
                        <a:rPr lang="en-US" sz="1725" b="0" dirty="0">
                          <a:solidFill>
                            <a:srgbClr val="233746"/>
                          </a:solidFill>
                          <a:latin typeface="Bitstream Charter"/>
                          <a:ea typeface="Bitstream Charter"/>
                          <a:cs typeface="Bitstream Charter"/>
                        </a:rPr>
                        <a:t>((Could be AI or assistance of others…not applicant))</a:t>
                      </a:r>
                      <a:endParaRPr sz="1725" b="0" dirty="0">
                        <a:solidFill>
                          <a:srgbClr val="233746"/>
                        </a:solidFill>
                        <a:latin typeface="Bitstream Charter"/>
                        <a:ea typeface="Bitstream Charter"/>
                        <a:cs typeface="Bitstream Charter"/>
                      </a:endParaRPr>
                    </a:p>
                  </a:txBody>
                  <a:tcPr>
                    <a:solidFill>
                      <a:srgbClr val="F3F6F8"/>
                    </a:solidFill>
                  </a:tcPr>
                </a:tc>
                <a:extLst>
                  <a:ext uri="{0D108BD9-81ED-4DB2-BD59-A6C34878D82A}">
                    <a16:rowId xmlns:a16="http://schemas.microsoft.com/office/drawing/2014/main" val="10002"/>
                  </a:ext>
                </a:extLst>
              </a:tr>
              <a:tr h="695325">
                <a:tc>
                  <a:txBody>
                    <a:bodyPr/>
                    <a:lstStyle/>
                    <a:p>
                      <a:r>
                        <a:rPr sz="1725" b="0" dirty="0">
                          <a:solidFill>
                            <a:srgbClr val="233746"/>
                          </a:solidFill>
                          <a:latin typeface="Bitstream Charter"/>
                          <a:ea typeface="Bitstream Charter"/>
                          <a:cs typeface="Bitstream Charter"/>
                        </a:rPr>
                        <a:t>Faculty letters and ratings</a:t>
                      </a:r>
                    </a:p>
                    <a:p>
                      <a:r>
                        <a:rPr sz="1725" b="0" dirty="0">
                          <a:solidFill>
                            <a:srgbClr val="C00000"/>
                          </a:solidFill>
                          <a:latin typeface="Bitstream Charter"/>
                          <a:ea typeface="Bitstream Charter"/>
                          <a:cs typeface="Bitstream Charter"/>
                        </a:rPr>
                        <a:t>Independent evidence of potential and readiness</a:t>
                      </a:r>
                    </a:p>
                  </a:txBody>
                  <a:tcPr>
                    <a:solidFill>
                      <a:srgbClr val="FFFFFF"/>
                    </a:solidFill>
                  </a:tcPr>
                </a:tc>
                <a:extLst>
                  <a:ext uri="{0D108BD9-81ED-4DB2-BD59-A6C34878D82A}">
                    <a16:rowId xmlns:a16="http://schemas.microsoft.com/office/drawing/2014/main" val="10003"/>
                  </a:ext>
                </a:extLst>
              </a:tr>
              <a:tr h="695325">
                <a:tc>
                  <a:txBody>
                    <a:bodyPr/>
                    <a:lstStyle/>
                    <a:p>
                      <a:r>
                        <a:rPr sz="1725" b="0" dirty="0">
                          <a:solidFill>
                            <a:srgbClr val="233746"/>
                          </a:solidFill>
                          <a:latin typeface="Bitstream Charter"/>
                          <a:ea typeface="Bitstream Charter"/>
                          <a:cs typeface="Bitstream Charter"/>
                        </a:rPr>
                        <a:t>Research accomplishments</a:t>
                      </a:r>
                    </a:p>
                    <a:p>
                      <a:r>
                        <a:rPr sz="1725" b="0" dirty="0">
                          <a:solidFill>
                            <a:srgbClr val="233746"/>
                          </a:solidFill>
                          <a:latin typeface="Bitstream Charter"/>
                          <a:ea typeface="Bitstream Charter"/>
                          <a:cs typeface="Bitstream Charter"/>
                        </a:rPr>
                        <a:t>Contributions, understanding, and development</a:t>
                      </a:r>
                      <a:endParaRPr lang="en-US" sz="1725" b="0" dirty="0">
                        <a:solidFill>
                          <a:srgbClr val="233746"/>
                        </a:solidFill>
                        <a:latin typeface="Bitstream Charter"/>
                        <a:ea typeface="Bitstream Charter"/>
                        <a:cs typeface="Bitstream Charter"/>
                      </a:endParaRPr>
                    </a:p>
                    <a:p>
                      <a:r>
                        <a:rPr lang="en-US" sz="1725" b="0" dirty="0">
                          <a:solidFill>
                            <a:srgbClr val="233746"/>
                          </a:solidFill>
                          <a:latin typeface="Bitstream Charter"/>
                          <a:ea typeface="Bitstream Charter"/>
                          <a:cs typeface="Bitstream Charter"/>
                        </a:rPr>
                        <a:t>**Authorship is not needed in most programs</a:t>
                      </a:r>
                      <a:endParaRPr sz="1725" b="0" dirty="0">
                        <a:solidFill>
                          <a:srgbClr val="233746"/>
                        </a:solidFill>
                        <a:latin typeface="Bitstream Charter"/>
                        <a:ea typeface="Bitstream Charter"/>
                        <a:cs typeface="Bitstream Charter"/>
                      </a:endParaRPr>
                    </a:p>
                  </a:txBody>
                  <a:tcPr>
                    <a:solidFill>
                      <a:srgbClr val="F3F6F8"/>
                    </a:solidFill>
                  </a:tcPr>
                </a:tc>
                <a:extLst>
                  <a:ext uri="{0D108BD9-81ED-4DB2-BD59-A6C34878D82A}">
                    <a16:rowId xmlns:a16="http://schemas.microsoft.com/office/drawing/2014/main" val="10004"/>
                  </a:ext>
                </a:extLst>
              </a:tr>
              <a:tr h="1390650">
                <a:tc>
                  <a:txBody>
                    <a:bodyPr/>
                    <a:lstStyle/>
                    <a:p>
                      <a:r>
                        <a:rPr lang="en-US" sz="1725" b="0" dirty="0">
                          <a:solidFill>
                            <a:srgbClr val="233746"/>
                          </a:solidFill>
                          <a:latin typeface="Bitstream Charter"/>
                          <a:ea typeface="Bitstream Charter"/>
                          <a:cs typeface="Bitstream Charter"/>
                        </a:rPr>
                        <a:t>IMPACT VARIES WITH FIELD!</a:t>
                      </a:r>
                    </a:p>
                    <a:p>
                      <a:r>
                        <a:rPr lang="en-US" sz="1725" b="0" dirty="0">
                          <a:solidFill>
                            <a:srgbClr val="233746"/>
                          </a:solidFill>
                          <a:latin typeface="Bitstream Charter"/>
                          <a:ea typeface="Bitstream Charter"/>
                          <a:cs typeface="Bitstream Charter"/>
                        </a:rPr>
                        <a:t>Chem / Physics =&gt; Admission with visit for connection</a:t>
                      </a:r>
                    </a:p>
                    <a:p>
                      <a:r>
                        <a:rPr lang="en-US" sz="1725" b="0" dirty="0">
                          <a:solidFill>
                            <a:srgbClr val="233746"/>
                          </a:solidFill>
                          <a:latin typeface="Bitstream Charter"/>
                          <a:ea typeface="Bitstream Charter"/>
                          <a:cs typeface="Bitstream Charter"/>
                        </a:rPr>
                        <a:t>Other fields =&gt; Interview</a:t>
                      </a:r>
                      <a:endParaRPr sz="1725" b="0" dirty="0">
                        <a:solidFill>
                          <a:srgbClr val="233746"/>
                        </a:solidFill>
                        <a:latin typeface="Bitstream Charter"/>
                        <a:ea typeface="Bitstream Charter"/>
                        <a:cs typeface="Bitstream Charter"/>
                      </a:endParaRPr>
                    </a:p>
                  </a:txBody>
                  <a:tcPr>
                    <a:solidFill>
                      <a:srgbClr val="FFFFFF"/>
                    </a:solidFill>
                  </a:tcPr>
                </a:tc>
                <a:extLst>
                  <a:ext uri="{0D108BD9-81ED-4DB2-BD59-A6C34878D82A}">
                    <a16:rowId xmlns:a16="http://schemas.microsoft.com/office/drawing/2014/main" val="10005"/>
                  </a:ext>
                </a:extLst>
              </a:tr>
            </a:tbl>
          </a:graphicData>
        </a:graphic>
      </p:graphicFrame>
      <p:sp>
        <p:nvSpPr>
          <p:cNvPr id="4" name="Rectangle 3">
            <a:extLst>
              <a:ext uri="{FF2B5EF4-FFF2-40B4-BE49-F238E27FC236}">
                <a16:creationId xmlns:a16="http://schemas.microsoft.com/office/drawing/2014/main" id="{6B50F4B7-28E9-4861-857B-502EE8AAE497}"/>
              </a:ext>
            </a:extLst>
          </p:cNvPr>
          <p:cNvSpPr>
            <a:spLocks noGrp="1"/>
          </p:cNvSpPr>
          <p:nvPr/>
        </p:nvSpPr>
        <p:spPr>
          <a:xfrm>
            <a:off x="7543800" y="2209800"/>
            <a:ext cx="4495800" cy="1077218"/>
          </a:xfrm>
          <a:prstGeom prst="rect">
            <a:avLst/>
          </a:prstGeom>
          <a:noFill/>
          <a:ln w="0">
            <a:noFill/>
          </a:ln>
        </p:spPr>
        <p:txBody>
          <a:bodyPr>
            <a:spAutoFit/>
          </a:bodyPr>
          <a:lstStyle/>
          <a:p>
            <a:pPr>
              <a:defRPr sz="1350" b="0">
                <a:solidFill>
                  <a:srgbClr val="52616D"/>
                </a:solidFill>
                <a:latin typeface="Bitstream Charter"/>
                <a:ea typeface="Bitstream Charter"/>
                <a:cs typeface="Bitstream Charter"/>
              </a:defRPr>
            </a:pPr>
            <a:r>
              <a:rPr lang="en-US" sz="3200" b="0" dirty="0">
                <a:solidFill>
                  <a:srgbClr val="52616D"/>
                </a:solidFill>
                <a:latin typeface="Bitstream Charter"/>
                <a:ea typeface="Bitstream Charter"/>
                <a:cs typeface="Bitstream Charter"/>
              </a:rPr>
              <a:t>Strong writing needed but not sufficient…</a:t>
            </a:r>
          </a:p>
        </p:txBody>
      </p:sp>
    </p:spTree>
    <p:extLst>
      <p:ext uri="{BB962C8B-B14F-4D97-AF65-F5344CB8AC3E}">
        <p14:creationId xmlns:p14="http://schemas.microsoft.com/office/powerpoint/2010/main" val="1713754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F1C383-249D-1304-D7C9-E7D5ADB793AF}"/>
              </a:ext>
            </a:extLst>
          </p:cNvPr>
          <p:cNvSpPr>
            <a:spLocks noGrp="1"/>
          </p:cNvSpPr>
          <p:nvPr>
            <p:ph type="title" idx="4294967295"/>
          </p:nvPr>
        </p:nvSpPr>
        <p:spPr>
          <a:xfrm>
            <a:off x="609600" y="-990600"/>
            <a:ext cx="10972800" cy="990600"/>
          </a:xfrm>
        </p:spPr>
        <p:txBody>
          <a:bodyPr vert="horz" lIns="91440" tIns="45720" rIns="91440" bIns="45720" rtlCol="0" anchor="b">
            <a:normAutofit/>
          </a:bodyPr>
          <a:lstStyle/>
          <a:p>
            <a:r>
              <a:rPr lang="en-US" dirty="0"/>
              <a:t>Graduate Interviews</a:t>
            </a:r>
          </a:p>
        </p:txBody>
      </p:sp>
      <p:sp>
        <p:nvSpPr>
          <p:cNvPr id="5" name="Rectangle 4">
            <a:extLst>
              <a:ext uri="{FF2B5EF4-FFF2-40B4-BE49-F238E27FC236}">
                <a16:creationId xmlns:a16="http://schemas.microsoft.com/office/drawing/2014/main" id="{217B5F5D-5589-4F3A-A37A-283F5C5C88DB}"/>
              </a:ext>
            </a:extLst>
          </p:cNvPr>
          <p:cNvSpPr>
            <a:spLocks noGrp="1"/>
          </p:cNvSpPr>
          <p:nvPr/>
        </p:nvSpPr>
        <p:spPr>
          <a:xfrm>
            <a:off x="552450" y="285750"/>
            <a:ext cx="11087100" cy="552450"/>
          </a:xfrm>
          <a:prstGeom prst="rect">
            <a:avLst/>
          </a:prstGeom>
          <a:noFill/>
          <a:ln w="0">
            <a:noFill/>
          </a:ln>
        </p:spPr>
        <p:txBody>
          <a:bodyPr>
            <a:noAutofit/>
          </a:bodyPr>
          <a:lstStyle/>
          <a:p>
            <a:pPr>
              <a:defRPr sz="3300" b="1">
                <a:solidFill>
                  <a:srgbClr val="0C2340"/>
                </a:solidFill>
                <a:latin typeface="Bitstream Charter"/>
                <a:ea typeface="Bitstream Charter"/>
                <a:cs typeface="Bitstream Charter"/>
              </a:defRPr>
            </a:pPr>
            <a:r>
              <a:rPr sz="3300" b="1" dirty="0">
                <a:solidFill>
                  <a:srgbClr val="0C2340"/>
                </a:solidFill>
                <a:latin typeface="Bitstream Charter"/>
                <a:ea typeface="Bitstream Charter"/>
                <a:cs typeface="Bitstream Charter"/>
              </a:rPr>
              <a:t>Graduate Interviews</a:t>
            </a:r>
          </a:p>
        </p:txBody>
      </p:sp>
      <p:sp>
        <p:nvSpPr>
          <p:cNvPr id="2" name="Rectangle 1">
            <a:extLst>
              <a:ext uri="{FF2B5EF4-FFF2-40B4-BE49-F238E27FC236}">
                <a16:creationId xmlns:a16="http://schemas.microsoft.com/office/drawing/2014/main" id="{ECEC2FBD-B5EB-4BDA-8B60-36D65DFC83BE}"/>
              </a:ext>
            </a:extLst>
          </p:cNvPr>
          <p:cNvSpPr>
            <a:spLocks noGrp="1"/>
          </p:cNvSpPr>
          <p:nvPr/>
        </p:nvSpPr>
        <p:spPr>
          <a:xfrm>
            <a:off x="571500" y="876300"/>
            <a:ext cx="11049000" cy="342900"/>
          </a:xfrm>
          <a:prstGeom prst="rect">
            <a:avLst/>
          </a:prstGeom>
          <a:noFill/>
          <a:ln w="0">
            <a:noFill/>
          </a:ln>
        </p:spPr>
        <p:txBody>
          <a:bodyPr>
            <a:noAutofit/>
          </a:bodyPr>
          <a:lstStyle/>
          <a:p>
            <a:pPr>
              <a:defRPr sz="1875" b="0">
                <a:solidFill>
                  <a:srgbClr val="52616D"/>
                </a:solidFill>
                <a:latin typeface="Bitstream Charter"/>
                <a:ea typeface="Bitstream Charter"/>
                <a:cs typeface="Bitstream Charter"/>
              </a:defRPr>
            </a:pPr>
            <a:r>
              <a:rPr sz="1875" b="0" dirty="0">
                <a:solidFill>
                  <a:srgbClr val="52616D"/>
                </a:solidFill>
                <a:latin typeface="Bitstream Charter"/>
                <a:ea typeface="Bitstream Charter"/>
                <a:cs typeface="Bitstream Charter"/>
              </a:rPr>
              <a:t>What each stage shows the admissions committee</a:t>
            </a:r>
            <a:r>
              <a:rPr lang="en-US" sz="1875" b="0" dirty="0">
                <a:solidFill>
                  <a:srgbClr val="52616D"/>
                </a:solidFill>
                <a:latin typeface="Bitstream Charter"/>
                <a:ea typeface="Bitstream Charter"/>
                <a:cs typeface="Bitstream Charter"/>
              </a:rPr>
              <a:t>: Confirms Application &amp; Fit</a:t>
            </a:r>
            <a:endParaRPr sz="1875" b="0" dirty="0">
              <a:solidFill>
                <a:srgbClr val="52616D"/>
              </a:solidFill>
              <a:latin typeface="Bitstream Charter"/>
              <a:ea typeface="Bitstream Charter"/>
              <a:cs typeface="Bitstream Charter"/>
            </a:endParaRPr>
          </a:p>
        </p:txBody>
      </p:sp>
      <p:graphicFrame>
        <p:nvGraphicFramePr>
          <p:cNvPr id="7" name="Table 6"/>
          <p:cNvGraphicFramePr/>
          <p:nvPr>
            <p:extLst>
              <p:ext uri="{D42A27DB-BD31-4B8C-83A1-F6EECF244321}">
                <p14:modId xmlns:p14="http://schemas.microsoft.com/office/powerpoint/2010/main" val="3384043275"/>
              </p:ext>
            </p:extLst>
          </p:nvPr>
        </p:nvGraphicFramePr>
        <p:xfrm>
          <a:off x="525946" y="1524000"/>
          <a:ext cx="6819900" cy="4600576"/>
        </p:xfrm>
        <a:graphic>
          <a:graphicData uri="http://schemas.openxmlformats.org/drawingml/2006/table">
            <a:tbl>
              <a:tblPr firstRow="1"/>
              <a:tblGrid>
                <a:gridCol w="6819900">
                  <a:extLst>
                    <a:ext uri="{9D8B030D-6E8A-4147-A177-3AD203B41FA5}">
                      <a16:colId xmlns:a16="http://schemas.microsoft.com/office/drawing/2014/main" val="20001"/>
                    </a:ext>
                  </a:extLst>
                </a:gridCol>
              </a:tblGrid>
              <a:tr h="454378">
                <a:tc>
                  <a:txBody>
                    <a:bodyPr/>
                    <a:lstStyle/>
                    <a:p>
                      <a:r>
                        <a:rPr sz="2100" b="1" dirty="0">
                          <a:solidFill>
                            <a:srgbClr val="FFFFFF"/>
                          </a:solidFill>
                          <a:latin typeface="Bitstream Charter"/>
                          <a:ea typeface="Bitstream Charter"/>
                          <a:cs typeface="Bitstream Charter"/>
                        </a:rPr>
                        <a:t>INTERVIEW</a:t>
                      </a:r>
                      <a:r>
                        <a:rPr lang="en-US" sz="2100" b="1" dirty="0">
                          <a:solidFill>
                            <a:srgbClr val="FFFFFF"/>
                          </a:solidFill>
                          <a:latin typeface="Bitstream Charter"/>
                          <a:ea typeface="Bitstream Charter"/>
                          <a:cs typeface="Bitstream Charter"/>
                        </a:rPr>
                        <a:t> – Who you really are!</a:t>
                      </a:r>
                      <a:endParaRPr sz="2100" b="1" dirty="0">
                        <a:solidFill>
                          <a:srgbClr val="FFFFFF"/>
                        </a:solidFill>
                        <a:latin typeface="Bitstream Charter"/>
                        <a:ea typeface="Bitstream Charter"/>
                        <a:cs typeface="Bitstream Charter"/>
                      </a:endParaRPr>
                    </a:p>
                  </a:txBody>
                  <a:tcPr>
                    <a:solidFill>
                      <a:srgbClr val="C9470B"/>
                    </a:solidFill>
                  </a:tcPr>
                </a:tc>
                <a:extLst>
                  <a:ext uri="{0D108BD9-81ED-4DB2-BD59-A6C34878D82A}">
                    <a16:rowId xmlns:a16="http://schemas.microsoft.com/office/drawing/2014/main" val="10000"/>
                  </a:ext>
                </a:extLst>
              </a:tr>
              <a:tr h="691033">
                <a:tc>
                  <a:txBody>
                    <a:bodyPr/>
                    <a:lstStyle/>
                    <a:p>
                      <a:r>
                        <a:rPr sz="1725" b="0" dirty="0">
                          <a:solidFill>
                            <a:srgbClr val="233746"/>
                          </a:solidFill>
                          <a:latin typeface="Bitstream Charter"/>
                          <a:ea typeface="Bitstream Charter"/>
                          <a:cs typeface="Bitstream Charter"/>
                        </a:rPr>
                        <a:t>Understanding</a:t>
                      </a:r>
                      <a:r>
                        <a:rPr lang="en-US" sz="1725" b="0" dirty="0">
                          <a:solidFill>
                            <a:srgbClr val="233746"/>
                          </a:solidFill>
                          <a:latin typeface="Bitstream Charter"/>
                          <a:ea typeface="Bitstream Charter"/>
                          <a:cs typeface="Bitstream Charter"/>
                        </a:rPr>
                        <a:t>, </a:t>
                      </a:r>
                      <a:r>
                        <a:rPr sz="1725" b="0" dirty="0">
                          <a:solidFill>
                            <a:srgbClr val="233746"/>
                          </a:solidFill>
                          <a:latin typeface="Bitstream Charter"/>
                          <a:ea typeface="Bitstream Charter"/>
                          <a:cs typeface="Bitstream Charter"/>
                        </a:rPr>
                        <a:t>ownership</a:t>
                      </a:r>
                      <a:r>
                        <a:rPr lang="en-US" sz="1725" b="0" dirty="0">
                          <a:solidFill>
                            <a:srgbClr val="233746"/>
                          </a:solidFill>
                          <a:latin typeface="Bitstream Charter"/>
                          <a:ea typeface="Bitstream Charter"/>
                          <a:cs typeface="Bitstream Charter"/>
                        </a:rPr>
                        <a:t>, development as scientist </a:t>
                      </a:r>
                    </a:p>
                    <a:p>
                      <a:r>
                        <a:rPr lang="en-US" sz="1725" b="0" dirty="0">
                          <a:solidFill>
                            <a:srgbClr val="233746"/>
                          </a:solidFill>
                          <a:latin typeface="Bitstream Charter"/>
                          <a:ea typeface="Bitstream Charter"/>
                          <a:cs typeface="Bitstream Charter"/>
                        </a:rPr>
                        <a:t>Explain your work and your contribution</a:t>
                      </a:r>
                    </a:p>
                  </a:txBody>
                  <a:tcPr>
                    <a:solidFill>
                      <a:srgbClr val="FFFFFF"/>
                    </a:solidFill>
                  </a:tcPr>
                </a:tc>
                <a:extLst>
                  <a:ext uri="{0D108BD9-81ED-4DB2-BD59-A6C34878D82A}">
                    <a16:rowId xmlns:a16="http://schemas.microsoft.com/office/drawing/2014/main" val="10001"/>
                  </a:ext>
                </a:extLst>
              </a:tr>
              <a:tr h="691033">
                <a:tc>
                  <a:txBody>
                    <a:bodyPr/>
                    <a:lstStyle/>
                    <a:p>
                      <a:r>
                        <a:rPr sz="1725" b="0" dirty="0">
                          <a:solidFill>
                            <a:srgbClr val="233746"/>
                          </a:solidFill>
                          <a:latin typeface="Bitstream Charter"/>
                          <a:ea typeface="Bitstream Charter"/>
                          <a:cs typeface="Bitstream Charter"/>
                        </a:rPr>
                        <a:t>Scientific thinking</a:t>
                      </a:r>
                    </a:p>
                    <a:p>
                      <a:r>
                        <a:rPr sz="1725" b="0" dirty="0">
                          <a:solidFill>
                            <a:srgbClr val="233746"/>
                          </a:solidFill>
                          <a:latin typeface="Bitstream Charter"/>
                          <a:ea typeface="Bitstream Charter"/>
                          <a:cs typeface="Bitstream Charter"/>
                        </a:rPr>
                        <a:t>Interpret results, limitations, and next steps</a:t>
                      </a:r>
                    </a:p>
                  </a:txBody>
                  <a:tcPr>
                    <a:solidFill>
                      <a:srgbClr val="F3F6F8"/>
                    </a:solidFill>
                  </a:tcPr>
                </a:tc>
                <a:extLst>
                  <a:ext uri="{0D108BD9-81ED-4DB2-BD59-A6C34878D82A}">
                    <a16:rowId xmlns:a16="http://schemas.microsoft.com/office/drawing/2014/main" val="10002"/>
                  </a:ext>
                </a:extLst>
              </a:tr>
              <a:tr h="691033">
                <a:tc>
                  <a:txBody>
                    <a:bodyPr/>
                    <a:lstStyle/>
                    <a:p>
                      <a:r>
                        <a:rPr sz="1725" b="0">
                          <a:solidFill>
                            <a:srgbClr val="233746"/>
                          </a:solidFill>
                          <a:latin typeface="Bitstream Charter"/>
                          <a:ea typeface="Bitstream Charter"/>
                          <a:cs typeface="Bitstream Charter"/>
                        </a:rPr>
                        <a:t>Research and program fit</a:t>
                      </a:r>
                    </a:p>
                    <a:p>
                      <a:r>
                        <a:rPr sz="1725" b="0">
                          <a:solidFill>
                            <a:srgbClr val="233746"/>
                          </a:solidFill>
                          <a:latin typeface="Bitstream Charter"/>
                          <a:ea typeface="Bitstream Charter"/>
                          <a:cs typeface="Bitstream Charter"/>
                        </a:rPr>
                        <a:t>Explore faculty interests and training</a:t>
                      </a:r>
                    </a:p>
                  </a:txBody>
                  <a:tcPr>
                    <a:solidFill>
                      <a:srgbClr val="FFFFFF"/>
                    </a:solidFill>
                  </a:tcPr>
                </a:tc>
                <a:extLst>
                  <a:ext uri="{0D108BD9-81ED-4DB2-BD59-A6C34878D82A}">
                    <a16:rowId xmlns:a16="http://schemas.microsoft.com/office/drawing/2014/main" val="10003"/>
                  </a:ext>
                </a:extLst>
              </a:tr>
              <a:tr h="691033">
                <a:tc>
                  <a:txBody>
                    <a:bodyPr/>
                    <a:lstStyle/>
                    <a:p>
                      <a:r>
                        <a:rPr sz="1725" b="0" dirty="0">
                          <a:solidFill>
                            <a:srgbClr val="233746"/>
                          </a:solidFill>
                          <a:latin typeface="Bitstream Charter"/>
                          <a:ea typeface="Bitstream Charter"/>
                          <a:cs typeface="Bitstream Charter"/>
                        </a:rPr>
                        <a:t>Communication and teamwork</a:t>
                      </a:r>
                    </a:p>
                    <a:p>
                      <a:r>
                        <a:rPr sz="1725" b="0" dirty="0">
                          <a:solidFill>
                            <a:srgbClr val="233746"/>
                          </a:solidFill>
                          <a:latin typeface="Bitstream Charter"/>
                          <a:ea typeface="Bitstream Charter"/>
                          <a:cs typeface="Bitstream Charter"/>
                        </a:rPr>
                        <a:t>Engage with others and respond to feedback</a:t>
                      </a:r>
                    </a:p>
                  </a:txBody>
                  <a:tcPr>
                    <a:solidFill>
                      <a:srgbClr val="F3F6F8"/>
                    </a:solidFill>
                  </a:tcPr>
                </a:tc>
                <a:extLst>
                  <a:ext uri="{0D108BD9-81ED-4DB2-BD59-A6C34878D82A}">
                    <a16:rowId xmlns:a16="http://schemas.microsoft.com/office/drawing/2014/main" val="10004"/>
                  </a:ext>
                </a:extLst>
              </a:tr>
              <a:tr h="691033">
                <a:tc>
                  <a:txBody>
                    <a:bodyPr/>
                    <a:lstStyle/>
                    <a:p>
                      <a:r>
                        <a:rPr lang="en-US" sz="1725" b="0" dirty="0">
                          <a:solidFill>
                            <a:srgbClr val="233746"/>
                          </a:solidFill>
                          <a:latin typeface="Bitstream Charter"/>
                          <a:ea typeface="Bitstream Charter"/>
                          <a:cs typeface="Bitstream Charter"/>
                        </a:rPr>
                        <a:t>Commitment to path, p</a:t>
                      </a:r>
                      <a:r>
                        <a:rPr sz="1725" b="0" dirty="0">
                          <a:solidFill>
                            <a:srgbClr val="233746"/>
                          </a:solidFill>
                          <a:latin typeface="Bitstream Charter"/>
                          <a:ea typeface="Bitstream Charter"/>
                          <a:cs typeface="Bitstream Charter"/>
                        </a:rPr>
                        <a:t>ersistence and realistic expectations</a:t>
                      </a:r>
                    </a:p>
                    <a:p>
                      <a:r>
                        <a:rPr sz="1725" b="0" dirty="0">
                          <a:solidFill>
                            <a:srgbClr val="233746"/>
                          </a:solidFill>
                          <a:latin typeface="Bitstream Charter"/>
                          <a:ea typeface="Bitstream Charter"/>
                          <a:cs typeface="Bitstream Charter"/>
                        </a:rPr>
                        <a:t>Discuss setbacks and </a:t>
                      </a:r>
                      <a:r>
                        <a:rPr lang="en-US" sz="1725" b="0" dirty="0">
                          <a:solidFill>
                            <a:srgbClr val="233746"/>
                          </a:solidFill>
                          <a:latin typeface="Bitstream Charter"/>
                          <a:ea typeface="Bitstream Charter"/>
                          <a:cs typeface="Bitstream Charter"/>
                        </a:rPr>
                        <a:t>will</a:t>
                      </a:r>
                      <a:r>
                        <a:rPr sz="1725" b="0" dirty="0">
                          <a:solidFill>
                            <a:srgbClr val="233746"/>
                          </a:solidFill>
                          <a:latin typeface="Bitstream Charter"/>
                          <a:ea typeface="Bitstream Charter"/>
                          <a:cs typeface="Bitstream Charter"/>
                        </a:rPr>
                        <a:t> to seek help</a:t>
                      </a:r>
                    </a:p>
                  </a:txBody>
                  <a:tcPr>
                    <a:solidFill>
                      <a:srgbClr val="FFFFFF"/>
                    </a:solidFill>
                  </a:tcPr>
                </a:tc>
                <a:extLst>
                  <a:ext uri="{0D108BD9-81ED-4DB2-BD59-A6C34878D82A}">
                    <a16:rowId xmlns:a16="http://schemas.microsoft.com/office/drawing/2014/main" val="10005"/>
                  </a:ext>
                </a:extLst>
              </a:tr>
              <a:tr h="691033">
                <a:tc>
                  <a:txBody>
                    <a:bodyPr/>
                    <a:lstStyle/>
                    <a:p>
                      <a:r>
                        <a:rPr sz="1725" b="0" dirty="0">
                          <a:solidFill>
                            <a:srgbClr val="A00000"/>
                          </a:solidFill>
                          <a:latin typeface="Bitstream Charter"/>
                          <a:ea typeface="Bitstream Charter"/>
                          <a:cs typeface="Bitstream Charter"/>
                        </a:rPr>
                        <a:t>Your </a:t>
                      </a:r>
                      <a:r>
                        <a:rPr lang="en-US" sz="1725" b="0" dirty="0">
                          <a:solidFill>
                            <a:srgbClr val="A00000"/>
                          </a:solidFill>
                          <a:latin typeface="Bitstream Charter"/>
                          <a:ea typeface="Bitstream Charter"/>
                          <a:cs typeface="Bitstream Charter"/>
                        </a:rPr>
                        <a:t>own </a:t>
                      </a:r>
                      <a:r>
                        <a:rPr sz="1725" b="0" dirty="0">
                          <a:solidFill>
                            <a:srgbClr val="A00000"/>
                          </a:solidFill>
                          <a:latin typeface="Bitstream Charter"/>
                          <a:ea typeface="Bitstream Charter"/>
                          <a:cs typeface="Bitstream Charter"/>
                        </a:rPr>
                        <a:t>questions help you assess</a:t>
                      </a:r>
                      <a:r>
                        <a:rPr lang="en-US" sz="1725" b="0" dirty="0">
                          <a:solidFill>
                            <a:srgbClr val="A00000"/>
                          </a:solidFill>
                          <a:latin typeface="Bitstream Charter"/>
                          <a:ea typeface="Bitstream Charter"/>
                          <a:cs typeface="Bitstream Charter"/>
                        </a:rPr>
                        <a:t> </a:t>
                      </a:r>
                      <a:r>
                        <a:rPr sz="1725" b="0" dirty="0">
                          <a:solidFill>
                            <a:srgbClr val="A00000"/>
                          </a:solidFill>
                          <a:latin typeface="Bitstream Charter"/>
                          <a:ea typeface="Bitstream Charter"/>
                          <a:cs typeface="Bitstream Charter"/>
                        </a:rPr>
                        <a:t>whether the program fits your needs</a:t>
                      </a:r>
                      <a:r>
                        <a:rPr lang="en-US" sz="1725" b="0" dirty="0">
                          <a:solidFill>
                            <a:srgbClr val="A00000"/>
                          </a:solidFill>
                          <a:latin typeface="Bitstream Charter"/>
                          <a:ea typeface="Bitstream Charter"/>
                          <a:cs typeface="Bitstream Charter"/>
                        </a:rPr>
                        <a:t> &amp; if interviewers might become research mentors to you.</a:t>
                      </a:r>
                      <a:endParaRPr sz="1725" b="0" dirty="0">
                        <a:solidFill>
                          <a:srgbClr val="A00000"/>
                        </a:solidFill>
                        <a:latin typeface="Bitstream Charter"/>
                        <a:ea typeface="Bitstream Charter"/>
                        <a:cs typeface="Bitstream Charter"/>
                      </a:endParaRPr>
                    </a:p>
                  </a:txBody>
                  <a:tcPr>
                    <a:solidFill>
                      <a:srgbClr val="F3F6F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89987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762000"/>
          </a:xfrm>
        </p:spPr>
        <p:txBody>
          <a:bodyPr>
            <a:normAutofit/>
          </a:bodyPr>
          <a:lstStyle/>
          <a:p>
            <a:r>
              <a:rPr lang="en-US" dirty="0"/>
              <a:t>Mechanics of Application Season</a:t>
            </a:r>
          </a:p>
        </p:txBody>
      </p:sp>
      <p:sp>
        <p:nvSpPr>
          <p:cNvPr id="3" name="Content Placeholder 2"/>
          <p:cNvSpPr>
            <a:spLocks noGrp="1"/>
          </p:cNvSpPr>
          <p:nvPr>
            <p:ph idx="1"/>
          </p:nvPr>
        </p:nvSpPr>
        <p:spPr>
          <a:xfrm>
            <a:off x="762000" y="1371600"/>
            <a:ext cx="9829800" cy="5105400"/>
          </a:xfrm>
        </p:spPr>
        <p:txBody>
          <a:bodyPr>
            <a:normAutofit fontScale="70000" lnSpcReduction="20000"/>
          </a:bodyPr>
          <a:lstStyle/>
          <a:p>
            <a:r>
              <a:rPr lang="en-US" dirty="0"/>
              <a:t>Prepare </a:t>
            </a:r>
            <a:r>
              <a:rPr lang="en-US" dirty="0" err="1"/>
              <a:t>Prepare</a:t>
            </a:r>
            <a:r>
              <a:rPr lang="en-US" dirty="0"/>
              <a:t> </a:t>
            </a:r>
            <a:r>
              <a:rPr lang="en-US" dirty="0" err="1"/>
              <a:t>Prepare</a:t>
            </a:r>
            <a:r>
              <a:rPr lang="en-US" dirty="0"/>
              <a:t> in years prior</a:t>
            </a:r>
          </a:p>
          <a:p>
            <a:pPr lvl="1"/>
            <a:r>
              <a:rPr lang="en-US" dirty="0"/>
              <a:t>Lots of research, presentations </a:t>
            </a:r>
            <a:r>
              <a:rPr lang="en-US" dirty="0" err="1"/>
              <a:t>etc</a:t>
            </a:r>
            <a:endParaRPr lang="en-US" dirty="0"/>
          </a:p>
          <a:p>
            <a:pPr lvl="1"/>
            <a:r>
              <a:rPr lang="en-US" dirty="0"/>
              <a:t>Possible connections at top schools (summer programs..)</a:t>
            </a:r>
          </a:p>
          <a:p>
            <a:pPr lvl="1"/>
            <a:r>
              <a:rPr lang="en-US" dirty="0"/>
              <a:t>Take standardized tests of needed in Summer or early Fall</a:t>
            </a:r>
          </a:p>
          <a:p>
            <a:r>
              <a:rPr lang="en-US" dirty="0"/>
              <a:t>Strategize potential schools</a:t>
            </a:r>
          </a:p>
          <a:p>
            <a:pPr lvl="1"/>
            <a:r>
              <a:rPr lang="en-US" dirty="0"/>
              <a:t>Investigate schools &amp; potential </a:t>
            </a:r>
            <a:r>
              <a:rPr lang="en-US" dirty="0" err="1"/>
              <a:t>Pis</a:t>
            </a:r>
            <a:endParaRPr lang="en-US" dirty="0"/>
          </a:p>
          <a:p>
            <a:pPr lvl="1"/>
            <a:r>
              <a:rPr lang="en-US" dirty="0"/>
              <a:t>Get feedback from Research Mentor!!!</a:t>
            </a:r>
          </a:p>
          <a:p>
            <a:pPr lvl="1"/>
            <a:r>
              <a:rPr lang="en-US" dirty="0"/>
              <a:t>Some Umbrella Programs (less specific about final field)</a:t>
            </a:r>
          </a:p>
          <a:p>
            <a:pPr lvl="1"/>
            <a:r>
              <a:rPr lang="en-US" dirty="0"/>
              <a:t>Attend Summer programs there??</a:t>
            </a:r>
          </a:p>
          <a:p>
            <a:r>
              <a:rPr lang="en-US" dirty="0"/>
              <a:t>Cultivate recommendations</a:t>
            </a:r>
          </a:p>
          <a:p>
            <a:r>
              <a:rPr lang="en-US" dirty="0"/>
              <a:t>Plan Sr Year schedule (Final Summer, Fall, Spring)</a:t>
            </a:r>
          </a:p>
          <a:p>
            <a:pPr lvl="1"/>
            <a:r>
              <a:rPr lang="en-US" dirty="0"/>
              <a:t>Summer – PREP or Take GRE if needed?</a:t>
            </a:r>
          </a:p>
          <a:p>
            <a:pPr lvl="1"/>
            <a:r>
              <a:rPr lang="en-US" dirty="0"/>
              <a:t>Fall – GRFP? (mid-Oct), Apps (Usually Dec 1 first due date)</a:t>
            </a:r>
          </a:p>
          <a:p>
            <a:pPr lvl="1"/>
            <a:r>
              <a:rPr lang="en-US" dirty="0"/>
              <a:t>Spring – Interviews (online and/or in person)</a:t>
            </a:r>
          </a:p>
          <a:p>
            <a:pPr lvl="2"/>
            <a:r>
              <a:rPr lang="en-US" dirty="0"/>
              <a:t>Online – still full day(s)</a:t>
            </a:r>
          </a:p>
          <a:p>
            <a:pPr lvl="2"/>
            <a:r>
              <a:rPr lang="en-US" dirty="0"/>
              <a:t>In person – 3 / 4 days with flights (school usually pays for flights)</a:t>
            </a:r>
          </a:p>
          <a:p>
            <a:r>
              <a:rPr lang="en-US" dirty="0"/>
              <a:t>Research due dates</a:t>
            </a:r>
          </a:p>
          <a:p>
            <a:r>
              <a:rPr lang="en-US" dirty="0"/>
              <a:t>Inform / get recommenders on board (can also help w essays)</a:t>
            </a:r>
          </a:p>
          <a:p>
            <a:r>
              <a:rPr lang="en-US" dirty="0"/>
              <a:t>Develop Essays / statement (custom per school but overlap in content)</a:t>
            </a:r>
          </a:p>
          <a:p>
            <a:r>
              <a:rPr lang="en-US" dirty="0"/>
              <a:t>Track Applications (can also use with recommenders)</a:t>
            </a:r>
          </a:p>
          <a:p>
            <a:r>
              <a:rPr lang="en-US" dirty="0"/>
              <a:t>Submit early if possible</a:t>
            </a:r>
          </a:p>
          <a:p>
            <a:endParaRPr lang="en-US" dirty="0"/>
          </a:p>
          <a:p>
            <a:endParaRPr lang="en-US" dirty="0"/>
          </a:p>
        </p:txBody>
      </p:sp>
    </p:spTree>
    <p:extLst>
      <p:ext uri="{BB962C8B-B14F-4D97-AF65-F5344CB8AC3E}">
        <p14:creationId xmlns:p14="http://schemas.microsoft.com/office/powerpoint/2010/main" val="3723895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77687"/>
            <a:ext cx="8229600" cy="990600"/>
          </a:xfrm>
        </p:spPr>
        <p:txBody>
          <a:bodyPr/>
          <a:lstStyle/>
          <a:p>
            <a:r>
              <a:rPr lang="en-US" dirty="0"/>
              <a:t>How Many?</a:t>
            </a:r>
          </a:p>
        </p:txBody>
      </p:sp>
      <p:sp>
        <p:nvSpPr>
          <p:cNvPr id="3" name="Content Placeholder 2"/>
          <p:cNvSpPr>
            <a:spLocks noGrp="1"/>
          </p:cNvSpPr>
          <p:nvPr>
            <p:ph idx="1"/>
          </p:nvPr>
        </p:nvSpPr>
        <p:spPr>
          <a:xfrm>
            <a:off x="609600" y="1447800"/>
            <a:ext cx="10972800" cy="5029200"/>
          </a:xfrm>
        </p:spPr>
        <p:txBody>
          <a:bodyPr>
            <a:normAutofit fontScale="92500" lnSpcReduction="20000"/>
          </a:bodyPr>
          <a:lstStyle/>
          <a:p>
            <a:r>
              <a:rPr lang="en-US" dirty="0"/>
              <a:t>Admissions are (very) unpredictable</a:t>
            </a:r>
          </a:p>
          <a:p>
            <a:pPr lvl="1"/>
            <a:r>
              <a:rPr lang="en-US" dirty="0"/>
              <a:t>Can depend on funding strategy of school</a:t>
            </a:r>
          </a:p>
          <a:p>
            <a:pPr lvl="2"/>
            <a:r>
              <a:rPr lang="en-US" dirty="0"/>
              <a:t>Rotation-based programs students are admitted then choose mentors (training positions)</a:t>
            </a:r>
          </a:p>
          <a:p>
            <a:pPr lvl="2"/>
            <a:r>
              <a:rPr lang="en-US" dirty="0"/>
              <a:t>Direct-admission programs require a pre-connection with a PI (PI Availability)</a:t>
            </a:r>
          </a:p>
          <a:p>
            <a:pPr lvl="2"/>
            <a:r>
              <a:rPr lang="en-US" dirty="0"/>
              <a:t>Combo (admit with interests similar to funded faculty)</a:t>
            </a:r>
          </a:p>
          <a:p>
            <a:pPr lvl="1"/>
            <a:r>
              <a:rPr lang="en-US" dirty="0"/>
              <a:t>Changing number of positions (Cohort size) from University or Department</a:t>
            </a:r>
          </a:p>
          <a:p>
            <a:pPr lvl="1"/>
            <a:r>
              <a:rPr lang="en-US" dirty="0"/>
              <a:t>Applicant pool</a:t>
            </a:r>
          </a:p>
          <a:p>
            <a:pPr lvl="1"/>
            <a:r>
              <a:rPr lang="en-US" dirty="0"/>
              <a:t>Faculty availability to mentor new trainees (whom you list in statement)</a:t>
            </a:r>
          </a:p>
          <a:p>
            <a:pPr lvl="2"/>
            <a:r>
              <a:rPr lang="en-US" dirty="0"/>
              <a:t>Number of students they have or funding/research grants or sabbatical or retirement</a:t>
            </a:r>
          </a:p>
          <a:p>
            <a:r>
              <a:rPr lang="en-US" dirty="0"/>
              <a:t>Shoot for at least 9</a:t>
            </a:r>
          </a:p>
          <a:p>
            <a:pPr lvl="1"/>
            <a:r>
              <a:rPr lang="en-US" dirty="0"/>
              <a:t>3 – Programs where your preparation appears especially competitive</a:t>
            </a:r>
          </a:p>
          <a:p>
            <a:pPr lvl="1"/>
            <a:r>
              <a:rPr lang="en-US" dirty="0"/>
              <a:t>3 – Programs where your preparation aligns well with typical admitted students</a:t>
            </a:r>
          </a:p>
          <a:p>
            <a:pPr lvl="1"/>
            <a:r>
              <a:rPr lang="en-US" dirty="0"/>
              <a:t>3 – Highly competitive “reach” programs</a:t>
            </a:r>
          </a:p>
          <a:p>
            <a:r>
              <a:rPr lang="en-US" dirty="0"/>
              <a:t>Make sure that they fit your interests!!!  </a:t>
            </a:r>
          </a:p>
          <a:p>
            <a:pPr lvl="1"/>
            <a:r>
              <a:rPr lang="en-US" dirty="0"/>
              <a:t>Faculty must be doing what you want to do!!</a:t>
            </a:r>
          </a:p>
          <a:p>
            <a:pPr lvl="1"/>
            <a:r>
              <a:rPr lang="en-US" dirty="0"/>
              <a:t>History of Publication &amp; student success</a:t>
            </a:r>
          </a:p>
          <a:p>
            <a:pPr lvl="1"/>
            <a:endParaRPr lang="en-US" dirty="0"/>
          </a:p>
          <a:p>
            <a:pPr lvl="1"/>
            <a:endParaRPr lang="en-US" dirty="0"/>
          </a:p>
        </p:txBody>
      </p:sp>
    </p:spTree>
    <p:extLst>
      <p:ext uri="{BB962C8B-B14F-4D97-AF65-F5344CB8AC3E}">
        <p14:creationId xmlns:p14="http://schemas.microsoft.com/office/powerpoint/2010/main" val="2357822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 Applications</a:t>
            </a:r>
          </a:p>
        </p:txBody>
      </p:sp>
      <p:sp>
        <p:nvSpPr>
          <p:cNvPr id="3" name="Content Placeholder 2"/>
          <p:cNvSpPr>
            <a:spLocks noGrp="1"/>
          </p:cNvSpPr>
          <p:nvPr>
            <p:ph idx="1"/>
          </p:nvPr>
        </p:nvSpPr>
        <p:spPr/>
        <p:txBody>
          <a:bodyPr/>
          <a:lstStyle/>
          <a:p>
            <a:r>
              <a:rPr lang="en-US" dirty="0"/>
              <a:t>At least 9 schools – gets confusing</a:t>
            </a:r>
          </a:p>
          <a:p>
            <a:pPr lvl="1"/>
            <a:r>
              <a:rPr lang="en-US" dirty="0"/>
              <a:t>Components may be missed</a:t>
            </a:r>
          </a:p>
          <a:p>
            <a:pPr lvl="1"/>
            <a:r>
              <a:rPr lang="en-US" dirty="0"/>
              <a:t>Contacts might be forgotten</a:t>
            </a:r>
          </a:p>
          <a:p>
            <a:pPr lvl="1"/>
            <a:r>
              <a:rPr lang="en-US" dirty="0"/>
              <a:t>PWs might be forgotten.</a:t>
            </a:r>
          </a:p>
          <a:p>
            <a:r>
              <a:rPr lang="en-US" dirty="0"/>
              <a:t>Create Excel or other system for tracking</a:t>
            </a:r>
          </a:p>
          <a:p>
            <a:pPr lvl="1"/>
            <a:r>
              <a:rPr lang="en-US" dirty="0"/>
              <a:t>Excel Template from program </a:t>
            </a:r>
            <a:r>
              <a:rPr lang="en-US"/>
              <a:t>is effective…</a:t>
            </a:r>
            <a:endParaRPr lang="en-US" dirty="0"/>
          </a:p>
        </p:txBody>
      </p:sp>
    </p:spTree>
    <p:extLst>
      <p:ext uri="{BB962C8B-B14F-4D97-AF65-F5344CB8AC3E}">
        <p14:creationId xmlns:p14="http://schemas.microsoft.com/office/powerpoint/2010/main" val="3285197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a:xfrm>
            <a:off x="381000" y="288235"/>
            <a:ext cx="7467600" cy="838200"/>
          </a:xfrm>
        </p:spPr>
        <p:txBody>
          <a:bodyPr/>
          <a:lstStyle/>
          <a:p>
            <a:pPr eaLnBrk="1" hangingPunct="1">
              <a:defRPr/>
            </a:pPr>
            <a:r>
              <a:rPr lang="en-US" dirty="0">
                <a:latin typeface="Calibri" pitchFamily="34" charset="0"/>
              </a:rPr>
              <a:t>GRE</a:t>
            </a:r>
          </a:p>
        </p:txBody>
      </p:sp>
      <p:sp>
        <p:nvSpPr>
          <p:cNvPr id="78851" name="Rectangle 3"/>
          <p:cNvSpPr>
            <a:spLocks noGrp="1" noRot="1" noChangeArrowheads="1"/>
          </p:cNvSpPr>
          <p:nvPr>
            <p:ph idx="1"/>
          </p:nvPr>
        </p:nvSpPr>
        <p:spPr>
          <a:xfrm>
            <a:off x="685800" y="1066800"/>
            <a:ext cx="9680575" cy="5486400"/>
          </a:xfrm>
        </p:spPr>
        <p:txBody>
          <a:bodyPr>
            <a:normAutofit/>
          </a:bodyPr>
          <a:lstStyle/>
          <a:p>
            <a:pPr eaLnBrk="1" hangingPunct="1">
              <a:lnSpc>
                <a:spcPct val="80000"/>
              </a:lnSpc>
              <a:defRPr/>
            </a:pPr>
            <a:r>
              <a:rPr lang="en-US" dirty="0">
                <a:latin typeface="Calibri" pitchFamily="34" charset="0"/>
              </a:rPr>
              <a:t>Now required by fewer schools</a:t>
            </a:r>
          </a:p>
          <a:p>
            <a:pPr eaLnBrk="1" hangingPunct="1">
              <a:lnSpc>
                <a:spcPct val="80000"/>
              </a:lnSpc>
              <a:defRPr/>
            </a:pPr>
            <a:r>
              <a:rPr lang="en-US" dirty="0">
                <a:latin typeface="Calibri" pitchFamily="34" charset="0"/>
              </a:rPr>
              <a:t>PREP is possible</a:t>
            </a:r>
          </a:p>
          <a:p>
            <a:pPr lvl="1">
              <a:lnSpc>
                <a:spcPct val="80000"/>
              </a:lnSpc>
              <a:defRPr/>
            </a:pPr>
            <a:r>
              <a:rPr lang="en-US" sz="2200" dirty="0">
                <a:latin typeface="Calibri" pitchFamily="34" charset="0"/>
              </a:rPr>
              <a:t>Practice tests</a:t>
            </a:r>
          </a:p>
          <a:p>
            <a:pPr lvl="1">
              <a:lnSpc>
                <a:spcPct val="80000"/>
              </a:lnSpc>
              <a:defRPr/>
            </a:pPr>
            <a:r>
              <a:rPr lang="en-US" sz="2200" dirty="0">
                <a:latin typeface="Calibri" pitchFamily="34" charset="0"/>
              </a:rPr>
              <a:t>Can quickly prep the math</a:t>
            </a:r>
          </a:p>
          <a:p>
            <a:pPr lvl="1">
              <a:lnSpc>
                <a:spcPct val="80000"/>
              </a:lnSpc>
              <a:defRPr/>
            </a:pPr>
            <a:r>
              <a:rPr lang="en-US" sz="2200" dirty="0">
                <a:latin typeface="Calibri" pitchFamily="34" charset="0"/>
              </a:rPr>
              <a:t>Learn strategies for writing </a:t>
            </a:r>
          </a:p>
          <a:p>
            <a:pPr lvl="1">
              <a:lnSpc>
                <a:spcPct val="80000"/>
              </a:lnSpc>
              <a:defRPr/>
            </a:pPr>
            <a:r>
              <a:rPr lang="en-US" sz="2200" dirty="0">
                <a:latin typeface="Calibri" pitchFamily="34" charset="0"/>
              </a:rPr>
              <a:t>Vocab – longer term</a:t>
            </a:r>
          </a:p>
          <a:p>
            <a:pPr eaLnBrk="1" hangingPunct="1">
              <a:lnSpc>
                <a:spcPct val="80000"/>
              </a:lnSpc>
              <a:defRPr/>
            </a:pPr>
            <a:r>
              <a:rPr lang="en-US" dirty="0">
                <a:latin typeface="Calibri" pitchFamily="34" charset="0"/>
              </a:rPr>
              <a:t>Try to get ~300 combined (don’t despair)</a:t>
            </a:r>
          </a:p>
          <a:p>
            <a:pPr eaLnBrk="1" hangingPunct="1">
              <a:lnSpc>
                <a:spcPct val="80000"/>
              </a:lnSpc>
              <a:defRPr/>
            </a:pPr>
            <a:r>
              <a:rPr lang="en-US" dirty="0">
                <a:latin typeface="Calibri" pitchFamily="34" charset="0"/>
              </a:rPr>
              <a:t>Take spring or summer prior to applying, if possible</a:t>
            </a:r>
          </a:p>
          <a:p>
            <a:pPr>
              <a:lnSpc>
                <a:spcPct val="80000"/>
              </a:lnSpc>
              <a:defRPr/>
            </a:pPr>
            <a:r>
              <a:rPr lang="en-US" dirty="0">
                <a:latin typeface="Calibri" pitchFamily="34" charset="0"/>
              </a:rPr>
              <a:t>Can retake</a:t>
            </a:r>
          </a:p>
          <a:p>
            <a:pPr eaLnBrk="1" hangingPunct="1">
              <a:lnSpc>
                <a:spcPct val="80000"/>
              </a:lnSpc>
              <a:defRPr/>
            </a:pPr>
            <a:r>
              <a:rPr lang="en-US" dirty="0">
                <a:latin typeface="Calibri" pitchFamily="34" charset="0"/>
              </a:rPr>
              <a:t>Overcome by letters, pubs, interviews</a:t>
            </a:r>
          </a:p>
          <a:p>
            <a:pPr>
              <a:lnSpc>
                <a:spcPct val="80000"/>
              </a:lnSpc>
              <a:defRPr/>
            </a:pPr>
            <a:r>
              <a:rPr lang="en-US" sz="2300" dirty="0">
                <a:latin typeface="Calibri" pitchFamily="34" charset="0"/>
                <a:hlinkClick r:id="rId3"/>
              </a:rPr>
              <a:t>http://news.vanderbilt.edu/2014/06/grit-better-than-gre/</a:t>
            </a:r>
            <a:r>
              <a:rPr lang="en-US" sz="2300" dirty="0">
                <a:latin typeface="Calibri" pitchFamily="34" charset="0"/>
              </a:rPr>
              <a:t> </a:t>
            </a:r>
          </a:p>
          <a:p>
            <a:pPr>
              <a:lnSpc>
                <a:spcPct val="80000"/>
              </a:lnSpc>
              <a:defRPr/>
            </a:pPr>
            <a:r>
              <a:rPr lang="en-US" sz="2300" dirty="0">
                <a:latin typeface="Calibri" pitchFamily="34" charset="0"/>
                <a:hlinkClick r:id="rId4"/>
              </a:rPr>
              <a:t>http://www.nature.com/nature/journal/v510/n7504/full/nj7504-303a.html</a:t>
            </a:r>
            <a:r>
              <a:rPr lang="en-US" sz="2300" dirty="0">
                <a:latin typeface="Calibri" pitchFamily="34" charset="0"/>
              </a:rPr>
              <a:t> </a:t>
            </a:r>
          </a:p>
          <a:p>
            <a:pPr eaLnBrk="1" hangingPunct="1">
              <a:lnSpc>
                <a:spcPct val="80000"/>
              </a:lnSpc>
              <a:defRPr/>
            </a:pPr>
            <a:endParaRPr lang="en-US" dirty="0">
              <a:latin typeface="Calibri" pitchFamily="34" charset="0"/>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8400" y="2057400"/>
            <a:ext cx="1981200" cy="2314575"/>
          </a:xfrm>
          <a:prstGeom prst="rect">
            <a:avLst/>
          </a:prstGeom>
        </p:spPr>
      </p:pic>
    </p:spTree>
    <p:extLst>
      <p:ext uri="{BB962C8B-B14F-4D97-AF65-F5344CB8AC3E}">
        <p14:creationId xmlns:p14="http://schemas.microsoft.com/office/powerpoint/2010/main" val="29768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pPr eaLnBrk="1" hangingPunct="1">
              <a:defRPr/>
            </a:pPr>
            <a:r>
              <a:rPr lang="en-US" dirty="0">
                <a:latin typeface="Calibri" pitchFamily="34" charset="0"/>
              </a:rPr>
              <a:t>Recommendations from Faculty</a:t>
            </a:r>
          </a:p>
        </p:txBody>
      </p:sp>
      <p:sp>
        <p:nvSpPr>
          <p:cNvPr id="72707" name="Rectangle 3"/>
          <p:cNvSpPr>
            <a:spLocks noGrp="1" noRot="1" noChangeArrowheads="1"/>
          </p:cNvSpPr>
          <p:nvPr>
            <p:ph idx="1"/>
          </p:nvPr>
        </p:nvSpPr>
        <p:spPr/>
        <p:txBody>
          <a:bodyPr>
            <a:normAutofit/>
          </a:bodyPr>
          <a:lstStyle/>
          <a:p>
            <a:pPr eaLnBrk="1" hangingPunct="1">
              <a:defRPr/>
            </a:pPr>
            <a:r>
              <a:rPr lang="en-US" sz="2800" dirty="0">
                <a:latin typeface="Calibri" pitchFamily="34" charset="0"/>
              </a:rPr>
              <a:t>Required at all levels of science</a:t>
            </a:r>
          </a:p>
          <a:p>
            <a:pPr eaLnBrk="1" hangingPunct="1">
              <a:defRPr/>
            </a:pPr>
            <a:r>
              <a:rPr lang="en-US" sz="2800" dirty="0">
                <a:latin typeface="Calibri" pitchFamily="34" charset="0"/>
              </a:rPr>
              <a:t>Usually a standard form plus letter</a:t>
            </a:r>
          </a:p>
          <a:p>
            <a:pPr eaLnBrk="1" hangingPunct="1">
              <a:defRPr/>
            </a:pPr>
            <a:r>
              <a:rPr lang="en-US" sz="2800" dirty="0">
                <a:latin typeface="Calibri" pitchFamily="34" charset="0"/>
              </a:rPr>
              <a:t>The better they know you, the better</a:t>
            </a:r>
          </a:p>
          <a:p>
            <a:pPr eaLnBrk="1" hangingPunct="1">
              <a:defRPr/>
            </a:pPr>
            <a:r>
              <a:rPr lang="en-US" sz="2800" dirty="0">
                <a:latin typeface="Calibri" pitchFamily="34" charset="0"/>
              </a:rPr>
              <a:t>Can they write very good recommendation?</a:t>
            </a:r>
          </a:p>
          <a:p>
            <a:pPr eaLnBrk="1" hangingPunct="1">
              <a:defRPr/>
            </a:pPr>
            <a:r>
              <a:rPr lang="en-US" sz="2800" dirty="0">
                <a:latin typeface="Calibri" pitchFamily="34" charset="0"/>
              </a:rPr>
              <a:t>Prioritize:</a:t>
            </a:r>
          </a:p>
          <a:p>
            <a:pPr lvl="1" eaLnBrk="1" hangingPunct="1">
              <a:defRPr/>
            </a:pPr>
            <a:r>
              <a:rPr lang="en-US" sz="2400" dirty="0">
                <a:latin typeface="Calibri" pitchFamily="34" charset="0"/>
              </a:rPr>
              <a:t>Research mentors (Most important); postdoc can ghost write; lab PI sends</a:t>
            </a:r>
          </a:p>
          <a:p>
            <a:pPr lvl="1" eaLnBrk="1" hangingPunct="1">
              <a:defRPr/>
            </a:pPr>
            <a:r>
              <a:rPr lang="en-US" sz="2400" dirty="0">
                <a:latin typeface="Calibri" pitchFamily="34" charset="0"/>
              </a:rPr>
              <a:t>Other researchers with whom you’ve worked</a:t>
            </a:r>
          </a:p>
          <a:p>
            <a:pPr lvl="1">
              <a:defRPr/>
            </a:pPr>
            <a:r>
              <a:rPr lang="en-US" sz="2400" dirty="0">
                <a:latin typeface="Calibri" pitchFamily="34" charset="0"/>
              </a:rPr>
              <a:t>Course Instructors- Tenure track</a:t>
            </a:r>
          </a:p>
          <a:p>
            <a:pPr lvl="1" eaLnBrk="1" hangingPunct="1">
              <a:defRPr/>
            </a:pPr>
            <a:r>
              <a:rPr lang="en-US" sz="2400" dirty="0">
                <a:latin typeface="Calibri" pitchFamily="34" charset="0"/>
              </a:rPr>
              <a:t>Program Director training programs if they know you well</a:t>
            </a:r>
          </a:p>
          <a:p>
            <a:pPr eaLnBrk="1" hangingPunct="1">
              <a:defRPr/>
            </a:pPr>
            <a:r>
              <a:rPr lang="en-US" sz="2800" dirty="0">
                <a:latin typeface="Calibri" pitchFamily="34" charset="0"/>
              </a:rPr>
              <a:t>Once they’ve written one, the next is easy</a:t>
            </a:r>
          </a:p>
        </p:txBody>
      </p:sp>
    </p:spTree>
    <p:extLst>
      <p:ext uri="{BB962C8B-B14F-4D97-AF65-F5344CB8AC3E}">
        <p14:creationId xmlns:p14="http://schemas.microsoft.com/office/powerpoint/2010/main" val="3623254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8113"/>
            <a:ext cx="7772400" cy="990600"/>
          </a:xfrm>
        </p:spPr>
        <p:txBody>
          <a:bodyPr/>
          <a:lstStyle/>
          <a:p>
            <a:r>
              <a:rPr lang="en-US" dirty="0">
                <a:latin typeface="Calibri" pitchFamily="34" charset="0"/>
              </a:rPr>
              <a:t>What is in a Recommendation?</a:t>
            </a:r>
          </a:p>
        </p:txBody>
      </p:sp>
      <p:sp>
        <p:nvSpPr>
          <p:cNvPr id="3" name="Content Placeholder 2"/>
          <p:cNvSpPr>
            <a:spLocks noGrp="1"/>
          </p:cNvSpPr>
          <p:nvPr>
            <p:ph idx="1"/>
          </p:nvPr>
        </p:nvSpPr>
        <p:spPr>
          <a:xfrm>
            <a:off x="838200" y="1295400"/>
            <a:ext cx="9372600" cy="5181600"/>
          </a:xfrm>
        </p:spPr>
        <p:txBody>
          <a:bodyPr>
            <a:normAutofit fontScale="92500" lnSpcReduction="10000"/>
          </a:bodyPr>
          <a:lstStyle/>
          <a:p>
            <a:r>
              <a:rPr lang="en-US" dirty="0">
                <a:latin typeface="Calibri" pitchFamily="34" charset="0"/>
              </a:rPr>
              <a:t>Information telling grad school how strong a candidate you are.</a:t>
            </a:r>
          </a:p>
          <a:p>
            <a:r>
              <a:rPr lang="en-US" dirty="0">
                <a:latin typeface="Calibri" pitchFamily="34" charset="0"/>
              </a:rPr>
              <a:t>CRITICAL: (Likert scale)</a:t>
            </a:r>
          </a:p>
          <a:p>
            <a:pPr lvl="1"/>
            <a:r>
              <a:rPr lang="en-US" dirty="0">
                <a:latin typeface="Calibri" pitchFamily="34" charset="0"/>
              </a:rPr>
              <a:t>You’re thinking like a scientist – critically</a:t>
            </a:r>
          </a:p>
          <a:p>
            <a:pPr lvl="1"/>
            <a:r>
              <a:rPr lang="en-US" dirty="0">
                <a:latin typeface="Calibri" pitchFamily="34" charset="0"/>
              </a:rPr>
              <a:t>Reliable and mature</a:t>
            </a:r>
          </a:p>
          <a:p>
            <a:pPr lvl="1"/>
            <a:r>
              <a:rPr lang="en-US" dirty="0">
                <a:latin typeface="Calibri" pitchFamily="34" charset="0"/>
              </a:rPr>
              <a:t>You’re committed to the career path</a:t>
            </a:r>
          </a:p>
          <a:p>
            <a:pPr lvl="1"/>
            <a:r>
              <a:rPr lang="en-US" dirty="0">
                <a:latin typeface="Calibri" pitchFamily="34" charset="0"/>
              </a:rPr>
              <a:t>You’re excited about science</a:t>
            </a:r>
          </a:p>
          <a:p>
            <a:pPr lvl="1"/>
            <a:r>
              <a:rPr lang="en-US" dirty="0">
                <a:latin typeface="Calibri" pitchFamily="34" charset="0"/>
              </a:rPr>
              <a:t>You’ve got drive</a:t>
            </a:r>
          </a:p>
          <a:p>
            <a:pPr lvl="1"/>
            <a:r>
              <a:rPr lang="en-US" dirty="0">
                <a:latin typeface="Calibri" pitchFamily="34" charset="0"/>
              </a:rPr>
              <a:t>You’re willing to mentor others</a:t>
            </a:r>
          </a:p>
          <a:p>
            <a:pPr lvl="1"/>
            <a:r>
              <a:rPr lang="en-US" dirty="0">
                <a:latin typeface="Calibri" pitchFamily="34" charset="0"/>
              </a:rPr>
              <a:t>Your mentor wants you eventually as a colleague</a:t>
            </a:r>
          </a:p>
          <a:p>
            <a:pPr lvl="1"/>
            <a:r>
              <a:rPr lang="en-US" dirty="0">
                <a:latin typeface="Calibri" pitchFamily="34" charset="0"/>
              </a:rPr>
              <a:t>You’ll make it in graduate school</a:t>
            </a:r>
          </a:p>
          <a:p>
            <a:pPr lvl="1"/>
            <a:r>
              <a:rPr lang="en-US" dirty="0">
                <a:latin typeface="Calibri" pitchFamily="34" charset="0"/>
              </a:rPr>
              <a:t>You have teaching experience</a:t>
            </a:r>
          </a:p>
          <a:p>
            <a:pPr lvl="1"/>
            <a:r>
              <a:rPr lang="en-US" dirty="0">
                <a:latin typeface="Calibri" pitchFamily="34" charset="0"/>
              </a:rPr>
              <a:t>Your strength related to prior students who pursued PhD</a:t>
            </a:r>
          </a:p>
          <a:p>
            <a:r>
              <a:rPr lang="en-US" dirty="0">
                <a:latin typeface="Calibri" pitchFamily="34" charset="0"/>
              </a:rPr>
              <a:t>ALSO: </a:t>
            </a:r>
          </a:p>
          <a:p>
            <a:pPr lvl="1"/>
            <a:r>
              <a:rPr lang="en-US" dirty="0">
                <a:latin typeface="Calibri" pitchFamily="34" charset="0"/>
              </a:rPr>
              <a:t>Can address any problems that you might have had</a:t>
            </a:r>
          </a:p>
          <a:p>
            <a:pPr lvl="1"/>
            <a:r>
              <a:rPr lang="en-US" dirty="0">
                <a:latin typeface="Calibri" pitchFamily="34" charset="0"/>
              </a:rPr>
              <a:t>They can advocate!  </a:t>
            </a:r>
            <a:endParaRPr lang="en-US" sz="2400" dirty="0">
              <a:latin typeface="Calibri" pitchFamily="34" charset="0"/>
            </a:endParaRPr>
          </a:p>
          <a:p>
            <a:pPr lvl="1" eaLnBrk="1" hangingPunct="1">
              <a:defRPr/>
            </a:pPr>
            <a:endParaRPr lang="en-US" sz="2400" dirty="0">
              <a:latin typeface="Calibri" pitchFamily="34" charset="0"/>
            </a:endParaRPr>
          </a:p>
        </p:txBody>
      </p:sp>
    </p:spTree>
    <p:extLst>
      <p:ext uri="{BB962C8B-B14F-4D97-AF65-F5344CB8AC3E}">
        <p14:creationId xmlns:p14="http://schemas.microsoft.com/office/powerpoint/2010/main" val="2079251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p:txBody>
          <a:bodyPr/>
          <a:lstStyle/>
          <a:p>
            <a:pPr eaLnBrk="1" hangingPunct="1">
              <a:defRPr/>
            </a:pPr>
            <a:r>
              <a:rPr lang="en-US" dirty="0">
                <a:latin typeface="Calibri" pitchFamily="34" charset="0"/>
              </a:rPr>
              <a:t>Recommendations Continued</a:t>
            </a:r>
          </a:p>
        </p:txBody>
      </p:sp>
      <p:sp>
        <p:nvSpPr>
          <p:cNvPr id="79875" name="Rectangle 3"/>
          <p:cNvSpPr>
            <a:spLocks noGrp="1" noRot="1" noChangeArrowheads="1"/>
          </p:cNvSpPr>
          <p:nvPr>
            <p:ph idx="1"/>
          </p:nvPr>
        </p:nvSpPr>
        <p:spPr/>
        <p:txBody>
          <a:bodyPr>
            <a:normAutofit/>
          </a:bodyPr>
          <a:lstStyle/>
          <a:p>
            <a:pPr eaLnBrk="1" hangingPunct="1">
              <a:defRPr/>
            </a:pPr>
            <a:r>
              <a:rPr lang="en-US" dirty="0">
                <a:latin typeface="Calibri" pitchFamily="34" charset="0"/>
              </a:rPr>
              <a:t>Ask early (2 Mo?  More?)</a:t>
            </a:r>
          </a:p>
          <a:p>
            <a:pPr eaLnBrk="1" hangingPunct="1">
              <a:defRPr/>
            </a:pPr>
            <a:r>
              <a:rPr lang="en-US" dirty="0">
                <a:latin typeface="Calibri" pitchFamily="34" charset="0"/>
              </a:rPr>
              <a:t>Provide personal statement, CV</a:t>
            </a:r>
          </a:p>
          <a:p>
            <a:pPr eaLnBrk="1" hangingPunct="1">
              <a:defRPr/>
            </a:pPr>
            <a:r>
              <a:rPr lang="en-US" dirty="0">
                <a:latin typeface="Calibri" pitchFamily="34" charset="0"/>
              </a:rPr>
              <a:t>Provide program name, link to program, due dates</a:t>
            </a:r>
          </a:p>
          <a:p>
            <a:pPr eaLnBrk="1" hangingPunct="1">
              <a:defRPr/>
            </a:pPr>
            <a:r>
              <a:rPr lang="en-US" dirty="0">
                <a:latin typeface="Calibri" pitchFamily="34" charset="0"/>
              </a:rPr>
              <a:t>How request will arrive (form and you send or online request)</a:t>
            </a:r>
          </a:p>
          <a:p>
            <a:pPr eaLnBrk="1" hangingPunct="1">
              <a:defRPr/>
            </a:pPr>
            <a:r>
              <a:rPr lang="en-US" dirty="0">
                <a:latin typeface="Calibri" pitchFamily="34" charset="0"/>
              </a:rPr>
              <a:t>Provide info on why you want this program</a:t>
            </a:r>
          </a:p>
          <a:p>
            <a:pPr eaLnBrk="1" hangingPunct="1">
              <a:defRPr/>
            </a:pPr>
            <a:r>
              <a:rPr lang="en-US" dirty="0">
                <a:latin typeface="Calibri" pitchFamily="34" charset="0"/>
              </a:rPr>
              <a:t>Set appointment to talk to them</a:t>
            </a:r>
          </a:p>
          <a:p>
            <a:pPr eaLnBrk="1" hangingPunct="1">
              <a:defRPr/>
            </a:pPr>
            <a:r>
              <a:rPr lang="en-US" dirty="0">
                <a:latin typeface="Calibri" pitchFamily="34" charset="0"/>
              </a:rPr>
              <a:t>Gently remind as needed (some will procrastinate…a lot!)</a:t>
            </a:r>
          </a:p>
          <a:p>
            <a:pPr eaLnBrk="1" hangingPunct="1">
              <a:buNone/>
              <a:defRPr/>
            </a:pPr>
            <a:endParaRPr lang="en-US" dirty="0">
              <a:latin typeface="Calibri" pitchFamily="34" charset="0"/>
            </a:endParaRPr>
          </a:p>
        </p:txBody>
      </p:sp>
    </p:spTree>
    <p:extLst>
      <p:ext uri="{BB962C8B-B14F-4D97-AF65-F5344CB8AC3E}">
        <p14:creationId xmlns:p14="http://schemas.microsoft.com/office/powerpoint/2010/main" val="1925666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 y="-2133600"/>
            <a:ext cx="10464800" cy="1927225"/>
          </a:xfrm>
        </p:spPr>
        <p:txBody>
          <a:bodyPr/>
          <a:lstStyle/>
          <a:p>
            <a:r>
              <a:rPr lang="en-US" dirty="0"/>
              <a:t>Personal Statement</a:t>
            </a:r>
          </a:p>
        </p:txBody>
      </p:sp>
      <p:sp>
        <p:nvSpPr>
          <p:cNvPr id="5" name="Subtitle 4"/>
          <p:cNvSpPr>
            <a:spLocks noGrp="1"/>
          </p:cNvSpPr>
          <p:nvPr>
            <p:ph type="subTitle" idx="1"/>
          </p:nvPr>
        </p:nvSpPr>
        <p:spPr/>
        <p:txBody>
          <a:bodyPr/>
          <a:lstStyle/>
          <a:p>
            <a:r>
              <a:rPr lang="en-US" sz="3200" dirty="0"/>
              <a:t>Now…Personal Statement</a:t>
            </a:r>
          </a:p>
          <a:p>
            <a:endParaRPr lang="en-US" dirty="0"/>
          </a:p>
        </p:txBody>
      </p:sp>
    </p:spTree>
    <p:extLst>
      <p:ext uri="{BB962C8B-B14F-4D97-AF65-F5344CB8AC3E}">
        <p14:creationId xmlns:p14="http://schemas.microsoft.com/office/powerpoint/2010/main" val="2906770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228600" y="390939"/>
            <a:ext cx="8229600" cy="599661"/>
          </a:xfrm>
        </p:spPr>
        <p:txBody>
          <a:bodyPr>
            <a:normAutofit fontScale="90000"/>
          </a:bodyPr>
          <a:lstStyle/>
          <a:p>
            <a:pPr eaLnBrk="1" hangingPunct="1">
              <a:defRPr/>
            </a:pPr>
            <a:r>
              <a:rPr lang="en-US" dirty="0">
                <a:latin typeface="Calibri" pitchFamily="34" charset="0"/>
              </a:rPr>
              <a:t>Preparation of Statements in General</a:t>
            </a:r>
          </a:p>
        </p:txBody>
      </p:sp>
      <p:sp>
        <p:nvSpPr>
          <p:cNvPr id="40963" name="Rectangle 3"/>
          <p:cNvSpPr>
            <a:spLocks noGrp="1" noRot="1" noChangeArrowheads="1"/>
          </p:cNvSpPr>
          <p:nvPr>
            <p:ph idx="1"/>
          </p:nvPr>
        </p:nvSpPr>
        <p:spPr>
          <a:xfrm>
            <a:off x="914400" y="1143000"/>
            <a:ext cx="9753600" cy="5105400"/>
          </a:xfrm>
        </p:spPr>
        <p:txBody>
          <a:bodyPr>
            <a:normAutofit fontScale="70000" lnSpcReduction="20000"/>
          </a:bodyPr>
          <a:lstStyle/>
          <a:p>
            <a:pPr>
              <a:lnSpc>
                <a:spcPct val="90000"/>
              </a:lnSpc>
              <a:defRPr/>
            </a:pPr>
            <a:r>
              <a:rPr lang="en-US" sz="2800" b="1" dirty="0">
                <a:latin typeface="Calibri" pitchFamily="34" charset="0"/>
              </a:rPr>
              <a:t>Identify Essay Structure and Directions for each school</a:t>
            </a:r>
          </a:p>
          <a:p>
            <a:pPr lvl="1">
              <a:lnSpc>
                <a:spcPct val="90000"/>
              </a:lnSpc>
              <a:defRPr/>
            </a:pPr>
            <a:r>
              <a:rPr lang="en-US" sz="2400" dirty="0">
                <a:latin typeface="Calibri" pitchFamily="34" charset="0"/>
              </a:rPr>
              <a:t>Follow this exactly.  Integrate prompt into paragraph</a:t>
            </a:r>
          </a:p>
          <a:p>
            <a:pPr lvl="1">
              <a:lnSpc>
                <a:spcPct val="90000"/>
              </a:lnSpc>
              <a:defRPr/>
            </a:pPr>
            <a:r>
              <a:rPr lang="en-US" sz="2400" dirty="0">
                <a:latin typeface="Calibri" pitchFamily="34" charset="0"/>
              </a:rPr>
              <a:t>Don’t paste in another essay that isn’t perfectly tailored</a:t>
            </a:r>
          </a:p>
          <a:p>
            <a:pPr eaLnBrk="1" hangingPunct="1">
              <a:lnSpc>
                <a:spcPct val="90000"/>
              </a:lnSpc>
              <a:defRPr/>
            </a:pPr>
            <a:r>
              <a:rPr lang="en-US" sz="2800" dirty="0">
                <a:latin typeface="Calibri" pitchFamily="34" charset="0"/>
              </a:rPr>
              <a:t>Ponder your own story:</a:t>
            </a:r>
          </a:p>
          <a:p>
            <a:pPr lvl="1">
              <a:lnSpc>
                <a:spcPct val="90000"/>
              </a:lnSpc>
              <a:defRPr/>
            </a:pPr>
            <a:r>
              <a:rPr lang="en-US" sz="2600" dirty="0">
                <a:latin typeface="Calibri" pitchFamily="34" charset="0"/>
              </a:rPr>
              <a:t>Very brief – what brought you to science &amp; PhD</a:t>
            </a:r>
          </a:p>
          <a:p>
            <a:pPr lvl="1">
              <a:lnSpc>
                <a:spcPct val="90000"/>
              </a:lnSpc>
              <a:defRPr/>
            </a:pPr>
            <a:r>
              <a:rPr lang="en-US" sz="2600" dirty="0">
                <a:latin typeface="Calibri" pitchFamily="34" charset="0"/>
              </a:rPr>
              <a:t>Your motivations for GS &amp; PhD</a:t>
            </a:r>
          </a:p>
          <a:p>
            <a:pPr lvl="1">
              <a:lnSpc>
                <a:spcPct val="90000"/>
              </a:lnSpc>
              <a:defRPr/>
            </a:pPr>
            <a:r>
              <a:rPr lang="en-US" sz="2600" dirty="0">
                <a:latin typeface="Calibri" pitchFamily="34" charset="0"/>
              </a:rPr>
              <a:t>Often extra paragraph: what you overcame to get here…uniqueness of path (not sob story)</a:t>
            </a:r>
          </a:p>
          <a:p>
            <a:pPr>
              <a:lnSpc>
                <a:spcPct val="90000"/>
              </a:lnSpc>
              <a:defRPr/>
            </a:pPr>
            <a:r>
              <a:rPr lang="en-US" sz="2900" dirty="0">
                <a:latin typeface="Calibri" pitchFamily="34" charset="0"/>
              </a:rPr>
              <a:t>Career aspirations(can change or be a little loose)</a:t>
            </a:r>
          </a:p>
          <a:p>
            <a:pPr>
              <a:lnSpc>
                <a:spcPct val="90000"/>
              </a:lnSpc>
              <a:defRPr/>
            </a:pPr>
            <a:r>
              <a:rPr lang="en-US" sz="2900" dirty="0">
                <a:latin typeface="Calibri" pitchFamily="34" charset="0"/>
              </a:rPr>
              <a:t>Preparation for GS / Research Exp (One experience per paragraph?)</a:t>
            </a:r>
          </a:p>
          <a:p>
            <a:pPr>
              <a:lnSpc>
                <a:spcPct val="90000"/>
              </a:lnSpc>
              <a:defRPr/>
            </a:pPr>
            <a:r>
              <a:rPr lang="en-US" sz="3000" dirty="0">
                <a:latin typeface="Calibri" pitchFamily="34" charset="0"/>
              </a:rPr>
              <a:t>Why do you want to attend THAT school?</a:t>
            </a:r>
          </a:p>
          <a:p>
            <a:pPr lvl="1">
              <a:lnSpc>
                <a:spcPct val="90000"/>
              </a:lnSpc>
              <a:defRPr/>
            </a:pPr>
            <a:r>
              <a:rPr lang="en-US" sz="2600" dirty="0">
                <a:latin typeface="Calibri" pitchFamily="34" charset="0"/>
              </a:rPr>
              <a:t>What attracts you?</a:t>
            </a:r>
          </a:p>
          <a:p>
            <a:pPr lvl="1">
              <a:lnSpc>
                <a:spcPct val="90000"/>
              </a:lnSpc>
              <a:defRPr/>
            </a:pPr>
            <a:r>
              <a:rPr lang="en-US" sz="2800" dirty="0">
                <a:latin typeface="Calibri" pitchFamily="34" charset="0"/>
              </a:rPr>
              <a:t>Identify at least three potential faculty mentors &amp; why?</a:t>
            </a:r>
          </a:p>
          <a:p>
            <a:pPr lvl="2">
              <a:lnSpc>
                <a:spcPct val="90000"/>
              </a:lnSpc>
              <a:defRPr/>
            </a:pPr>
            <a:r>
              <a:rPr lang="en-US" sz="2600" dirty="0">
                <a:latin typeface="Calibri" pitchFamily="34" charset="0"/>
              </a:rPr>
              <a:t>Although there are many faculty working on topics of interest, three who stand out to me are…</a:t>
            </a:r>
          </a:p>
          <a:p>
            <a:pPr eaLnBrk="1" hangingPunct="1">
              <a:lnSpc>
                <a:spcPct val="90000"/>
              </a:lnSpc>
              <a:defRPr/>
            </a:pPr>
            <a:r>
              <a:rPr lang="en-US" sz="2800" dirty="0">
                <a:latin typeface="Calibri" pitchFamily="34" charset="0"/>
              </a:rPr>
              <a:t>Start early enough to get reviews before deadline</a:t>
            </a:r>
          </a:p>
          <a:p>
            <a:pPr lvl="1">
              <a:lnSpc>
                <a:spcPct val="90000"/>
              </a:lnSpc>
              <a:defRPr/>
            </a:pPr>
            <a:r>
              <a:rPr lang="en-US" sz="2600" dirty="0">
                <a:latin typeface="Calibri" pitchFamily="34" charset="0"/>
              </a:rPr>
              <a:t>Not overnight</a:t>
            </a:r>
          </a:p>
          <a:p>
            <a:pPr lvl="1">
              <a:lnSpc>
                <a:spcPct val="90000"/>
              </a:lnSpc>
              <a:defRPr/>
            </a:pPr>
            <a:r>
              <a:rPr lang="en-US" sz="2600" dirty="0">
                <a:latin typeface="Calibri" pitchFamily="34" charset="0"/>
              </a:rPr>
              <a:t>Catch typos and grammatical problems (deadly)</a:t>
            </a:r>
          </a:p>
          <a:p>
            <a:pPr lvl="1">
              <a:lnSpc>
                <a:spcPct val="90000"/>
              </a:lnSpc>
              <a:defRPr/>
            </a:pPr>
            <a:r>
              <a:rPr lang="en-US" sz="2600" dirty="0">
                <a:latin typeface="Calibri" pitchFamily="34" charset="0"/>
              </a:rPr>
              <a:t>Tell good story</a:t>
            </a:r>
          </a:p>
        </p:txBody>
      </p:sp>
    </p:spTree>
    <p:extLst>
      <p:ext uri="{BB962C8B-B14F-4D97-AF65-F5344CB8AC3E}">
        <p14:creationId xmlns:p14="http://schemas.microsoft.com/office/powerpoint/2010/main" val="3967450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6347713" cy="914400"/>
          </a:xfrm>
        </p:spPr>
        <p:txBody>
          <a:bodyPr/>
          <a:lstStyle/>
          <a:p>
            <a:r>
              <a:rPr lang="en-US" dirty="0"/>
              <a:t>Essay Structure</a:t>
            </a:r>
          </a:p>
        </p:txBody>
      </p:sp>
      <p:sp>
        <p:nvSpPr>
          <p:cNvPr id="3" name="Content Placeholder 2"/>
          <p:cNvSpPr>
            <a:spLocks noGrp="1"/>
          </p:cNvSpPr>
          <p:nvPr>
            <p:ph idx="1"/>
          </p:nvPr>
        </p:nvSpPr>
        <p:spPr>
          <a:xfrm>
            <a:off x="838201" y="1295400"/>
            <a:ext cx="8991600" cy="5334000"/>
          </a:xfrm>
        </p:spPr>
        <p:txBody>
          <a:bodyPr>
            <a:normAutofit/>
          </a:bodyPr>
          <a:lstStyle/>
          <a:p>
            <a:pPr>
              <a:lnSpc>
                <a:spcPct val="90000"/>
              </a:lnSpc>
              <a:defRPr/>
            </a:pPr>
            <a:r>
              <a:rPr lang="en-US" sz="2800" dirty="0">
                <a:latin typeface="Calibri" pitchFamily="34" charset="0"/>
              </a:rPr>
              <a:t>Can be subdivided or one large statement</a:t>
            </a:r>
          </a:p>
          <a:p>
            <a:pPr>
              <a:lnSpc>
                <a:spcPct val="90000"/>
              </a:lnSpc>
              <a:defRPr/>
            </a:pPr>
            <a:r>
              <a:rPr lang="en-US" sz="2800" dirty="0">
                <a:latin typeface="Calibri" pitchFamily="34" charset="0"/>
              </a:rPr>
              <a:t>Look at full Q set and see where they are asking for what</a:t>
            </a:r>
          </a:p>
          <a:p>
            <a:pPr lvl="2">
              <a:lnSpc>
                <a:spcPct val="90000"/>
              </a:lnSpc>
              <a:defRPr/>
            </a:pPr>
            <a:r>
              <a:rPr lang="en-US" sz="2000" dirty="0">
                <a:latin typeface="Calibri" pitchFamily="34" charset="0"/>
              </a:rPr>
              <a:t>Personal statement (can be one large essay or just personal motivation)</a:t>
            </a:r>
          </a:p>
          <a:p>
            <a:pPr lvl="2">
              <a:lnSpc>
                <a:spcPct val="90000"/>
              </a:lnSpc>
              <a:defRPr/>
            </a:pPr>
            <a:r>
              <a:rPr lang="en-US" sz="2000" dirty="0">
                <a:latin typeface="Calibri" pitchFamily="34" charset="0"/>
              </a:rPr>
              <a:t>Statement of Research Experience</a:t>
            </a:r>
          </a:p>
          <a:p>
            <a:pPr lvl="2">
              <a:lnSpc>
                <a:spcPct val="90000"/>
              </a:lnSpc>
              <a:defRPr/>
            </a:pPr>
            <a:r>
              <a:rPr lang="en-US" sz="2000" dirty="0">
                <a:latin typeface="Calibri" pitchFamily="34" charset="0"/>
              </a:rPr>
              <a:t>Statement of Research Interests</a:t>
            </a:r>
          </a:p>
          <a:p>
            <a:pPr lvl="2">
              <a:lnSpc>
                <a:spcPct val="90000"/>
              </a:lnSpc>
              <a:defRPr/>
            </a:pPr>
            <a:r>
              <a:rPr lang="en-US" sz="2000" dirty="0">
                <a:latin typeface="Calibri" pitchFamily="34" charset="0"/>
              </a:rPr>
              <a:t>Statement of purpose</a:t>
            </a:r>
          </a:p>
          <a:p>
            <a:pPr lvl="2">
              <a:lnSpc>
                <a:spcPct val="90000"/>
              </a:lnSpc>
              <a:defRPr/>
            </a:pPr>
            <a:r>
              <a:rPr lang="en-US" sz="2000" dirty="0">
                <a:latin typeface="Calibri" pitchFamily="34" charset="0"/>
              </a:rPr>
              <a:t>Personal essay</a:t>
            </a:r>
          </a:p>
          <a:p>
            <a:pPr lvl="2">
              <a:lnSpc>
                <a:spcPct val="90000"/>
              </a:lnSpc>
              <a:defRPr/>
            </a:pPr>
            <a:r>
              <a:rPr lang="en-US" sz="2000" dirty="0">
                <a:latin typeface="Calibri" pitchFamily="34" charset="0"/>
              </a:rPr>
              <a:t>Statement of background and goals</a:t>
            </a:r>
          </a:p>
          <a:p>
            <a:pPr lvl="2">
              <a:lnSpc>
                <a:spcPct val="90000"/>
              </a:lnSpc>
              <a:defRPr/>
            </a:pPr>
            <a:r>
              <a:rPr lang="en-US" sz="2000" dirty="0">
                <a:latin typeface="Calibri" pitchFamily="34" charset="0"/>
              </a:rPr>
              <a:t>Expression of your qualities as an applicant</a:t>
            </a:r>
          </a:p>
          <a:p>
            <a:pPr lvl="2">
              <a:lnSpc>
                <a:spcPct val="90000"/>
              </a:lnSpc>
              <a:defRPr/>
            </a:pPr>
            <a:endParaRPr lang="en-US" sz="2000" dirty="0">
              <a:latin typeface="Calibri" pitchFamily="34" charset="0"/>
            </a:endParaRPr>
          </a:p>
          <a:p>
            <a:pPr>
              <a:lnSpc>
                <a:spcPct val="90000"/>
              </a:lnSpc>
              <a:defRPr/>
            </a:pPr>
            <a:endParaRPr lang="en-US" sz="2600" dirty="0">
              <a:latin typeface="Calibri" pitchFamily="34" charset="0"/>
            </a:endParaRPr>
          </a:p>
          <a:p>
            <a:endParaRPr lang="en-US" dirty="0"/>
          </a:p>
        </p:txBody>
      </p:sp>
    </p:spTree>
    <p:extLst>
      <p:ext uri="{BB962C8B-B14F-4D97-AF65-F5344CB8AC3E}">
        <p14:creationId xmlns:p14="http://schemas.microsoft.com/office/powerpoint/2010/main" val="1702978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rrowheads="1"/>
          </p:cNvSpPr>
          <p:nvPr>
            <p:ph type="title"/>
          </p:nvPr>
        </p:nvSpPr>
        <p:spPr>
          <a:xfrm>
            <a:off x="1981200" y="152400"/>
            <a:ext cx="8229600" cy="914400"/>
          </a:xfrm>
        </p:spPr>
        <p:txBody>
          <a:bodyPr/>
          <a:lstStyle/>
          <a:p>
            <a:pPr eaLnBrk="1" hangingPunct="1">
              <a:defRPr/>
            </a:pPr>
            <a:r>
              <a:rPr lang="en-US" dirty="0">
                <a:latin typeface="Calibri" pitchFamily="34" charset="0"/>
              </a:rPr>
              <a:t>How Long Should a Statement be?</a:t>
            </a:r>
          </a:p>
        </p:txBody>
      </p:sp>
      <p:sp>
        <p:nvSpPr>
          <p:cNvPr id="111619" name="Rectangle 3"/>
          <p:cNvSpPr>
            <a:spLocks noGrp="1" noRot="1" noChangeArrowheads="1"/>
          </p:cNvSpPr>
          <p:nvPr>
            <p:ph idx="1"/>
          </p:nvPr>
        </p:nvSpPr>
        <p:spPr>
          <a:xfrm>
            <a:off x="2133600" y="1600201"/>
            <a:ext cx="7239001" cy="4441163"/>
          </a:xfrm>
        </p:spPr>
        <p:txBody>
          <a:bodyPr/>
          <a:lstStyle/>
          <a:p>
            <a:pPr eaLnBrk="1" hangingPunct="1">
              <a:defRPr/>
            </a:pPr>
            <a:r>
              <a:rPr lang="en-US" sz="2800" dirty="0">
                <a:latin typeface="Calibri" pitchFamily="34" charset="0"/>
              </a:rPr>
              <a:t>Follow directions of program!</a:t>
            </a:r>
          </a:p>
          <a:p>
            <a:pPr eaLnBrk="1" hangingPunct="1">
              <a:defRPr/>
            </a:pPr>
            <a:r>
              <a:rPr lang="en-US" sz="2800" dirty="0">
                <a:latin typeface="Calibri" pitchFamily="34" charset="0"/>
              </a:rPr>
              <a:t>If no directions, no more than two pages single spaced!</a:t>
            </a:r>
          </a:p>
          <a:p>
            <a:pPr lvl="1" eaLnBrk="1" hangingPunct="1">
              <a:defRPr/>
            </a:pPr>
            <a:r>
              <a:rPr lang="en-US" sz="2400" dirty="0">
                <a:latin typeface="Calibri" pitchFamily="34" charset="0"/>
              </a:rPr>
              <a:t>Someone has to read…</a:t>
            </a:r>
          </a:p>
          <a:p>
            <a:pPr eaLnBrk="1" hangingPunct="1">
              <a:defRPr/>
            </a:pPr>
            <a:endParaRPr lang="en-US" dirty="0">
              <a:latin typeface="Calibri" pitchFamily="34" charset="0"/>
            </a:endParaRPr>
          </a:p>
        </p:txBody>
      </p:sp>
    </p:spTree>
    <p:extLst>
      <p:ext uri="{BB962C8B-B14F-4D97-AF65-F5344CB8AC3E}">
        <p14:creationId xmlns:p14="http://schemas.microsoft.com/office/powerpoint/2010/main" val="1377826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a:xfrm>
            <a:off x="990600" y="76200"/>
            <a:ext cx="8229600" cy="914400"/>
          </a:xfrm>
        </p:spPr>
        <p:txBody>
          <a:bodyPr>
            <a:normAutofit fontScale="90000"/>
          </a:bodyPr>
          <a:lstStyle/>
          <a:p>
            <a:pPr eaLnBrk="1" hangingPunct="1">
              <a:defRPr/>
            </a:pPr>
            <a:r>
              <a:rPr lang="en-US" dirty="0">
                <a:latin typeface="Calibri" pitchFamily="34" charset="0"/>
              </a:rPr>
              <a:t>Possible Outline in absence of subdividing</a:t>
            </a:r>
          </a:p>
        </p:txBody>
      </p:sp>
      <p:sp>
        <p:nvSpPr>
          <p:cNvPr id="125955" name="Rectangle 3"/>
          <p:cNvSpPr>
            <a:spLocks noGrp="1" noRot="1" noChangeArrowheads="1"/>
          </p:cNvSpPr>
          <p:nvPr>
            <p:ph idx="1"/>
          </p:nvPr>
        </p:nvSpPr>
        <p:spPr>
          <a:xfrm>
            <a:off x="1981200" y="838200"/>
            <a:ext cx="8229600" cy="5943600"/>
          </a:xfrm>
        </p:spPr>
        <p:txBody>
          <a:bodyPr>
            <a:normAutofit fontScale="77500" lnSpcReduction="20000"/>
          </a:bodyPr>
          <a:lstStyle/>
          <a:p>
            <a:pPr>
              <a:lnSpc>
                <a:spcPct val="120000"/>
              </a:lnSpc>
              <a:spcBef>
                <a:spcPts val="0"/>
              </a:spcBef>
              <a:buFont typeface="Wingdings" panose="05000000000000000000" pitchFamily="2" charset="2"/>
              <a:buChar char="§"/>
              <a:defRPr/>
            </a:pPr>
            <a:r>
              <a:rPr lang="en-US" sz="2000" dirty="0">
                <a:latin typeface="Calibri" pitchFamily="34" charset="0"/>
              </a:rPr>
              <a:t>General Personal Statement (can be subdivided)</a:t>
            </a:r>
          </a:p>
          <a:p>
            <a:pPr>
              <a:lnSpc>
                <a:spcPct val="120000"/>
              </a:lnSpc>
              <a:spcBef>
                <a:spcPts val="0"/>
              </a:spcBef>
              <a:buFont typeface="Wingdings" panose="05000000000000000000" pitchFamily="2" charset="2"/>
              <a:buChar char="§"/>
              <a:defRPr/>
            </a:pPr>
            <a:r>
              <a:rPr lang="en-US" sz="2000" dirty="0">
                <a:latin typeface="Calibri" pitchFamily="34" charset="0"/>
              </a:rPr>
              <a:t>Usually lasts 2 pages (then can tailor) – Single Spaced</a:t>
            </a:r>
          </a:p>
          <a:p>
            <a:pPr>
              <a:lnSpc>
                <a:spcPct val="120000"/>
              </a:lnSpc>
              <a:spcBef>
                <a:spcPts val="0"/>
              </a:spcBef>
              <a:buFont typeface="Wingdings" panose="05000000000000000000" pitchFamily="2" charset="2"/>
              <a:buChar char="§"/>
              <a:defRPr/>
            </a:pPr>
            <a:r>
              <a:rPr lang="en-US" sz="2000" dirty="0">
                <a:latin typeface="Calibri" pitchFamily="34" charset="0"/>
              </a:rPr>
              <a:t>NOT AN AUTOBIOGRAPHY!!!</a:t>
            </a:r>
          </a:p>
          <a:p>
            <a:pPr lvl="1">
              <a:lnSpc>
                <a:spcPct val="120000"/>
              </a:lnSpc>
              <a:spcBef>
                <a:spcPts val="0"/>
              </a:spcBef>
              <a:buFont typeface="Wingdings" panose="05000000000000000000" pitchFamily="2" charset="2"/>
              <a:buChar char="§"/>
              <a:defRPr/>
            </a:pPr>
            <a:r>
              <a:rPr lang="en-US" sz="1800" dirty="0">
                <a:latin typeface="Calibri" pitchFamily="34" charset="0"/>
              </a:rPr>
              <a:t>Personal Goals/attributes/schooling/motivations</a:t>
            </a:r>
          </a:p>
          <a:p>
            <a:pPr lvl="2">
              <a:lnSpc>
                <a:spcPct val="120000"/>
              </a:lnSpc>
              <a:spcBef>
                <a:spcPts val="0"/>
              </a:spcBef>
              <a:buFont typeface="Wingdings" panose="05000000000000000000" pitchFamily="2" charset="2"/>
              <a:buChar char="§"/>
              <a:defRPr/>
            </a:pPr>
            <a:r>
              <a:rPr lang="en-US" sz="1600" dirty="0">
                <a:latin typeface="Calibri" pitchFamily="34" charset="0"/>
              </a:rPr>
              <a:t>Usually 1 to 2 paragraphs</a:t>
            </a:r>
          </a:p>
          <a:p>
            <a:pPr lvl="2">
              <a:lnSpc>
                <a:spcPct val="120000"/>
              </a:lnSpc>
              <a:spcBef>
                <a:spcPts val="0"/>
              </a:spcBef>
              <a:buFont typeface="Wingdings" panose="05000000000000000000" pitchFamily="2" charset="2"/>
              <a:buChar char="§"/>
              <a:defRPr/>
            </a:pPr>
            <a:r>
              <a:rPr lang="en-US" sz="1600" dirty="0">
                <a:latin typeface="Calibri" pitchFamily="34" charset="0"/>
              </a:rPr>
              <a:t>Put motivations for Grad School (personal stuff) and why they drive you</a:t>
            </a:r>
          </a:p>
          <a:p>
            <a:pPr lvl="2">
              <a:lnSpc>
                <a:spcPct val="120000"/>
              </a:lnSpc>
              <a:spcBef>
                <a:spcPts val="0"/>
              </a:spcBef>
              <a:buFont typeface="Wingdings" panose="05000000000000000000" pitchFamily="2" charset="2"/>
              <a:buChar char="§"/>
              <a:defRPr/>
            </a:pPr>
            <a:r>
              <a:rPr lang="en-US" sz="1600" dirty="0">
                <a:latin typeface="Calibri" pitchFamily="34" charset="0"/>
              </a:rPr>
              <a:t>Attributes (with anecdotes) Strengths (could use StrengthsQuest)</a:t>
            </a:r>
          </a:p>
          <a:p>
            <a:pPr lvl="1">
              <a:lnSpc>
                <a:spcPct val="120000"/>
              </a:lnSpc>
              <a:spcBef>
                <a:spcPts val="0"/>
              </a:spcBef>
              <a:buFont typeface="Wingdings" panose="05000000000000000000" pitchFamily="2" charset="2"/>
              <a:buChar char="§"/>
              <a:defRPr/>
            </a:pPr>
            <a:r>
              <a:rPr lang="en-US" sz="1800" dirty="0">
                <a:latin typeface="Calibri" pitchFamily="34" charset="0"/>
              </a:rPr>
              <a:t>Research experiences (Majority)</a:t>
            </a:r>
          </a:p>
          <a:p>
            <a:pPr marL="1146175" lvl="2" indent="-231775">
              <a:lnSpc>
                <a:spcPct val="120000"/>
              </a:lnSpc>
              <a:spcBef>
                <a:spcPts val="0"/>
              </a:spcBef>
              <a:buFont typeface="Wingdings" panose="05000000000000000000" pitchFamily="2" charset="2"/>
              <a:buChar char="§"/>
              <a:defRPr/>
            </a:pPr>
            <a:r>
              <a:rPr lang="en-US" sz="1600" dirty="0">
                <a:latin typeface="Calibri" pitchFamily="34" charset="0"/>
              </a:rPr>
              <a:t>Long – a page or more– at least 1 long paragraph.</a:t>
            </a:r>
          </a:p>
          <a:p>
            <a:pPr marL="1146175" lvl="2" indent="-231775">
              <a:lnSpc>
                <a:spcPct val="120000"/>
              </a:lnSpc>
              <a:spcBef>
                <a:spcPts val="0"/>
              </a:spcBef>
              <a:buFont typeface="Wingdings" panose="05000000000000000000" pitchFamily="2" charset="2"/>
              <a:buChar char="§"/>
              <a:defRPr/>
            </a:pPr>
            <a:r>
              <a:rPr lang="en-US" sz="1600" dirty="0">
                <a:latin typeface="Calibri" pitchFamily="34" charset="0"/>
              </a:rPr>
              <a:t>NOT TECHNIQUES ONLY!</a:t>
            </a:r>
          </a:p>
          <a:p>
            <a:pPr marL="1146175" lvl="2" indent="-231775">
              <a:lnSpc>
                <a:spcPct val="120000"/>
              </a:lnSpc>
              <a:spcBef>
                <a:spcPts val="0"/>
              </a:spcBef>
              <a:buFont typeface="Wingdings" panose="05000000000000000000" pitchFamily="2" charset="2"/>
              <a:buChar char="§"/>
              <a:defRPr/>
            </a:pPr>
            <a:r>
              <a:rPr lang="en-US" dirty="0">
                <a:latin typeface="Calibri"/>
                <a:ea typeface="Calibri"/>
                <a:cs typeface="Times New Roman"/>
              </a:rPr>
              <a:t>Like an abstract, but slightly less formal</a:t>
            </a:r>
            <a:endParaRPr lang="en-US" dirty="0">
              <a:latin typeface="Times New Roman"/>
              <a:ea typeface="Calibri"/>
            </a:endParaRPr>
          </a:p>
          <a:p>
            <a:pPr marL="1146175" lvl="1" indent="-231775">
              <a:lnSpc>
                <a:spcPct val="120000"/>
              </a:lnSpc>
              <a:spcBef>
                <a:spcPts val="0"/>
              </a:spcBef>
              <a:buFont typeface="Wingdings" panose="05000000000000000000" pitchFamily="2" charset="2"/>
              <a:buChar char="§"/>
              <a:tabLst>
                <a:tab pos="1828800" algn="l"/>
              </a:tabLst>
            </a:pPr>
            <a:r>
              <a:rPr lang="en-US" sz="1700" dirty="0">
                <a:latin typeface="Calibri"/>
                <a:ea typeface="Calibri"/>
                <a:cs typeface="Times New Roman"/>
              </a:rPr>
              <a:t>Intro, Role in larger project</a:t>
            </a:r>
            <a:endParaRPr lang="en-US" sz="1700" dirty="0">
              <a:latin typeface="Times New Roman"/>
              <a:ea typeface="Calibri"/>
            </a:endParaRPr>
          </a:p>
          <a:p>
            <a:pPr marL="1146175" lvl="1" indent="-231775">
              <a:lnSpc>
                <a:spcPct val="120000"/>
              </a:lnSpc>
              <a:spcBef>
                <a:spcPts val="0"/>
              </a:spcBef>
              <a:buFont typeface="Wingdings" panose="05000000000000000000" pitchFamily="2" charset="2"/>
              <a:buChar char="§"/>
              <a:tabLst>
                <a:tab pos="1828800" algn="l"/>
              </a:tabLst>
            </a:pPr>
            <a:r>
              <a:rPr lang="en-US" sz="1700" dirty="0">
                <a:latin typeface="Calibri"/>
                <a:ea typeface="Calibri"/>
                <a:cs typeface="Times New Roman"/>
              </a:rPr>
              <a:t>hypothesis/purpose, methods, results, discussion</a:t>
            </a:r>
            <a:endParaRPr lang="en-US" sz="1700" dirty="0">
              <a:latin typeface="Times New Roman"/>
              <a:ea typeface="Calibri"/>
            </a:endParaRPr>
          </a:p>
          <a:p>
            <a:pPr marL="1146175" lvl="1" indent="-231775">
              <a:lnSpc>
                <a:spcPct val="120000"/>
              </a:lnSpc>
              <a:spcBef>
                <a:spcPts val="0"/>
              </a:spcBef>
              <a:buFont typeface="Wingdings" panose="05000000000000000000" pitchFamily="2" charset="2"/>
              <a:buChar char="§"/>
              <a:tabLst>
                <a:tab pos="1828800" algn="l"/>
              </a:tabLst>
            </a:pPr>
            <a:r>
              <a:rPr lang="en-US" sz="1700" dirty="0">
                <a:latin typeface="Calibri"/>
                <a:ea typeface="Calibri"/>
                <a:cs typeface="Times New Roman"/>
              </a:rPr>
              <a:t>Implications of findings </a:t>
            </a:r>
            <a:endParaRPr lang="en-US" sz="1700" dirty="0">
              <a:latin typeface="Times New Roman"/>
              <a:ea typeface="Calibri"/>
            </a:endParaRPr>
          </a:p>
          <a:p>
            <a:pPr marL="1146175" lvl="1" indent="-231775">
              <a:lnSpc>
                <a:spcPct val="120000"/>
              </a:lnSpc>
              <a:spcBef>
                <a:spcPts val="0"/>
              </a:spcBef>
              <a:buFont typeface="Wingdings" panose="05000000000000000000" pitchFamily="2" charset="2"/>
              <a:buChar char="§"/>
              <a:tabLst>
                <a:tab pos="1828800" algn="l"/>
              </a:tabLst>
            </a:pPr>
            <a:r>
              <a:rPr lang="en-US" sz="1700" dirty="0">
                <a:latin typeface="Calibri"/>
                <a:ea typeface="Calibri"/>
                <a:cs typeface="Times New Roman"/>
              </a:rPr>
              <a:t>Was there a presentation, paper related to each?  Awards?</a:t>
            </a:r>
          </a:p>
          <a:p>
            <a:pPr marL="1146175" lvl="1" indent="-231775">
              <a:lnSpc>
                <a:spcPct val="120000"/>
              </a:lnSpc>
              <a:spcBef>
                <a:spcPts val="0"/>
              </a:spcBef>
              <a:buFont typeface="Wingdings" panose="05000000000000000000" pitchFamily="2" charset="2"/>
              <a:buChar char="§"/>
              <a:tabLst>
                <a:tab pos="1828800" algn="l"/>
              </a:tabLst>
            </a:pPr>
            <a:r>
              <a:rPr lang="en-US" sz="1700" dirty="0">
                <a:latin typeface="Calibri"/>
                <a:ea typeface="Calibri"/>
                <a:cs typeface="Times New Roman"/>
              </a:rPr>
              <a:t>How it impacted you?</a:t>
            </a:r>
            <a:endParaRPr lang="en-US" sz="1700" dirty="0">
              <a:latin typeface="Times New Roman"/>
              <a:ea typeface="Calibri"/>
            </a:endParaRPr>
          </a:p>
          <a:p>
            <a:pPr lvl="1">
              <a:lnSpc>
                <a:spcPct val="120000"/>
              </a:lnSpc>
              <a:spcBef>
                <a:spcPts val="0"/>
              </a:spcBef>
              <a:buFont typeface="Wingdings" panose="05000000000000000000" pitchFamily="2" charset="2"/>
              <a:buChar char="§"/>
              <a:defRPr/>
            </a:pPr>
            <a:r>
              <a:rPr lang="en-US" sz="1800" dirty="0">
                <a:latin typeface="Calibri" pitchFamily="34" charset="0"/>
              </a:rPr>
              <a:t>Why their school?</a:t>
            </a:r>
          </a:p>
          <a:p>
            <a:pPr lvl="2">
              <a:lnSpc>
                <a:spcPct val="120000"/>
              </a:lnSpc>
              <a:spcBef>
                <a:spcPts val="0"/>
              </a:spcBef>
              <a:buFont typeface="Wingdings" panose="05000000000000000000" pitchFamily="2" charset="2"/>
              <a:buChar char="§"/>
              <a:defRPr/>
            </a:pPr>
            <a:r>
              <a:rPr lang="en-US" sz="1400" dirty="0">
                <a:latin typeface="Calibri" pitchFamily="34" charset="0"/>
              </a:rPr>
              <a:t>School attributes that impress you</a:t>
            </a:r>
          </a:p>
          <a:p>
            <a:pPr lvl="2">
              <a:lnSpc>
                <a:spcPct val="120000"/>
              </a:lnSpc>
              <a:spcBef>
                <a:spcPts val="0"/>
              </a:spcBef>
              <a:buFont typeface="Wingdings" panose="05000000000000000000" pitchFamily="2" charset="2"/>
              <a:buChar char="§"/>
              <a:defRPr/>
            </a:pPr>
            <a:r>
              <a:rPr lang="en-US" sz="1400" dirty="0">
                <a:latin typeface="Calibri" pitchFamily="34" charset="0"/>
              </a:rPr>
              <a:t>Program</a:t>
            </a:r>
          </a:p>
          <a:p>
            <a:pPr lvl="2">
              <a:lnSpc>
                <a:spcPct val="120000"/>
              </a:lnSpc>
              <a:spcBef>
                <a:spcPts val="0"/>
              </a:spcBef>
              <a:buFont typeface="Wingdings" panose="05000000000000000000" pitchFamily="2" charset="2"/>
              <a:buChar char="§"/>
              <a:defRPr/>
            </a:pPr>
            <a:r>
              <a:rPr lang="en-US" sz="1400" dirty="0">
                <a:latin typeface="Calibri" pitchFamily="34" charset="0"/>
              </a:rPr>
              <a:t>Resources</a:t>
            </a:r>
          </a:p>
          <a:p>
            <a:pPr lvl="2">
              <a:lnSpc>
                <a:spcPct val="120000"/>
              </a:lnSpc>
              <a:spcBef>
                <a:spcPts val="0"/>
              </a:spcBef>
              <a:buFont typeface="Wingdings" panose="05000000000000000000" pitchFamily="2" charset="2"/>
              <a:buChar char="§"/>
              <a:defRPr/>
            </a:pPr>
            <a:r>
              <a:rPr lang="en-US" sz="1400" dirty="0">
                <a:latin typeface="Calibri" pitchFamily="34" charset="0"/>
              </a:rPr>
              <a:t>Three faculty</a:t>
            </a:r>
          </a:p>
          <a:p>
            <a:pPr lvl="1">
              <a:lnSpc>
                <a:spcPct val="120000"/>
              </a:lnSpc>
              <a:spcBef>
                <a:spcPts val="0"/>
              </a:spcBef>
              <a:buFont typeface="Wingdings" panose="05000000000000000000" pitchFamily="2" charset="2"/>
              <a:buChar char="§"/>
              <a:defRPr/>
            </a:pPr>
            <a:r>
              <a:rPr lang="en-US" sz="1700" dirty="0">
                <a:latin typeface="Calibri" pitchFamily="34" charset="0"/>
              </a:rPr>
              <a:t>Why and Passion for PhD</a:t>
            </a:r>
          </a:p>
          <a:p>
            <a:pPr lvl="2">
              <a:lnSpc>
                <a:spcPct val="120000"/>
              </a:lnSpc>
              <a:spcBef>
                <a:spcPts val="0"/>
              </a:spcBef>
              <a:buFont typeface="Wingdings" panose="05000000000000000000" pitchFamily="2" charset="2"/>
              <a:buChar char="§"/>
              <a:defRPr/>
            </a:pPr>
            <a:r>
              <a:rPr lang="en-US" sz="1500" dirty="0">
                <a:latin typeface="Calibri" pitchFamily="34" charset="0"/>
              </a:rPr>
              <a:t>Go on about what you want to do and why you want to do it.</a:t>
            </a:r>
          </a:p>
          <a:p>
            <a:pPr lvl="1">
              <a:lnSpc>
                <a:spcPct val="120000"/>
              </a:lnSpc>
              <a:spcBef>
                <a:spcPts val="0"/>
              </a:spcBef>
              <a:buFont typeface="Wingdings" panose="05000000000000000000" pitchFamily="2" charset="2"/>
              <a:buChar char="§"/>
              <a:defRPr/>
            </a:pPr>
            <a:r>
              <a:rPr lang="en-US" sz="1700" dirty="0">
                <a:latin typeface="Calibri" pitchFamily="34" charset="0"/>
              </a:rPr>
              <a:t>Address Issues, Diversity, or hardships </a:t>
            </a:r>
          </a:p>
          <a:p>
            <a:pPr lvl="2">
              <a:lnSpc>
                <a:spcPct val="120000"/>
              </a:lnSpc>
              <a:spcBef>
                <a:spcPts val="0"/>
              </a:spcBef>
              <a:buFont typeface="Wingdings" panose="05000000000000000000" pitchFamily="2" charset="2"/>
              <a:buChar char="§"/>
              <a:defRPr/>
            </a:pPr>
            <a:r>
              <a:rPr lang="en-US" sz="1400" dirty="0">
                <a:latin typeface="Calibri" pitchFamily="34" charset="0"/>
              </a:rPr>
              <a:t>(grade in course?)</a:t>
            </a:r>
          </a:p>
          <a:p>
            <a:pPr lvl="2">
              <a:lnSpc>
                <a:spcPct val="120000"/>
              </a:lnSpc>
              <a:spcBef>
                <a:spcPts val="0"/>
              </a:spcBef>
              <a:buFont typeface="Wingdings" panose="05000000000000000000" pitchFamily="2" charset="2"/>
              <a:buChar char="§"/>
              <a:defRPr/>
            </a:pPr>
            <a:r>
              <a:rPr lang="en-US" sz="1400" dirty="0">
                <a:latin typeface="Calibri" pitchFamily="34" charset="0"/>
              </a:rPr>
              <a:t>Overcame stuff and has made you even more determined.</a:t>
            </a:r>
          </a:p>
          <a:p>
            <a:pPr lvl="1">
              <a:lnSpc>
                <a:spcPct val="120000"/>
              </a:lnSpc>
              <a:spcBef>
                <a:spcPts val="0"/>
              </a:spcBef>
              <a:buFont typeface="Wingdings" panose="05000000000000000000" pitchFamily="2" charset="2"/>
              <a:buChar char="§"/>
              <a:defRPr/>
            </a:pPr>
            <a:r>
              <a:rPr lang="en-US" sz="1800" dirty="0">
                <a:latin typeface="Calibri" pitchFamily="34" charset="0"/>
              </a:rPr>
              <a:t>Closing</a:t>
            </a:r>
          </a:p>
          <a:p>
            <a:pPr lvl="2">
              <a:lnSpc>
                <a:spcPct val="120000"/>
              </a:lnSpc>
              <a:spcBef>
                <a:spcPts val="0"/>
              </a:spcBef>
              <a:buFont typeface="Wingdings" panose="05000000000000000000" pitchFamily="2" charset="2"/>
              <a:buChar char="§"/>
              <a:defRPr/>
            </a:pPr>
            <a:r>
              <a:rPr lang="en-US" sz="1600" dirty="0">
                <a:latin typeface="Calibri" pitchFamily="34" charset="0"/>
              </a:rPr>
              <a:t>1 short paragraph</a:t>
            </a:r>
          </a:p>
          <a:p>
            <a:pPr lvl="2">
              <a:lnSpc>
                <a:spcPct val="120000"/>
              </a:lnSpc>
              <a:spcBef>
                <a:spcPts val="0"/>
              </a:spcBef>
              <a:buFont typeface="Wingdings" panose="05000000000000000000" pitchFamily="2" charset="2"/>
              <a:buChar char="§"/>
              <a:defRPr/>
            </a:pPr>
            <a:r>
              <a:rPr lang="en-US" sz="1600" dirty="0">
                <a:latin typeface="Calibri" pitchFamily="34" charset="0"/>
              </a:rPr>
              <a:t>Long term goals &amp; passion reiterated</a:t>
            </a:r>
          </a:p>
          <a:p>
            <a:pPr lvl="2">
              <a:lnSpc>
                <a:spcPct val="120000"/>
              </a:lnSpc>
              <a:spcBef>
                <a:spcPts val="0"/>
              </a:spcBef>
              <a:buFont typeface="Wingdings" panose="05000000000000000000" pitchFamily="2" charset="2"/>
              <a:buChar char="§"/>
              <a:defRPr/>
            </a:pPr>
            <a:r>
              <a:rPr lang="en-US" sz="1600" dirty="0">
                <a:latin typeface="Calibri" pitchFamily="34" charset="0"/>
              </a:rPr>
              <a:t>Thank you</a:t>
            </a:r>
          </a:p>
        </p:txBody>
      </p:sp>
    </p:spTree>
    <p:extLst>
      <p:ext uri="{BB962C8B-B14F-4D97-AF65-F5344CB8AC3E}">
        <p14:creationId xmlns:p14="http://schemas.microsoft.com/office/powerpoint/2010/main" val="804134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9448800" cy="990600"/>
          </a:xfrm>
        </p:spPr>
        <p:txBody>
          <a:bodyPr>
            <a:normAutofit/>
          </a:bodyPr>
          <a:lstStyle/>
          <a:p>
            <a:r>
              <a:rPr lang="en-US" dirty="0">
                <a:latin typeface="Calibri" pitchFamily="34" charset="0"/>
              </a:rPr>
              <a:t>Lots of research description</a:t>
            </a:r>
          </a:p>
        </p:txBody>
      </p:sp>
      <p:sp>
        <p:nvSpPr>
          <p:cNvPr id="3" name="Content Placeholder 2"/>
          <p:cNvSpPr>
            <a:spLocks noGrp="1"/>
          </p:cNvSpPr>
          <p:nvPr>
            <p:ph idx="1"/>
          </p:nvPr>
        </p:nvSpPr>
        <p:spPr/>
        <p:txBody>
          <a:bodyPr>
            <a:normAutofit/>
          </a:bodyPr>
          <a:lstStyle/>
          <a:p>
            <a:r>
              <a:rPr lang="en-US" dirty="0"/>
              <a:t>Avoid a long timeline or Autobiography</a:t>
            </a:r>
          </a:p>
          <a:p>
            <a:r>
              <a:rPr lang="en-US" dirty="0"/>
              <a:t>Have solid, independent research paragraphs.  “I performed research in two laboratories.  </a:t>
            </a:r>
          </a:p>
          <a:p>
            <a:r>
              <a:rPr lang="en-US" dirty="0"/>
              <a:t>My primary laboratory, with Dr. _____ at UTSA…explored ________.  I completed several projects, but my most important was…. My role in project.  Now approach it almost like an abstract, but a little more conversational: Intro, Hypothesis, Methods/Results, Discussion.  Presentations, Awards, Publications (abstracts and papers)</a:t>
            </a:r>
          </a:p>
          <a:p>
            <a:r>
              <a:rPr lang="en-US" dirty="0"/>
              <a:t>My second research experience took place in the laboratory of ____ at [Summer program site?]. Etc.</a:t>
            </a:r>
          </a:p>
          <a:p>
            <a:endParaRPr lang="en-US" dirty="0"/>
          </a:p>
          <a:p>
            <a:endParaRPr lang="en-US" dirty="0"/>
          </a:p>
        </p:txBody>
      </p:sp>
    </p:spTree>
    <p:extLst>
      <p:ext uri="{BB962C8B-B14F-4D97-AF65-F5344CB8AC3E}">
        <p14:creationId xmlns:p14="http://schemas.microsoft.com/office/powerpoint/2010/main" val="194014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p:txBody>
          <a:bodyPr/>
          <a:lstStyle/>
          <a:p>
            <a:pPr eaLnBrk="1" hangingPunct="1">
              <a:defRPr/>
            </a:pPr>
            <a:r>
              <a:rPr lang="en-US" dirty="0">
                <a:latin typeface="Calibri" pitchFamily="34" charset="0"/>
              </a:rPr>
              <a:t>How to Start?</a:t>
            </a:r>
          </a:p>
        </p:txBody>
      </p:sp>
      <p:sp>
        <p:nvSpPr>
          <p:cNvPr id="49155" name="Rectangle 3"/>
          <p:cNvSpPr>
            <a:spLocks noGrp="1" noRot="1" noChangeArrowheads="1"/>
          </p:cNvSpPr>
          <p:nvPr>
            <p:ph idx="1"/>
          </p:nvPr>
        </p:nvSpPr>
        <p:spPr>
          <a:xfrm>
            <a:off x="2133600" y="2160591"/>
            <a:ext cx="7467601" cy="3880773"/>
          </a:xfrm>
        </p:spPr>
        <p:txBody>
          <a:bodyPr>
            <a:normAutofit/>
          </a:bodyPr>
          <a:lstStyle/>
          <a:p>
            <a:pPr eaLnBrk="1" hangingPunct="1">
              <a:lnSpc>
                <a:spcPct val="90000"/>
              </a:lnSpc>
              <a:defRPr/>
            </a:pPr>
            <a:r>
              <a:rPr lang="en-US" sz="3200" dirty="0">
                <a:latin typeface="Calibri" pitchFamily="34" charset="0"/>
              </a:rPr>
              <a:t>Just write.</a:t>
            </a:r>
          </a:p>
          <a:p>
            <a:pPr lvl="1" eaLnBrk="1" hangingPunct="1">
              <a:lnSpc>
                <a:spcPct val="90000"/>
              </a:lnSpc>
              <a:defRPr/>
            </a:pPr>
            <a:r>
              <a:rPr lang="en-US" sz="2800" dirty="0">
                <a:latin typeface="Calibri" pitchFamily="34" charset="0"/>
              </a:rPr>
              <a:t>Use questions as a guide</a:t>
            </a:r>
          </a:p>
          <a:p>
            <a:pPr lvl="1">
              <a:lnSpc>
                <a:spcPct val="90000"/>
              </a:lnSpc>
              <a:defRPr/>
            </a:pPr>
            <a:r>
              <a:rPr lang="en-US" sz="2800" dirty="0">
                <a:latin typeface="Calibri" pitchFamily="34" charset="0"/>
              </a:rPr>
              <a:t>Free writing</a:t>
            </a:r>
          </a:p>
          <a:p>
            <a:pPr lvl="1" eaLnBrk="1" hangingPunct="1">
              <a:lnSpc>
                <a:spcPct val="90000"/>
              </a:lnSpc>
              <a:defRPr/>
            </a:pPr>
            <a:r>
              <a:rPr lang="en-US" sz="2800" dirty="0">
                <a:latin typeface="Calibri" pitchFamily="34" charset="0"/>
              </a:rPr>
              <a:t>Outline &amp; Move sentences around</a:t>
            </a:r>
          </a:p>
          <a:p>
            <a:pPr lvl="1" eaLnBrk="1" hangingPunct="1">
              <a:lnSpc>
                <a:spcPct val="90000"/>
              </a:lnSpc>
              <a:defRPr/>
            </a:pPr>
            <a:r>
              <a:rPr lang="en-US" sz="2800" dirty="0">
                <a:latin typeface="Calibri" pitchFamily="34" charset="0"/>
              </a:rPr>
              <a:t>Allow time for feedback and re-writing!</a:t>
            </a:r>
          </a:p>
        </p:txBody>
      </p:sp>
    </p:spTree>
    <p:extLst>
      <p:ext uri="{BB962C8B-B14F-4D97-AF65-F5344CB8AC3E}">
        <p14:creationId xmlns:p14="http://schemas.microsoft.com/office/powerpoint/2010/main" val="342493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10972800" cy="990600"/>
          </a:xfrm>
        </p:spPr>
        <p:txBody>
          <a:bodyPr/>
          <a:lstStyle/>
          <a:p>
            <a:pPr>
              <a:defRPr/>
            </a:pPr>
            <a:r>
              <a:rPr lang="en-US" dirty="0">
                <a:latin typeface="Calibri" pitchFamily="34" charset="0"/>
              </a:rPr>
              <a:t>Writing Tips…</a:t>
            </a:r>
          </a:p>
        </p:txBody>
      </p:sp>
      <p:sp>
        <p:nvSpPr>
          <p:cNvPr id="3" name="Content Placeholder 2"/>
          <p:cNvSpPr>
            <a:spLocks noGrp="1"/>
          </p:cNvSpPr>
          <p:nvPr>
            <p:ph idx="1"/>
          </p:nvPr>
        </p:nvSpPr>
        <p:spPr>
          <a:xfrm>
            <a:off x="838200" y="1447800"/>
            <a:ext cx="7696201" cy="4337973"/>
          </a:xfrm>
        </p:spPr>
        <p:txBody>
          <a:bodyPr>
            <a:normAutofit fontScale="85000" lnSpcReduction="20000"/>
          </a:bodyPr>
          <a:lstStyle/>
          <a:p>
            <a:pPr>
              <a:defRPr/>
            </a:pPr>
            <a:r>
              <a:rPr lang="en-US" dirty="0">
                <a:latin typeface="Calibri" pitchFamily="34" charset="0"/>
              </a:rPr>
              <a:t>Avoid typos and careless mistakes</a:t>
            </a:r>
          </a:p>
          <a:p>
            <a:pPr>
              <a:defRPr/>
            </a:pPr>
            <a:r>
              <a:rPr lang="en-US" dirty="0">
                <a:latin typeface="Calibri" pitchFamily="34" charset="0"/>
              </a:rPr>
              <a:t>Avoid generalities and cliches- give specific examples</a:t>
            </a:r>
          </a:p>
          <a:p>
            <a:pPr lvl="1">
              <a:defRPr/>
            </a:pPr>
            <a:r>
              <a:rPr lang="en-US" sz="2400" dirty="0">
                <a:latin typeface="Calibri" pitchFamily="34" charset="0"/>
              </a:rPr>
              <a:t>I am a hardworking student (and…give example)</a:t>
            </a:r>
          </a:p>
          <a:p>
            <a:pPr>
              <a:defRPr/>
            </a:pPr>
            <a:r>
              <a:rPr lang="en-US" dirty="0">
                <a:latin typeface="Calibri" pitchFamily="34" charset="0"/>
              </a:rPr>
              <a:t>Avoid large autobiography; focus on research and future</a:t>
            </a:r>
          </a:p>
          <a:p>
            <a:pPr>
              <a:defRPr/>
            </a:pPr>
            <a:r>
              <a:rPr lang="en-US" dirty="0">
                <a:latin typeface="Calibri" pitchFamily="34" charset="0"/>
              </a:rPr>
              <a:t>Don’t use gimmick- fake magazine article or play</a:t>
            </a:r>
          </a:p>
          <a:p>
            <a:pPr>
              <a:defRPr/>
            </a:pPr>
            <a:r>
              <a:rPr lang="en-US" dirty="0">
                <a:latin typeface="Calibri" pitchFamily="34" charset="0"/>
              </a:rPr>
              <a:t>Don’t provide unneeded details</a:t>
            </a:r>
          </a:p>
          <a:p>
            <a:pPr eaLnBrk="1" hangingPunct="1">
              <a:lnSpc>
                <a:spcPct val="90000"/>
              </a:lnSpc>
              <a:buClrTx/>
              <a:buSzTx/>
              <a:defRPr/>
            </a:pPr>
            <a:r>
              <a:rPr lang="en-US" dirty="0">
                <a:latin typeface="Calibri" pitchFamily="34" charset="0"/>
              </a:rPr>
              <a:t>Don’t dwell too heavily on High School experiences</a:t>
            </a:r>
          </a:p>
          <a:p>
            <a:pPr eaLnBrk="1" hangingPunct="1">
              <a:lnSpc>
                <a:spcPct val="90000"/>
              </a:lnSpc>
              <a:buClrTx/>
              <a:buSzTx/>
              <a:defRPr/>
            </a:pPr>
            <a:r>
              <a:rPr lang="en-US" dirty="0">
                <a:latin typeface="Calibri" pitchFamily="34" charset="0"/>
              </a:rPr>
              <a:t>If taking about an inspiring person, don’t write more about them than you…</a:t>
            </a:r>
          </a:p>
          <a:p>
            <a:pPr lvl="1" eaLnBrk="1" hangingPunct="1">
              <a:lnSpc>
                <a:spcPct val="90000"/>
              </a:lnSpc>
              <a:defRPr/>
            </a:pPr>
            <a:endParaRPr lang="en-US" sz="2400" dirty="0">
              <a:effectLst/>
              <a:latin typeface="Calibri" pitchFamily="34" charset="0"/>
            </a:endParaRPr>
          </a:p>
          <a:p>
            <a:pPr eaLnBrk="1" hangingPunct="1">
              <a:lnSpc>
                <a:spcPct val="90000"/>
              </a:lnSpc>
              <a:defRPr/>
            </a:pPr>
            <a:r>
              <a:rPr lang="en-US" dirty="0">
                <a:latin typeface="Calibri" pitchFamily="34" charset="0"/>
              </a:rPr>
              <a:t>Avoid controversial topics</a:t>
            </a:r>
          </a:p>
          <a:p>
            <a:pPr lvl="1" eaLnBrk="1" hangingPunct="1">
              <a:lnSpc>
                <a:spcPct val="90000"/>
              </a:lnSpc>
              <a:defRPr/>
            </a:pPr>
            <a:r>
              <a:rPr lang="en-US" sz="2400" dirty="0">
                <a:latin typeface="Calibri" pitchFamily="34" charset="0"/>
              </a:rPr>
              <a:t>Best to avoid Religion or politics</a:t>
            </a:r>
          </a:p>
          <a:p>
            <a:pPr lvl="1" eaLnBrk="1" hangingPunct="1">
              <a:lnSpc>
                <a:spcPct val="90000"/>
              </a:lnSpc>
              <a:defRPr/>
            </a:pPr>
            <a:r>
              <a:rPr lang="en-US" sz="2400" dirty="0">
                <a:latin typeface="Calibri" pitchFamily="34" charset="0"/>
              </a:rPr>
              <a:t>Things that are illegal, excessively unusual or unconventional</a:t>
            </a:r>
          </a:p>
          <a:p>
            <a:pPr lvl="1" eaLnBrk="1" hangingPunct="1">
              <a:lnSpc>
                <a:spcPct val="90000"/>
              </a:lnSpc>
              <a:defRPr/>
            </a:pPr>
            <a:r>
              <a:rPr lang="en-US" sz="2400" dirty="0">
                <a:latin typeface="Calibri" pitchFamily="34" charset="0"/>
              </a:rPr>
              <a:t>Mundane aspects of past research (buffers or descriptive methods)</a:t>
            </a:r>
          </a:p>
          <a:p>
            <a:pPr>
              <a:defRPr/>
            </a:pPr>
            <a:endParaRPr lang="en-US" dirty="0">
              <a:latin typeface="Calibri" pitchFamily="34" charset="0"/>
            </a:endParaRPr>
          </a:p>
          <a:p>
            <a:pPr>
              <a:defRPr/>
            </a:pPr>
            <a:endParaRPr lang="en-US" dirty="0">
              <a:latin typeface="Calibri" pitchFamily="34" charset="0"/>
            </a:endParaRPr>
          </a:p>
          <a:p>
            <a:pPr>
              <a:defRPr/>
            </a:pPr>
            <a:endParaRPr lang="en-US" dirty="0">
              <a:latin typeface="Calibri" pitchFamily="34" charset="0"/>
            </a:endParaRPr>
          </a:p>
        </p:txBody>
      </p:sp>
    </p:spTree>
    <p:extLst>
      <p:ext uri="{BB962C8B-B14F-4D97-AF65-F5344CB8AC3E}">
        <p14:creationId xmlns:p14="http://schemas.microsoft.com/office/powerpoint/2010/main" val="1332451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DDE7-960B-42BC-5682-11E55B38DC91}"/>
              </a:ext>
            </a:extLst>
          </p:cNvPr>
          <p:cNvSpPr>
            <a:spLocks noGrp="1"/>
          </p:cNvSpPr>
          <p:nvPr>
            <p:ph type="title"/>
          </p:nvPr>
        </p:nvSpPr>
        <p:spPr/>
        <p:txBody>
          <a:bodyPr/>
          <a:lstStyle/>
          <a:p>
            <a:r>
              <a:rPr lang="en-US" dirty="0"/>
              <a:t>AI and Statements</a:t>
            </a:r>
          </a:p>
        </p:txBody>
      </p:sp>
      <p:sp>
        <p:nvSpPr>
          <p:cNvPr id="3" name="Content Placeholder 2">
            <a:extLst>
              <a:ext uri="{FF2B5EF4-FFF2-40B4-BE49-F238E27FC236}">
                <a16:creationId xmlns:a16="http://schemas.microsoft.com/office/drawing/2014/main" id="{FD5B1987-891F-9D27-C067-276C3220898A}"/>
              </a:ext>
            </a:extLst>
          </p:cNvPr>
          <p:cNvSpPr>
            <a:spLocks noGrp="1"/>
          </p:cNvSpPr>
          <p:nvPr>
            <p:ph idx="1"/>
          </p:nvPr>
        </p:nvSpPr>
        <p:spPr/>
        <p:txBody>
          <a:bodyPr/>
          <a:lstStyle/>
          <a:p>
            <a:r>
              <a:rPr lang="en-US" dirty="0"/>
              <a:t>AI has a particular “voice” that’s likely not yours!</a:t>
            </a:r>
          </a:p>
          <a:p>
            <a:pPr lvl="1"/>
            <a:r>
              <a:rPr lang="en-US" dirty="0"/>
              <a:t>PhDs can read a statement and predict if a student wrote it.</a:t>
            </a:r>
          </a:p>
          <a:p>
            <a:pPr lvl="1"/>
            <a:r>
              <a:rPr lang="en-US" dirty="0"/>
              <a:t>Let your writing be yours.  </a:t>
            </a:r>
          </a:p>
          <a:p>
            <a:pPr lvl="1"/>
            <a:r>
              <a:rPr lang="en-US" dirty="0"/>
              <a:t>Free write to develop ideas</a:t>
            </a:r>
          </a:p>
          <a:p>
            <a:pPr lvl="1"/>
            <a:r>
              <a:rPr lang="en-US" dirty="0"/>
              <a:t>Refine </a:t>
            </a:r>
            <a:r>
              <a:rPr lang="en-US" dirty="0" err="1"/>
              <a:t>refine</a:t>
            </a:r>
            <a:r>
              <a:rPr lang="en-US" dirty="0"/>
              <a:t> </a:t>
            </a:r>
            <a:r>
              <a:rPr lang="en-US" dirty="0" err="1"/>
              <a:t>refine</a:t>
            </a:r>
            <a:endParaRPr lang="en-US" dirty="0"/>
          </a:p>
          <a:p>
            <a:r>
              <a:rPr lang="en-US" dirty="0"/>
              <a:t>AI is a great proofreader. Ask it…</a:t>
            </a:r>
          </a:p>
          <a:p>
            <a:pPr lvl="1"/>
            <a:r>
              <a:rPr lang="en-US" dirty="0"/>
              <a:t>To read and to make grammatical suggestions but DO NOT CHANGE YOUR VOICE!</a:t>
            </a:r>
          </a:p>
          <a:p>
            <a:pPr lvl="1"/>
            <a:r>
              <a:rPr lang="en-US" dirty="0"/>
              <a:t>Is there anything else you would recommend that I include?  Then your own voice</a:t>
            </a:r>
          </a:p>
          <a:p>
            <a:pPr lvl="1"/>
            <a:r>
              <a:rPr lang="en-US" dirty="0"/>
              <a:t>Is there anything awkward in this that I should improve? Then your own voice</a:t>
            </a:r>
          </a:p>
          <a:p>
            <a:r>
              <a:rPr lang="en-US" dirty="0"/>
              <a:t>Then get a human reader</a:t>
            </a:r>
          </a:p>
          <a:p>
            <a:pPr lvl="1"/>
            <a:r>
              <a:rPr lang="en-US" dirty="0"/>
              <a:t>PI; high level scientist or training program director  </a:t>
            </a:r>
          </a:p>
        </p:txBody>
      </p:sp>
    </p:spTree>
    <p:extLst>
      <p:ext uri="{BB962C8B-B14F-4D97-AF65-F5344CB8AC3E}">
        <p14:creationId xmlns:p14="http://schemas.microsoft.com/office/powerpoint/2010/main" val="1353107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1853"/>
            <a:ext cx="8305800" cy="639762"/>
          </a:xfrm>
        </p:spPr>
        <p:txBody>
          <a:bodyPr>
            <a:noAutofit/>
          </a:bodyPr>
          <a:lstStyle/>
          <a:p>
            <a:pPr>
              <a:defRPr/>
            </a:pPr>
            <a:r>
              <a:rPr lang="en-US" b="1" dirty="0">
                <a:latin typeface="Calibri" pitchFamily="34" charset="0"/>
              </a:rPr>
              <a:t>Use Your Own words!!</a:t>
            </a:r>
          </a:p>
        </p:txBody>
      </p:sp>
      <p:sp>
        <p:nvSpPr>
          <p:cNvPr id="3" name="Content Placeholder 2"/>
          <p:cNvSpPr>
            <a:spLocks noGrp="1"/>
          </p:cNvSpPr>
          <p:nvPr>
            <p:ph idx="1"/>
          </p:nvPr>
        </p:nvSpPr>
        <p:spPr>
          <a:xfrm>
            <a:off x="1825625" y="1524001"/>
            <a:ext cx="8540750" cy="5129213"/>
          </a:xfrm>
        </p:spPr>
        <p:txBody>
          <a:bodyPr>
            <a:normAutofit/>
          </a:bodyPr>
          <a:lstStyle/>
          <a:p>
            <a:pPr marL="0" indent="57151">
              <a:defRPr/>
            </a:pPr>
            <a:r>
              <a:rPr lang="en-US" sz="3000" dirty="0">
                <a:latin typeface="Calibri" pitchFamily="34" charset="0"/>
              </a:rPr>
              <a:t>Focus on clarity of thought and expression</a:t>
            </a:r>
          </a:p>
          <a:p>
            <a:pPr marL="277813" indent="-277813">
              <a:defRPr/>
            </a:pPr>
            <a:r>
              <a:rPr lang="en-US" sz="3000" dirty="0">
                <a:solidFill>
                  <a:srgbClr val="FF0000"/>
                </a:solidFill>
                <a:latin typeface="Calibri" pitchFamily="34" charset="0"/>
              </a:rPr>
              <a:t>Look at each sentence.  Summarize it to yourself.  Should you change to your summary???</a:t>
            </a:r>
          </a:p>
          <a:p>
            <a:pPr>
              <a:defRPr/>
            </a:pPr>
            <a:r>
              <a:rPr lang="en-US" sz="3200" dirty="0">
                <a:latin typeface="Calibri" pitchFamily="34" charset="0"/>
              </a:rPr>
              <a:t>Longer, fancier words unnecessary; go for simple and powerful</a:t>
            </a:r>
          </a:p>
          <a:p>
            <a:pPr lvl="1">
              <a:defRPr/>
            </a:pPr>
            <a:r>
              <a:rPr lang="en-US" sz="2800" b="1" dirty="0">
                <a:latin typeface="Calibri" pitchFamily="34" charset="0"/>
              </a:rPr>
              <a:t>Before: </a:t>
            </a:r>
            <a:r>
              <a:rPr lang="en-US" sz="2800" dirty="0">
                <a:latin typeface="Calibri" pitchFamily="34" charset="0"/>
              </a:rPr>
              <a:t> "Although I did a plethora of activities in college, my assiduous efforts enabled me to succeed.“</a:t>
            </a:r>
          </a:p>
          <a:p>
            <a:pPr lvl="1">
              <a:defRPr/>
            </a:pPr>
            <a:r>
              <a:rPr lang="en-US" sz="2800" b="1" dirty="0">
                <a:latin typeface="Calibri" pitchFamily="34" charset="0"/>
              </a:rPr>
              <a:t>After: </a:t>
            </a:r>
            <a:r>
              <a:rPr lang="en-US" sz="2800" dirty="0">
                <a:latin typeface="Calibri" pitchFamily="34" charset="0"/>
              </a:rPr>
              <a:t> "Although I juggled many activities in college, I succeeded through persistent work.“</a:t>
            </a:r>
          </a:p>
          <a:p>
            <a:pPr lvl="1">
              <a:defRPr/>
            </a:pPr>
            <a:endParaRPr lang="en-US" dirty="0">
              <a:latin typeface="Calibri" pitchFamily="34" charset="0"/>
            </a:endParaRPr>
          </a:p>
          <a:p>
            <a:pPr lvl="1">
              <a:defRPr/>
            </a:pPr>
            <a:endParaRPr lang="en-US" dirty="0">
              <a:latin typeface="Calibri" pitchFamily="34" charset="0"/>
            </a:endParaRPr>
          </a:p>
        </p:txBody>
      </p:sp>
      <p:sp>
        <p:nvSpPr>
          <p:cNvPr id="4" name="Rectangle 3">
            <a:extLst>
              <a:ext uri="{C183D7F6-B498-43B3-948B-1728B52AA6E4}">
                <adec:decorative xmlns:adec="http://schemas.microsoft.com/office/drawing/2017/decorative" val="1"/>
              </a:ext>
            </a:extLst>
          </p:cNvPr>
          <p:cNvSpPr/>
          <p:nvPr/>
        </p:nvSpPr>
        <p:spPr>
          <a:xfrm>
            <a:off x="2209800" y="5638800"/>
            <a:ext cx="8229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448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latin typeface="Calibri" pitchFamily="34" charset="0"/>
              </a:rPr>
              <a:t>Write tight sentences</a:t>
            </a:r>
          </a:p>
        </p:txBody>
      </p:sp>
      <p:sp>
        <p:nvSpPr>
          <p:cNvPr id="3" name="Content Placeholder 2"/>
          <p:cNvSpPr>
            <a:spLocks noGrp="1"/>
          </p:cNvSpPr>
          <p:nvPr>
            <p:ph idx="1"/>
          </p:nvPr>
        </p:nvSpPr>
        <p:spPr>
          <a:xfrm>
            <a:off x="2133600" y="1524001"/>
            <a:ext cx="6347714" cy="3880773"/>
          </a:xfrm>
        </p:spPr>
        <p:txBody>
          <a:bodyPr>
            <a:noAutofit/>
          </a:bodyPr>
          <a:lstStyle/>
          <a:p>
            <a:pPr>
              <a:spcBef>
                <a:spcPts val="0"/>
              </a:spcBef>
              <a:defRPr/>
            </a:pPr>
            <a:r>
              <a:rPr lang="en-US" sz="2800" dirty="0">
                <a:latin typeface="Calibri" pitchFamily="34" charset="0"/>
              </a:rPr>
              <a:t>Beware wordy writing</a:t>
            </a:r>
          </a:p>
          <a:p>
            <a:pPr>
              <a:spcBef>
                <a:spcPts val="0"/>
              </a:spcBef>
              <a:defRPr/>
            </a:pPr>
            <a:r>
              <a:rPr lang="en-US" sz="2800" dirty="0">
                <a:latin typeface="Calibri" pitchFamily="34" charset="0"/>
              </a:rPr>
              <a:t> Short sentences:</a:t>
            </a:r>
          </a:p>
          <a:p>
            <a:pPr lvl="1">
              <a:spcBef>
                <a:spcPts val="0"/>
              </a:spcBef>
              <a:defRPr/>
            </a:pPr>
            <a:r>
              <a:rPr lang="en-US" sz="2400" dirty="0">
                <a:latin typeface="Calibri" pitchFamily="34" charset="0"/>
              </a:rPr>
              <a:t>Forceful</a:t>
            </a:r>
          </a:p>
          <a:p>
            <a:pPr lvl="1">
              <a:spcBef>
                <a:spcPts val="0"/>
              </a:spcBef>
              <a:defRPr/>
            </a:pPr>
            <a:r>
              <a:rPr lang="en-US" sz="2400" dirty="0">
                <a:latin typeface="Calibri" pitchFamily="34" charset="0"/>
              </a:rPr>
              <a:t>Direct</a:t>
            </a:r>
          </a:p>
          <a:p>
            <a:pPr lvl="1">
              <a:spcBef>
                <a:spcPts val="0"/>
              </a:spcBef>
              <a:defRPr/>
            </a:pPr>
            <a:r>
              <a:rPr lang="en-US" sz="2400" dirty="0">
                <a:latin typeface="Calibri" pitchFamily="34" charset="0"/>
              </a:rPr>
              <a:t>To the point</a:t>
            </a:r>
          </a:p>
          <a:p>
            <a:pPr>
              <a:spcBef>
                <a:spcPts val="0"/>
              </a:spcBef>
              <a:defRPr/>
            </a:pPr>
            <a:endParaRPr lang="en-US" sz="2800" dirty="0">
              <a:latin typeface="Calibri" pitchFamily="34" charset="0"/>
            </a:endParaRPr>
          </a:p>
          <a:p>
            <a:pPr>
              <a:spcBef>
                <a:spcPts val="0"/>
              </a:spcBef>
              <a:defRPr/>
            </a:pPr>
            <a:r>
              <a:rPr lang="en-US" sz="2800" b="1" dirty="0">
                <a:latin typeface="Calibri" pitchFamily="34" charset="0"/>
              </a:rPr>
              <a:t>Before: </a:t>
            </a:r>
            <a:r>
              <a:rPr lang="en-US" sz="2800" dirty="0">
                <a:latin typeface="Calibri" pitchFamily="34" charset="0"/>
              </a:rPr>
              <a:t> "My recognition of the fact that the project was finally over was a deeply satisfying moment that will forever linger in my memory.“</a:t>
            </a:r>
          </a:p>
          <a:p>
            <a:pPr>
              <a:spcBef>
                <a:spcPts val="0"/>
              </a:spcBef>
              <a:defRPr/>
            </a:pPr>
            <a:r>
              <a:rPr lang="en-US" sz="2800" b="1" dirty="0">
                <a:latin typeface="Calibri" pitchFamily="34" charset="0"/>
              </a:rPr>
              <a:t>After: </a:t>
            </a:r>
            <a:r>
              <a:rPr lang="en-US" sz="2800" dirty="0">
                <a:latin typeface="Calibri" pitchFamily="34" charset="0"/>
              </a:rPr>
              <a:t> “Completing the project gave me great satisfaction."</a:t>
            </a:r>
          </a:p>
          <a:p>
            <a:pPr>
              <a:defRPr/>
            </a:pPr>
            <a:endParaRPr lang="en-US" sz="2800" dirty="0">
              <a:latin typeface="Calibri" pitchFamily="34" charset="0"/>
            </a:endParaRPr>
          </a:p>
        </p:txBody>
      </p:sp>
      <p:sp>
        <p:nvSpPr>
          <p:cNvPr id="4" name="Rectangle 3">
            <a:extLst>
              <a:ext uri="{C183D7F6-B498-43B3-948B-1728B52AA6E4}">
                <adec:decorative xmlns:adec="http://schemas.microsoft.com/office/drawing/2017/decorative" val="1"/>
              </a:ext>
            </a:extLst>
          </p:cNvPr>
          <p:cNvSpPr/>
          <p:nvPr/>
        </p:nvSpPr>
        <p:spPr>
          <a:xfrm>
            <a:off x="1828800" y="5715000"/>
            <a:ext cx="8229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19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rrowheads="1"/>
          </p:cNvSpPr>
          <p:nvPr>
            <p:ph type="title"/>
          </p:nvPr>
        </p:nvSpPr>
        <p:spPr/>
        <p:txBody>
          <a:bodyPr/>
          <a:lstStyle/>
          <a:p>
            <a:pPr eaLnBrk="1" hangingPunct="1">
              <a:defRPr/>
            </a:pPr>
            <a:r>
              <a:rPr lang="en-US" dirty="0">
                <a:latin typeface="Calibri" pitchFamily="34" charset="0"/>
              </a:rPr>
              <a:t>Statement Overall...</a:t>
            </a:r>
          </a:p>
        </p:txBody>
      </p:sp>
      <p:sp>
        <p:nvSpPr>
          <p:cNvPr id="140291" name="Rectangle 3"/>
          <p:cNvSpPr>
            <a:spLocks noGrp="1" noRot="1" noChangeArrowheads="1"/>
          </p:cNvSpPr>
          <p:nvPr>
            <p:ph idx="1"/>
          </p:nvPr>
        </p:nvSpPr>
        <p:spPr/>
        <p:txBody>
          <a:bodyPr>
            <a:normAutofit/>
          </a:bodyPr>
          <a:lstStyle/>
          <a:p>
            <a:pPr eaLnBrk="1" hangingPunct="1">
              <a:defRPr/>
            </a:pPr>
            <a:r>
              <a:rPr lang="en-US" dirty="0">
                <a:latin typeface="Calibri" pitchFamily="34" charset="0"/>
              </a:rPr>
              <a:t>It may take you a good while to complete, but a good statement can be considered artwork.  Make sure to take the time to refine, so that you represent yourself well!</a:t>
            </a:r>
          </a:p>
          <a:p>
            <a:pPr eaLnBrk="1" hangingPunct="1">
              <a:defRPr/>
            </a:pPr>
            <a:r>
              <a:rPr lang="en-US" dirty="0">
                <a:latin typeface="Calibri" pitchFamily="34" charset="0"/>
              </a:rPr>
              <a:t>Don’t get so bogged down that you don’t finish!  </a:t>
            </a:r>
          </a:p>
        </p:txBody>
      </p:sp>
    </p:spTree>
    <p:extLst>
      <p:ext uri="{BB962C8B-B14F-4D97-AF65-F5344CB8AC3E}">
        <p14:creationId xmlns:p14="http://schemas.microsoft.com/office/powerpoint/2010/main" val="3662755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latin typeface="Calibri" pitchFamily="34" charset="0"/>
              </a:rPr>
              <a:t>Finalizing Application- Double Checking</a:t>
            </a:r>
          </a:p>
        </p:txBody>
      </p:sp>
      <p:sp>
        <p:nvSpPr>
          <p:cNvPr id="3" name="Content Placeholder 2"/>
          <p:cNvSpPr>
            <a:spLocks noGrp="1"/>
          </p:cNvSpPr>
          <p:nvPr>
            <p:ph idx="1"/>
          </p:nvPr>
        </p:nvSpPr>
        <p:spPr/>
        <p:txBody>
          <a:bodyPr/>
          <a:lstStyle/>
          <a:p>
            <a:pPr eaLnBrk="1" hangingPunct="1">
              <a:defRPr/>
            </a:pPr>
            <a:r>
              <a:rPr lang="en-US" dirty="0">
                <a:latin typeface="Calibri" pitchFamily="34" charset="0"/>
              </a:rPr>
              <a:t>Make SURE that your transcript arrives and isn’t lost</a:t>
            </a:r>
          </a:p>
          <a:p>
            <a:pPr lvl="1">
              <a:defRPr/>
            </a:pPr>
            <a:r>
              <a:rPr lang="en-US" dirty="0">
                <a:latin typeface="Calibri" pitchFamily="34" charset="0"/>
              </a:rPr>
              <a:t>Very Common.  Checkbox on Tracking Excel</a:t>
            </a:r>
          </a:p>
          <a:p>
            <a:pPr eaLnBrk="1" hangingPunct="1">
              <a:defRPr/>
            </a:pPr>
            <a:r>
              <a:rPr lang="en-US" dirty="0">
                <a:latin typeface="Calibri" pitchFamily="34" charset="0"/>
              </a:rPr>
              <a:t>Make sure that your letters of recommendations arrive (Nag faculty nicely)</a:t>
            </a:r>
          </a:p>
          <a:p>
            <a:pPr eaLnBrk="1" hangingPunct="1">
              <a:defRPr/>
            </a:pPr>
            <a:r>
              <a:rPr lang="en-US" dirty="0">
                <a:latin typeface="Calibri" pitchFamily="34" charset="0"/>
              </a:rPr>
              <a:t>Thank people for the letters they sent!</a:t>
            </a:r>
          </a:p>
          <a:p>
            <a:pPr eaLnBrk="1" hangingPunct="1">
              <a:defRPr/>
            </a:pPr>
            <a:r>
              <a:rPr lang="en-US" dirty="0">
                <a:latin typeface="Calibri" pitchFamily="34" charset="0"/>
              </a:rPr>
              <a:t>Start thinking about interviews…</a:t>
            </a:r>
          </a:p>
        </p:txBody>
      </p:sp>
    </p:spTree>
    <p:extLst>
      <p:ext uri="{BB962C8B-B14F-4D97-AF65-F5344CB8AC3E}">
        <p14:creationId xmlns:p14="http://schemas.microsoft.com/office/powerpoint/2010/main" val="3093561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E9395-4A17-4C3A-BDBF-4AF396ED6B09}"/>
              </a:ext>
            </a:extLst>
          </p:cNvPr>
          <p:cNvSpPr>
            <a:spLocks noGrp="1"/>
          </p:cNvSpPr>
          <p:nvPr>
            <p:ph type="title"/>
          </p:nvPr>
        </p:nvSpPr>
        <p:spPr>
          <a:xfrm>
            <a:off x="762000" y="2209800"/>
            <a:ext cx="10972800" cy="990600"/>
          </a:xfrm>
        </p:spPr>
        <p:txBody>
          <a:bodyPr/>
          <a:lstStyle/>
          <a:p>
            <a:r>
              <a:rPr lang="en-US" dirty="0"/>
              <a:t>Thank you!!</a:t>
            </a:r>
          </a:p>
        </p:txBody>
      </p:sp>
      <p:sp>
        <p:nvSpPr>
          <p:cNvPr id="3" name="Content Placeholder 2">
            <a:extLst>
              <a:ext uri="{FF2B5EF4-FFF2-40B4-BE49-F238E27FC236}">
                <a16:creationId xmlns:a16="http://schemas.microsoft.com/office/drawing/2014/main" id="{445AAC42-1FC3-BD86-A931-5101C0B05D8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20219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Pre-Connecting with Faculty</a:t>
            </a:r>
          </a:p>
        </p:txBody>
      </p:sp>
      <p:sp>
        <p:nvSpPr>
          <p:cNvPr id="3" name="Content Placeholder 2"/>
          <p:cNvSpPr>
            <a:spLocks noGrp="1"/>
          </p:cNvSpPr>
          <p:nvPr>
            <p:ph idx="1"/>
          </p:nvPr>
        </p:nvSpPr>
        <p:spPr/>
        <p:txBody>
          <a:bodyPr>
            <a:normAutofit fontScale="92500" lnSpcReduction="10000"/>
          </a:bodyPr>
          <a:lstStyle/>
          <a:p>
            <a:r>
              <a:rPr lang="en-US" sz="2000" dirty="0"/>
              <a:t>Useful for schools where funding primarily comes from PI</a:t>
            </a:r>
          </a:p>
          <a:p>
            <a:r>
              <a:rPr lang="en-US" sz="2000" dirty="0"/>
              <a:t>Can help you to pre-write a grant before arrival</a:t>
            </a:r>
          </a:p>
          <a:p>
            <a:r>
              <a:rPr lang="en-US" sz="2000" dirty="0"/>
              <a:t>Can be listed in statement</a:t>
            </a:r>
          </a:p>
          <a:p>
            <a:endParaRPr lang="en-US" sz="2000" dirty="0"/>
          </a:p>
          <a:p>
            <a:pPr>
              <a:defRPr/>
            </a:pPr>
            <a:r>
              <a:rPr lang="en-US" dirty="0">
                <a:latin typeface="Calibri" pitchFamily="34" charset="0"/>
              </a:rPr>
              <a:t>Research their work online</a:t>
            </a:r>
          </a:p>
          <a:p>
            <a:pPr>
              <a:defRPr/>
            </a:pPr>
            <a:r>
              <a:rPr lang="en-US" dirty="0">
                <a:latin typeface="Calibri" pitchFamily="34" charset="0"/>
              </a:rPr>
              <a:t>Read their publications</a:t>
            </a:r>
          </a:p>
          <a:p>
            <a:pPr>
              <a:defRPr/>
            </a:pPr>
            <a:r>
              <a:rPr lang="en-US" dirty="0">
                <a:latin typeface="Calibri" pitchFamily="34" charset="0"/>
              </a:rPr>
              <a:t>Write directly to them (Keep it brief)</a:t>
            </a:r>
          </a:p>
          <a:p>
            <a:pPr lvl="1">
              <a:defRPr/>
            </a:pPr>
            <a:r>
              <a:rPr lang="en-US" dirty="0">
                <a:latin typeface="Calibri" pitchFamily="34" charset="0"/>
              </a:rPr>
              <a:t>Personalized email note</a:t>
            </a:r>
          </a:p>
          <a:p>
            <a:pPr lvl="1">
              <a:defRPr/>
            </a:pPr>
            <a:r>
              <a:rPr lang="en-US" dirty="0">
                <a:latin typeface="Calibri" pitchFamily="34" charset="0"/>
              </a:rPr>
              <a:t>Interested in their research and graduate program</a:t>
            </a:r>
          </a:p>
          <a:p>
            <a:pPr lvl="1">
              <a:defRPr/>
            </a:pPr>
            <a:r>
              <a:rPr lang="en-US" dirty="0">
                <a:latin typeface="Calibri" pitchFamily="34" charset="0"/>
              </a:rPr>
              <a:t>Tell about you</a:t>
            </a:r>
          </a:p>
          <a:p>
            <a:pPr lvl="2">
              <a:defRPr/>
            </a:pPr>
            <a:r>
              <a:rPr lang="en-US" dirty="0">
                <a:latin typeface="Calibri" pitchFamily="34" charset="0"/>
              </a:rPr>
              <a:t>CV</a:t>
            </a:r>
          </a:p>
          <a:p>
            <a:pPr lvl="2">
              <a:defRPr/>
            </a:pPr>
            <a:r>
              <a:rPr lang="en-US" dirty="0">
                <a:latin typeface="Calibri" pitchFamily="34" charset="0"/>
              </a:rPr>
              <a:t>Curriculum track that interests you</a:t>
            </a:r>
          </a:p>
          <a:p>
            <a:pPr lvl="2">
              <a:defRPr/>
            </a:pPr>
            <a:r>
              <a:rPr lang="en-US" dirty="0">
                <a:latin typeface="Calibri" pitchFamily="34" charset="0"/>
              </a:rPr>
              <a:t>Research that interests you</a:t>
            </a:r>
          </a:p>
          <a:p>
            <a:pPr lvl="1">
              <a:defRPr/>
            </a:pPr>
            <a:r>
              <a:rPr lang="en-US" dirty="0">
                <a:latin typeface="Calibri" pitchFamily="34" charset="0"/>
              </a:rPr>
              <a:t>Ask them about possible positions</a:t>
            </a:r>
          </a:p>
          <a:p>
            <a:pPr lvl="1">
              <a:defRPr/>
            </a:pPr>
            <a:r>
              <a:rPr lang="en-US" dirty="0">
                <a:latin typeface="Calibri" pitchFamily="34" charset="0"/>
              </a:rPr>
              <a:t>Ask if projects are available in desired topics or similar</a:t>
            </a:r>
          </a:p>
          <a:p>
            <a:pPr lvl="2">
              <a:defRPr/>
            </a:pPr>
            <a:endParaRPr lang="en-US" dirty="0">
              <a:latin typeface="Calibri" pitchFamily="34" charset="0"/>
            </a:endParaRPr>
          </a:p>
          <a:p>
            <a:pPr lvl="2">
              <a:defRPr/>
            </a:pPr>
            <a:endParaRPr lang="en-US" dirty="0">
              <a:latin typeface="Calibri" pitchFamily="34" charset="0"/>
            </a:endParaRPr>
          </a:p>
          <a:p>
            <a:endParaRPr lang="en-US" sz="2000" dirty="0"/>
          </a:p>
          <a:p>
            <a:endParaRPr lang="en-US" dirty="0"/>
          </a:p>
        </p:txBody>
      </p:sp>
    </p:spTree>
    <p:extLst>
      <p:ext uri="{BB962C8B-B14F-4D97-AF65-F5344CB8AC3E}">
        <p14:creationId xmlns:p14="http://schemas.microsoft.com/office/powerpoint/2010/main" val="1023314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8229600" cy="533400"/>
          </a:xfrm>
        </p:spPr>
        <p:txBody>
          <a:bodyPr>
            <a:normAutofit fontScale="90000"/>
          </a:bodyPr>
          <a:lstStyle/>
          <a:p>
            <a:r>
              <a:rPr lang="en-US" dirty="0"/>
              <a:t>Example Contact Email (LONG)</a:t>
            </a:r>
          </a:p>
        </p:txBody>
      </p:sp>
      <p:sp>
        <p:nvSpPr>
          <p:cNvPr id="5" name="Content Placeholder 4"/>
          <p:cNvSpPr>
            <a:spLocks noGrp="1"/>
          </p:cNvSpPr>
          <p:nvPr>
            <p:ph idx="1"/>
          </p:nvPr>
        </p:nvSpPr>
        <p:spPr>
          <a:xfrm>
            <a:off x="1775791" y="762000"/>
            <a:ext cx="8001000" cy="5867400"/>
          </a:xfrm>
        </p:spPr>
        <p:txBody>
          <a:bodyPr>
            <a:normAutofit fontScale="62500" lnSpcReduction="20000"/>
          </a:bodyPr>
          <a:lstStyle/>
          <a:p>
            <a:pPr marL="0" indent="0">
              <a:buNone/>
            </a:pPr>
            <a:r>
              <a:rPr lang="en-US" sz="2300" dirty="0"/>
              <a:t>Dr. xxx ,</a:t>
            </a:r>
          </a:p>
          <a:p>
            <a:pPr marL="0" indent="0">
              <a:buNone/>
            </a:pPr>
            <a:r>
              <a:rPr lang="en-US" sz="2300" dirty="0"/>
              <a:t> </a:t>
            </a:r>
          </a:p>
          <a:p>
            <a:pPr marL="0" indent="0">
              <a:buNone/>
            </a:pPr>
            <a:r>
              <a:rPr lang="en-US" sz="2300" dirty="0"/>
              <a:t>I hope your summer is going well. My name is </a:t>
            </a:r>
            <a:r>
              <a:rPr lang="en-US" sz="2300" dirty="0" err="1"/>
              <a:t>Proactiva</a:t>
            </a:r>
            <a:r>
              <a:rPr lang="en-US" sz="2300" dirty="0"/>
              <a:t> </a:t>
            </a:r>
            <a:r>
              <a:rPr lang="en-US" sz="2300" dirty="0" err="1"/>
              <a:t>Estudiente</a:t>
            </a:r>
            <a:r>
              <a:rPr lang="en-US" sz="2300" dirty="0"/>
              <a:t>, and I’m currently an undergraduate psychology student at The University of Texas at San Antonio. After reading a few of your articles, I've realized that our research interests align well. </a:t>
            </a:r>
          </a:p>
          <a:p>
            <a:pPr marL="0" indent="0">
              <a:buNone/>
            </a:pPr>
            <a:r>
              <a:rPr lang="en-US" sz="2300" dirty="0"/>
              <a:t> I didn’t fully understand the importance of a healthy diet and exercise regime until after setting a goal to finish a half marathon. In pursuit of this goal, I made some noticeable lifestyle changes. My friends and family began to ask me how I was able to “stick with it”. In a social cognition course that I recently took, I realized that a lot of my success probably had to do with goal formation. </a:t>
            </a:r>
          </a:p>
          <a:p>
            <a:pPr marL="0" indent="0">
              <a:buNone/>
            </a:pPr>
            <a:r>
              <a:rPr lang="en-US" sz="2300" dirty="0"/>
              <a:t>I’m very interested in health psychology with specific research aims in exercise and nutrition among ethnic minorities. I’m currently working on an undergraduate thesis that explores how acculturation and acculturative stress influence media internalization and body satisfaction in Mexican-Americans. It is expected that individuals who are highly acculturated to the American mainstream culture will internalize the media more and will be more dissatisfied with their bodies compared to Mexican-Americans who are less acculturated. I believe that cultural differences play an important role in most health issues.</a:t>
            </a:r>
          </a:p>
          <a:p>
            <a:pPr marL="0" indent="0">
              <a:buNone/>
            </a:pPr>
            <a:r>
              <a:rPr lang="en-US" sz="2300" dirty="0"/>
              <a:t>Your 2018 paper on goal-oriented imagery caught my attention. In my social cognition course we discussed how individuals differ on whether they are more approach/ideal-self oriented or avoidance/feared-self oriented based on their cultural values. It would be interesting to assess whether avoidance and approach imagery effectiveness varies among different ethnic groups. </a:t>
            </a:r>
          </a:p>
          <a:p>
            <a:pPr marL="0" indent="0">
              <a:buNone/>
            </a:pPr>
            <a:r>
              <a:rPr lang="en-US" sz="2300" dirty="0"/>
              <a:t>With all of this in mind, I would be interested in testing whether individuals from collectivist cultures commit to healthier diets more effectively after using avoidance-imagery rather than approach-imagery. This result would be expected given the assumption that individuals from collectivist cultures are motivated more by their feared-self rather than their ideal-self.</a:t>
            </a:r>
          </a:p>
          <a:p>
            <a:pPr marL="0" indent="0">
              <a:buNone/>
            </a:pPr>
            <a:r>
              <a:rPr lang="en-US" sz="2300" dirty="0"/>
              <a:t>I hope to continue studying nutrition and exercise in graduate school. With this in mind, I plan on applying to the Health Psychology Program at the University of California, Merced. I am very interested in working with you in your lab while pursuing my doctoral degree. Will you be accepting students for fall 2020 admission? If you have time, I would be happy set up a time to talk with you over the phone about how I might fit into your lab.</a:t>
            </a:r>
          </a:p>
          <a:p>
            <a:pPr marL="0" indent="0">
              <a:buNone/>
            </a:pPr>
            <a:r>
              <a:rPr lang="en-US" sz="2300" dirty="0"/>
              <a:t>I really appreciate your time and I look forward to hearing from you.</a:t>
            </a:r>
          </a:p>
          <a:p>
            <a:pPr marL="0" indent="0">
              <a:buNone/>
            </a:pPr>
            <a:endParaRPr lang="en-US" sz="2300" dirty="0"/>
          </a:p>
        </p:txBody>
      </p:sp>
    </p:spTree>
    <p:extLst>
      <p:ext uri="{BB962C8B-B14F-4D97-AF65-F5344CB8AC3E}">
        <p14:creationId xmlns:p14="http://schemas.microsoft.com/office/powerpoint/2010/main" val="4065196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 of Email:</a:t>
            </a:r>
          </a:p>
        </p:txBody>
      </p:sp>
      <p:sp>
        <p:nvSpPr>
          <p:cNvPr id="5" name="Content Placeholder 4"/>
          <p:cNvSpPr>
            <a:spLocks noGrp="1"/>
          </p:cNvSpPr>
          <p:nvPr>
            <p:ph idx="1"/>
          </p:nvPr>
        </p:nvSpPr>
        <p:spPr/>
        <p:txBody>
          <a:bodyPr>
            <a:normAutofit fontScale="92500" lnSpcReduction="20000"/>
          </a:bodyPr>
          <a:lstStyle/>
          <a:p>
            <a:r>
              <a:rPr lang="en-US" dirty="0"/>
              <a:t>Some did not respond.</a:t>
            </a:r>
          </a:p>
          <a:p>
            <a:r>
              <a:rPr lang="en-US" dirty="0"/>
              <a:t>Some were not taking students in Fall</a:t>
            </a:r>
          </a:p>
          <a:p>
            <a:r>
              <a:rPr lang="en-US" dirty="0"/>
              <a:t>Several responded like: </a:t>
            </a:r>
          </a:p>
          <a:p>
            <a:pPr marL="0" indent="0">
              <a:buNone/>
            </a:pPr>
            <a:r>
              <a:rPr lang="en-US" dirty="0"/>
              <a:t>Dear </a:t>
            </a:r>
            <a:r>
              <a:rPr lang="en-US" dirty="0" err="1"/>
              <a:t>Proactiva</a:t>
            </a:r>
            <a:r>
              <a:rPr lang="en-US" dirty="0"/>
              <a:t>,</a:t>
            </a:r>
          </a:p>
          <a:p>
            <a:pPr marL="0" indent="0">
              <a:buNone/>
            </a:pPr>
            <a:r>
              <a:rPr lang="en-US" dirty="0"/>
              <a:t> </a:t>
            </a:r>
          </a:p>
          <a:p>
            <a:pPr marL="0" indent="0">
              <a:buNone/>
            </a:pPr>
            <a:r>
              <a:rPr lang="en-US" dirty="0"/>
              <a:t>Thank you for your email and for your interest in our research program. Your interests do indeed align well with mine and those of other graduate students in my research lab. I will be accepting students next year, and I'm happy that you will be applying to our program. It would be great if we could find a time to talk by phone. I will be travelling for much of the next 3 weeks but perhaps we can find a time in mid-July to talk? We can also wait until the academic year begins in late August if that works better for you.</a:t>
            </a:r>
          </a:p>
          <a:p>
            <a:pPr marL="0" indent="0">
              <a:buNone/>
            </a:pPr>
            <a:r>
              <a:rPr lang="en-US" dirty="0"/>
              <a:t> </a:t>
            </a:r>
          </a:p>
          <a:p>
            <a:pPr marL="0" indent="0">
              <a:buNone/>
            </a:pPr>
            <a:r>
              <a:rPr lang="en-US" dirty="0"/>
              <a:t>Best wishes,</a:t>
            </a:r>
          </a:p>
          <a:p>
            <a:pPr marL="0" indent="0">
              <a:buNone/>
            </a:pPr>
            <a:r>
              <a:rPr lang="en-US" dirty="0"/>
              <a:t>Prospective Professor</a:t>
            </a:r>
          </a:p>
          <a:p>
            <a:endParaRPr lang="en-US" dirty="0"/>
          </a:p>
        </p:txBody>
      </p:sp>
    </p:spTree>
    <p:extLst>
      <p:ext uri="{BB962C8B-B14F-4D97-AF65-F5344CB8AC3E}">
        <p14:creationId xmlns:p14="http://schemas.microsoft.com/office/powerpoint/2010/main" val="10848672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1156</TotalTime>
  <Words>3196</Words>
  <Application>Microsoft Office PowerPoint</Application>
  <PresentationFormat>Widescreen</PresentationFormat>
  <Paragraphs>384</Paragraphs>
  <Slides>31</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Bitstream Charter</vt:lpstr>
      <vt:lpstr>Calibri</vt:lpstr>
      <vt:lpstr>Times New Roman</vt:lpstr>
      <vt:lpstr>Wingdings</vt:lpstr>
      <vt:lpstr>Clarity</vt:lpstr>
      <vt:lpstr>Research Career Development  Applying to Graduate Programs</vt:lpstr>
      <vt:lpstr>What do I mean by Graduate School?</vt:lpstr>
      <vt:lpstr>M.S. vs. Ph.D. in STEM </vt:lpstr>
      <vt:lpstr>PhD: Different Starting Points / Shared Goal</vt:lpstr>
      <vt:lpstr>Academic Foundations</vt:lpstr>
      <vt:lpstr>Graduate Applications</vt:lpstr>
      <vt:lpstr>Graduate Interviews</vt:lpstr>
      <vt:lpstr>Mechanics of Application Season</vt:lpstr>
      <vt:lpstr>How Many?</vt:lpstr>
      <vt:lpstr>Track Applications</vt:lpstr>
      <vt:lpstr>GRE</vt:lpstr>
      <vt:lpstr>Recommendations from Faculty</vt:lpstr>
      <vt:lpstr>What is in a Recommendation?</vt:lpstr>
      <vt:lpstr>Recommendations Continued</vt:lpstr>
      <vt:lpstr>Personal Statement</vt:lpstr>
      <vt:lpstr>Preparation of Statements in General</vt:lpstr>
      <vt:lpstr>Essay Structure</vt:lpstr>
      <vt:lpstr>How Long Should a Statement be?</vt:lpstr>
      <vt:lpstr>Possible Outline in absence of subdividing</vt:lpstr>
      <vt:lpstr>Lots of research description</vt:lpstr>
      <vt:lpstr>How to Start?</vt:lpstr>
      <vt:lpstr>Writing Tips…</vt:lpstr>
      <vt:lpstr>AI and Statements</vt:lpstr>
      <vt:lpstr>Use Your Own words!!</vt:lpstr>
      <vt:lpstr>Write tight sentences</vt:lpstr>
      <vt:lpstr>Statement Overall...</vt:lpstr>
      <vt:lpstr>Finalizing Application- Double Checking</vt:lpstr>
      <vt:lpstr>Thank you!!</vt:lpstr>
      <vt:lpstr>Pre-Connecting with Faculty</vt:lpstr>
      <vt:lpstr>Example Contact Email (LONG)</vt:lpstr>
      <vt:lpstr>Result of Email:</vt:lpstr>
    </vt:vector>
  </TitlesOfParts>
  <Company>University of Texas at San Antonio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to Doctoral Programs</dc:title>
  <dc:creator>utsa</dc:creator>
  <cp:lastModifiedBy>Patty Ramirez</cp:lastModifiedBy>
  <cp:revision>30</cp:revision>
  <dcterms:created xsi:type="dcterms:W3CDTF">2014-09-16T16:52:07Z</dcterms:created>
  <dcterms:modified xsi:type="dcterms:W3CDTF">2026-10-27T19:11:17Z</dcterms:modified>
</cp:coreProperties>
</file>