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56" r:id="rId6"/>
    <p:sldId id="273" r:id="rId7"/>
    <p:sldId id="276" r:id="rId8"/>
    <p:sldId id="278" r:id="rId9"/>
    <p:sldId id="279" r:id="rId10"/>
    <p:sldId id="258" r:id="rId11"/>
    <p:sldId id="271" r:id="rId12"/>
    <p:sldId id="262" r:id="rId13"/>
    <p:sldId id="261" r:id="rId14"/>
    <p:sldId id="280" r:id="rId15"/>
    <p:sldId id="281" r:id="rId16"/>
    <p:sldId id="257" r:id="rId17"/>
    <p:sldId id="282" r:id="rId18"/>
    <p:sldId id="283" r:id="rId19"/>
    <p:sldId id="284" r:id="rId20"/>
    <p:sldId id="285" r:id="rId21"/>
    <p:sldId id="274" r:id="rId22"/>
    <p:sldId id="265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2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D944DF-58F0-4117-9C0F-DB53FF4BCE1D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5F7F4A-8EE0-4C74-AAB6-8B70D826B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67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270AB-EA6B-4276-A562-32098D409A8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0E0E8-07EC-4D1A-9787-D4415966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5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0E0E8-07EC-4D1A-9787-D4415966DB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3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94292-72E5-4A4D-97FA-77D200F12A00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D448A-D197-7F4A-8E84-3B67A649E24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utsa.edu/disabilit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dl.utsa.edu/enhancing-accessibility-3/" TargetMode="External"/><Relationship Id="rId5" Type="http://schemas.openxmlformats.org/officeDocument/2006/relationships/hyperlink" Target="https://www.utsa.edu/disability/digital-learning/faq-instructors.html" TargetMode="External"/><Relationship Id="rId4" Type="http://schemas.openxmlformats.org/officeDocument/2006/relationships/hyperlink" Target="https://www.utsa.edu/disability/faculty-staff/index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isability.services@utsa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-cov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FF42BC-1FF9-41CA-9301-9DE644730415}"/>
              </a:ext>
            </a:extLst>
          </p:cNvPr>
          <p:cNvSpPr txBox="1"/>
          <p:nvPr/>
        </p:nvSpPr>
        <p:spPr>
          <a:xfrm>
            <a:off x="4057227" y="4653280"/>
            <a:ext cx="49377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>
                <a:solidFill>
                  <a:srgbClr val="F15A22"/>
                </a:solidFill>
                <a:latin typeface="Arial Black" panose="020B0A04020102020204" pitchFamily="34" charset="0"/>
              </a:rPr>
              <a:t>STUDENT DISABILITY SERVICES</a:t>
            </a:r>
          </a:p>
          <a:p>
            <a:r>
              <a:rPr lang="en-US" sz="1400" spc="300" dirty="0">
                <a:solidFill>
                  <a:srgbClr val="F15A22"/>
                </a:solidFill>
              </a:rPr>
              <a:t>MS 3.01.16</a:t>
            </a:r>
          </a:p>
          <a:p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ABA77D9-0CE6-442E-AED0-E2A448C1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3812"/>
            <a:ext cx="9070848" cy="9638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Faculty Can Support Students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A4E3FE-CE7D-4BF8-8035-B5924459D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600200"/>
            <a:ext cx="8976021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Foster An Inclusive Environment For Students with Disabilities. </a:t>
            </a:r>
          </a:p>
          <a:p>
            <a:pPr marL="914400" lvl="1" indent="-514350"/>
            <a:r>
              <a:rPr lang="en-US" dirty="0"/>
              <a:t>Include a disability statement in the syllabus</a:t>
            </a:r>
          </a:p>
          <a:p>
            <a:pPr marL="914400" lvl="1" indent="-514350"/>
            <a:r>
              <a:rPr lang="en-US" dirty="0"/>
              <a:t>Normalize accommodations as part of the academic experience</a:t>
            </a:r>
          </a:p>
          <a:p>
            <a:pPr marL="914400" lvl="1" indent="-514350"/>
            <a:r>
              <a:rPr lang="en-US" dirty="0"/>
              <a:t>Utilize Principles of Universal Design for Learning which emphasize proactive strategies to ensure that learning environments are designed from the start to accommodate diverse needs.  (Academic Innovation Plug)</a:t>
            </a:r>
          </a:p>
        </p:txBody>
      </p:sp>
    </p:spTree>
    <p:extLst>
      <p:ext uri="{BB962C8B-B14F-4D97-AF65-F5344CB8AC3E}">
        <p14:creationId xmlns:p14="http://schemas.microsoft.com/office/powerpoint/2010/main" val="336228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ABA77D9-0CE6-442E-AED0-E2A448C1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3812"/>
            <a:ext cx="9070848" cy="9638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Faculty Can Support Students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A4E3FE-CE7D-4BF8-8035-B5924459D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600200"/>
            <a:ext cx="8976021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 startAt="2"/>
            </a:pPr>
            <a:r>
              <a:rPr lang="en-US" b="1" dirty="0"/>
              <a:t>Be Proactive</a:t>
            </a:r>
          </a:p>
          <a:p>
            <a:pPr marL="400050" lvl="1" indent="0">
              <a:buNone/>
            </a:pPr>
            <a:r>
              <a:rPr lang="en-US" b="1" dirty="0"/>
              <a:t>Use accessible course materials (PDF’s with OCR, alt-text for images).</a:t>
            </a:r>
          </a:p>
          <a:p>
            <a:pPr marL="0" indent="0">
              <a:buNone/>
            </a:pPr>
            <a:r>
              <a:rPr lang="en-US" b="1" dirty="0"/>
              <a:t>3. Maintain Confidentiality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sz="2800" b="1" dirty="0"/>
              <a:t>Never disclose a student’s disability or 	accommodations needs to the class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4. Communicate Clearly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Have a clear conversation about the 	implementation 	of the student’s accommodations 	in your course and 	encourage students to 	approach you with concerns 	about 	accommodations</a:t>
            </a:r>
          </a:p>
        </p:txBody>
      </p:sp>
    </p:spTree>
    <p:extLst>
      <p:ext uri="{BB962C8B-B14F-4D97-AF65-F5344CB8AC3E}">
        <p14:creationId xmlns:p14="http://schemas.microsoft.com/office/powerpoint/2010/main" val="39993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58220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Challenges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</a:t>
            </a:r>
          </a:p>
          <a:p>
            <a:endParaRPr lang="en-US" dirty="0"/>
          </a:p>
          <a:p>
            <a:r>
              <a:rPr lang="en-US" dirty="0"/>
              <a:t>Would anyone like to share what type of challenges Faculty encounter working with students with disabilities in a physical and/or virtual  classroom environment?</a:t>
            </a:r>
          </a:p>
          <a:p>
            <a:pPr marL="914400" lvl="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C284CE0-8FE8-45AB-B2B8-999C2113F4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321" y="1873504"/>
            <a:ext cx="7915275" cy="3429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BC56579-E4CB-4558-A640-A07EE34A4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229600" cy="970598"/>
          </a:xfrm>
        </p:spPr>
        <p:txBody>
          <a:bodyPr/>
          <a:lstStyle/>
          <a:p>
            <a:r>
              <a:rPr lang="en-US" b="1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125605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A1353D-A811-4E2F-8C09-D1C155D4C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667" y="737225"/>
            <a:ext cx="4734665" cy="548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94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DF94ED-8AEB-4745-B90F-C4BE0518A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661776"/>
            <a:ext cx="7562850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67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BD3863-0B40-4799-B3E6-48A448F20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838200"/>
            <a:ext cx="7315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79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826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58220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4"/>
              </a:rPr>
              <a:t>Faculty/Staff Resource Guide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>
                <a:hlinkClick r:id="rId5"/>
              </a:rPr>
              <a:t>FAQ’s For Instructors</a:t>
            </a:r>
            <a:endParaRPr lang="en-US" sz="2800" dirty="0"/>
          </a:p>
          <a:p>
            <a:endParaRPr lang="en-US" sz="2800" dirty="0">
              <a:hlinkClick r:id="rId6"/>
            </a:endParaRPr>
          </a:p>
          <a:p>
            <a:r>
              <a:rPr lang="en-US" sz="2800" dirty="0">
                <a:hlinkClick r:id="rId6"/>
              </a:rPr>
              <a:t>Digital Learning and Accessibility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7"/>
              </a:rPr>
              <a:t> 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9046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40782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Contact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8620" y="1627949"/>
            <a:ext cx="8366760" cy="4525963"/>
          </a:xfrm>
        </p:spPr>
        <p:txBody>
          <a:bodyPr>
            <a:normAutofit/>
          </a:bodyPr>
          <a:lstStyle/>
          <a:p>
            <a:r>
              <a:rPr lang="en-US" b="1" dirty="0"/>
              <a:t>Student Disability Services (SDS)</a:t>
            </a:r>
          </a:p>
          <a:p>
            <a:pPr lvl="1"/>
            <a:r>
              <a:rPr lang="en-US" dirty="0"/>
              <a:t>Multidisciplinary Studies Building (MS) 3.01.16</a:t>
            </a:r>
          </a:p>
          <a:p>
            <a:endParaRPr lang="en-US" dirty="0"/>
          </a:p>
          <a:p>
            <a:r>
              <a:rPr lang="en-US" dirty="0"/>
              <a:t>210-458-4157</a:t>
            </a:r>
          </a:p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disability.services@utsa.edu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4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41D6DD3-381C-4DA7-B206-E579C159A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41493"/>
            <a:ext cx="7772400" cy="2658958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Supporting Students with Disabilities In Your Classroom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825FB17-92C6-46F5-9CD8-A65AAE8E8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7906" y="4526703"/>
            <a:ext cx="5388187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Presented by:  Roselena Balderas, MA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Executive Director, Student Disability Services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University of Texas at San Antonio</a:t>
            </a:r>
          </a:p>
        </p:txBody>
      </p:sp>
    </p:spTree>
    <p:extLst>
      <p:ext uri="{BB962C8B-B14F-4D97-AF65-F5344CB8AC3E}">
        <p14:creationId xmlns:p14="http://schemas.microsoft.com/office/powerpoint/2010/main" val="97341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E4F3FD2B-5623-4685-86C7-F5D58B4A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2943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Overview of Student Disability Services (SDS)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1D6619-21A0-4D8F-8423-C3DE2A60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35200"/>
            <a:ext cx="8229600" cy="3890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Mission</a:t>
            </a:r>
            <a:r>
              <a:rPr lang="en-US" dirty="0"/>
              <a:t>:  We empower students with disabilities to achieve access so they can be successful at UTSA and beyond</a:t>
            </a:r>
          </a:p>
          <a:p>
            <a:r>
              <a:rPr lang="en-US" b="1" dirty="0"/>
              <a:t>What We Do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Facilitate accommodations</a:t>
            </a:r>
          </a:p>
          <a:p>
            <a:pPr lvl="1"/>
            <a:r>
              <a:rPr lang="en-US" dirty="0"/>
              <a:t>Provide resources for students and faculty</a:t>
            </a:r>
          </a:p>
          <a:p>
            <a:pPr lvl="1"/>
            <a:r>
              <a:rPr lang="en-US" dirty="0"/>
              <a:t>Promote an inclusive campus culture for students with disabilities.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5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E4F3FD2B-5623-4685-86C7-F5D58B4A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2943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Overview of Student Disability Services (SDS)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1D6619-21A0-4D8F-8423-C3DE2A60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35200"/>
            <a:ext cx="8229600" cy="3890963"/>
          </a:xfrm>
        </p:spPr>
        <p:txBody>
          <a:bodyPr>
            <a:normAutofit/>
          </a:bodyPr>
          <a:lstStyle/>
          <a:p>
            <a:r>
              <a:rPr lang="en-US" b="1" dirty="0"/>
              <a:t>Our Impact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Currently, we have 2013 students registered with SDS </a:t>
            </a:r>
          </a:p>
          <a:p>
            <a:pPr lvl="1"/>
            <a:r>
              <a:rPr lang="en-US" dirty="0"/>
              <a:t>We have sent out 4047 email notification letters to faculty for the current semester  </a:t>
            </a:r>
          </a:p>
          <a:p>
            <a:pPr lvl="1"/>
            <a:r>
              <a:rPr lang="en-US" dirty="0"/>
              <a:t>That is an average of about 16,188 academic accommodations being implemented in courses throughout UTSA </a:t>
            </a:r>
          </a:p>
        </p:txBody>
      </p:sp>
    </p:spTree>
    <p:extLst>
      <p:ext uri="{BB962C8B-B14F-4D97-AF65-F5344CB8AC3E}">
        <p14:creationId xmlns:p14="http://schemas.microsoft.com/office/powerpoint/2010/main" val="263835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E4F3FD2B-5623-4685-86C7-F5D58B4A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26346"/>
            <a:ext cx="8229600" cy="121888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Legal Foundations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1D6619-21A0-4D8F-8423-C3DE2A60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89012"/>
            <a:ext cx="8229600" cy="3674217"/>
          </a:xfrm>
        </p:spPr>
        <p:txBody>
          <a:bodyPr>
            <a:normAutofit/>
          </a:bodyPr>
          <a:lstStyle/>
          <a:p>
            <a:r>
              <a:rPr lang="en-US" b="1" dirty="0"/>
              <a:t>Relevant Laws: </a:t>
            </a:r>
          </a:p>
          <a:p>
            <a:pPr lvl="1"/>
            <a:r>
              <a:rPr lang="en-US" b="1" dirty="0"/>
              <a:t>Americans with Disabilities Act (ADA)</a:t>
            </a:r>
          </a:p>
          <a:p>
            <a:pPr lvl="1"/>
            <a:r>
              <a:rPr lang="en-US" b="1" dirty="0"/>
              <a:t>Section 504 of the Rehabilitation Act</a:t>
            </a:r>
          </a:p>
          <a:p>
            <a:pPr lvl="2"/>
            <a:r>
              <a:rPr lang="en-US" b="1" dirty="0"/>
              <a:t>Equal Access</a:t>
            </a:r>
          </a:p>
          <a:p>
            <a:pPr lvl="2"/>
            <a:r>
              <a:rPr lang="en-US" b="1" dirty="0"/>
              <a:t>Removing Barriers</a:t>
            </a:r>
          </a:p>
          <a:p>
            <a:pPr lvl="2"/>
            <a:r>
              <a:rPr lang="en-US" b="1" dirty="0"/>
              <a:t>Non Discrimination Laws That Protect Adults with Disabilities From Exclusion, Discrimination and Unequal Treatment </a:t>
            </a:r>
          </a:p>
          <a:p>
            <a:pPr marL="914400" lvl="2" indent="0">
              <a:buNone/>
            </a:pPr>
            <a:endParaRPr lang="en-US" b="1" dirty="0"/>
          </a:p>
          <a:p>
            <a:pPr marL="914400" lvl="2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654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40782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Legal Foundations…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09786" y="2049549"/>
            <a:ext cx="8229600" cy="4595091"/>
          </a:xfrm>
        </p:spPr>
        <p:txBody>
          <a:bodyPr>
            <a:normAutofit/>
          </a:bodyPr>
          <a:lstStyle/>
          <a:p>
            <a:r>
              <a:rPr lang="en-US" b="1" dirty="0"/>
              <a:t>Faculty Responsibility</a:t>
            </a:r>
            <a:r>
              <a:rPr lang="en-US" dirty="0"/>
              <a:t>:  Ensure accessibility and equal opportunity to learning.  Ensure that approved accommodations are being implemented in their course.</a:t>
            </a:r>
          </a:p>
          <a:p>
            <a:r>
              <a:rPr lang="en-US" b="1" dirty="0"/>
              <a:t>SDS Role</a:t>
            </a:r>
            <a:r>
              <a:rPr lang="en-US" dirty="0"/>
              <a:t>:  Collaborate and consult with faculty to meet legal and ethical obligations.</a:t>
            </a:r>
          </a:p>
        </p:txBody>
      </p:sp>
    </p:spTree>
    <p:extLst>
      <p:ext uri="{BB962C8B-B14F-4D97-AF65-F5344CB8AC3E}">
        <p14:creationId xmlns:p14="http://schemas.microsoft.com/office/powerpoint/2010/main" val="63575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40782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Common Disabilities at UTSA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8053" y="1704109"/>
            <a:ext cx="8981440" cy="5153891"/>
          </a:xfrm>
        </p:spPr>
        <p:txBody>
          <a:bodyPr/>
          <a:lstStyle/>
          <a:p>
            <a:r>
              <a:rPr lang="en-US" b="1" dirty="0"/>
              <a:t>Examples of Disabilities that SDS Supports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Learning Disabilities (e.g., reading disorders, math disorders, writing disorders)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Mental Health Conditions (e.g., anxiety, depression)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Physical Disabilities (e.g., mobility impairments, chronic illness)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Neurodivergence (e.g., autism spectrum disorders)</a:t>
            </a:r>
          </a:p>
        </p:txBody>
      </p:sp>
    </p:spTree>
    <p:extLst>
      <p:ext uri="{BB962C8B-B14F-4D97-AF65-F5344CB8AC3E}">
        <p14:creationId xmlns:p14="http://schemas.microsoft.com/office/powerpoint/2010/main" val="157763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40782"/>
            <a:ext cx="8229600" cy="7594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Accommodation Process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4048" y="1794934"/>
            <a:ext cx="8229600" cy="469714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Student Registration: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b="1" dirty="0"/>
              <a:t>Students register with SDS and provide documentation.  </a:t>
            </a:r>
          </a:p>
          <a:p>
            <a:pPr marL="514350" indent="-514350">
              <a:buAutoNum type="arabicPeriod"/>
            </a:pPr>
            <a:r>
              <a:rPr lang="en-US" b="1" dirty="0"/>
              <a:t>Accommodation Determination: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b="1" dirty="0"/>
              <a:t>Individualized based on documentation and needs.  </a:t>
            </a:r>
          </a:p>
          <a:p>
            <a:pPr marL="514350" indent="-514350">
              <a:buAutoNum type="arabicPeriod"/>
            </a:pPr>
            <a:r>
              <a:rPr lang="en-US" b="1" dirty="0"/>
              <a:t>Accommodation Letters: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b="1" dirty="0"/>
              <a:t>Students must request accommodations on a semester basis.  Once request is made, accommodation notifications are sent to faculty outlining approved </a:t>
            </a:r>
            <a:r>
              <a:rPr lang="en-US" b="1" dirty="0" err="1"/>
              <a:t>accommodaitons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Faculty Role: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b="1" dirty="0"/>
              <a:t>Implement accommodations and collaborate with SDS as needed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59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-templ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152" y="0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39181"/>
            <a:ext cx="8229600" cy="112533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Common Classroom Accommodations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3151" y="2110367"/>
            <a:ext cx="8677995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Testing Accommodations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Extended time with instructor, reduced distraction environment</a:t>
            </a:r>
          </a:p>
          <a:p>
            <a:r>
              <a:rPr lang="en-US" b="1" dirty="0"/>
              <a:t>Note Taking Accommodations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Audio taping, use of assistive technology, peer note taker</a:t>
            </a:r>
          </a:p>
          <a:p>
            <a:r>
              <a:rPr lang="en-US" b="1" dirty="0"/>
              <a:t>Accessible Materials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Digital formats, captioned videos, accessible presentations</a:t>
            </a:r>
          </a:p>
          <a:p>
            <a:r>
              <a:rPr lang="en-US" b="1" dirty="0"/>
              <a:t>Attendance/Tardiness Leniency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Flexibility for students with chronic conditions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9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SA">
      <a:dk1>
        <a:srgbClr val="002244"/>
      </a:dk1>
      <a:lt1>
        <a:sysClr val="window" lastClr="FFFFFF"/>
      </a:lt1>
      <a:dk2>
        <a:srgbClr val="002244"/>
      </a:dk2>
      <a:lt2>
        <a:srgbClr val="D5D2CA"/>
      </a:lt2>
      <a:accent1>
        <a:srgbClr val="F26000"/>
      </a:accent1>
      <a:accent2>
        <a:srgbClr val="F3EC7A"/>
      </a:accent2>
      <a:accent3>
        <a:srgbClr val="A4B7B8"/>
      </a:accent3>
      <a:accent4>
        <a:srgbClr val="ABC785"/>
      </a:accent4>
      <a:accent5>
        <a:srgbClr val="156570"/>
      </a:accent5>
      <a:accent6>
        <a:srgbClr val="9DBCB0"/>
      </a:accent6>
      <a:hlink>
        <a:srgbClr val="F26000"/>
      </a:hlink>
      <a:folHlink>
        <a:srgbClr val="F2A26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e08ca3d-02e5-49e5-ac3f-ddf65e9d53cb">NYC5UXAAA45M-5-55</_dlc_DocId>
    <_dlc_DocIdUrl xmlns="9e08ca3d-02e5-49e5-ac3f-ddf65e9d53cb">
      <Url>https://utsacloud.sharepoint.com/sites/vper/branding/_layouts/15/DocIdRedir.aspx?ID=NYC5UXAAA45M-5-55</Url>
      <Description>NYC5UXAAA45M-5-55</Description>
    </_dlc_DocIdUrl>
    <SharedWithUsers xmlns="ea33289b-e463-45d0-b152-6ca9771e771e">
      <UserInfo>
        <DisplayName>Kevin McCollom</DisplayName>
        <AccountId>297</AccountId>
        <AccountType/>
      </UserInfo>
      <UserInfo>
        <DisplayName>Deborah Silliman</DisplayName>
        <AccountId>516</AccountId>
        <AccountType/>
      </UserInfo>
      <UserInfo>
        <DisplayName>Kayla Martinez</DisplayName>
        <AccountId>669</AccountId>
        <AccountType/>
      </UserInfo>
      <UserInfo>
        <DisplayName>Oyinkansola Adeoye</DisplayName>
        <AccountId>1196</AccountId>
        <AccountType/>
      </UserInfo>
      <UserInfo>
        <DisplayName>Cerise Edmonds</DisplayName>
        <AccountId>732</AccountId>
        <AccountType/>
      </UserInfo>
      <UserInfo>
        <DisplayName>Raitza Garcia</DisplayName>
        <AccountId>1478</AccountId>
        <AccountType/>
      </UserInfo>
      <UserInfo>
        <DisplayName>Liliana Gomez</DisplayName>
        <AccountId>201</AccountId>
        <AccountType/>
      </UserInfo>
      <UserInfo>
        <DisplayName>Rebecca Palomo</DisplayName>
        <AccountId>2020</AccountId>
        <AccountType/>
      </UserInfo>
      <UserInfo>
        <DisplayName>Herb Ganey</DisplayName>
        <AccountId>2047</AccountId>
        <AccountType/>
      </UserInfo>
      <UserInfo>
        <DisplayName>Biran Jallow</DisplayName>
        <AccountId>2242</AccountId>
        <AccountType/>
      </UserInfo>
      <UserInfo>
        <DisplayName>Jennifer Evetts</DisplayName>
        <AccountId>2244</AccountId>
        <AccountType/>
      </UserInfo>
      <UserInfo>
        <DisplayName>Daniela Sanchez</DisplayName>
        <AccountId>2305</AccountId>
        <AccountType/>
      </UserInfo>
      <UserInfo>
        <DisplayName>David Nguyen</DisplayName>
        <AccountId>2065</AccountId>
        <AccountType/>
      </UserInfo>
      <UserInfo>
        <DisplayName>Ana Alvarez</DisplayName>
        <AccountId>812</AccountId>
        <AccountType/>
      </UserInfo>
      <UserInfo>
        <DisplayName>Liz Rockstroh</DisplayName>
        <AccountId>1900</AccountId>
        <AccountType/>
      </UserInfo>
      <UserInfo>
        <DisplayName>Manny Torres</DisplayName>
        <AccountId>2544</AccountId>
        <AccountType/>
      </UserInfo>
      <UserInfo>
        <DisplayName>Rahnuma Islam</DisplayName>
        <AccountId>2655</AccountId>
        <AccountType/>
      </UserInfo>
      <UserInfo>
        <DisplayName>Alpha Martinez-Suarez</DisplayName>
        <AccountId>2518</AccountId>
        <AccountType/>
      </UserInfo>
      <UserInfo>
        <DisplayName>Ruta Dandekar</DisplayName>
        <AccountId>2760</AccountId>
        <AccountType/>
      </UserInfo>
      <UserInfo>
        <DisplayName>Xiaohe Xu</DisplayName>
        <AccountId>635</AccountId>
        <AccountType/>
      </UserInfo>
      <UserInfo>
        <DisplayName>Nafiseh Ebrahimi</DisplayName>
        <AccountId>3348</AccountId>
        <AccountType/>
      </UserInfo>
    </SharedWithUsers>
    <LastSharedByUser xmlns="ea33289b-e463-45d0-b152-6ca9771e771e">oyinkansola.adeoye@utsa.edu</LastSharedByUser>
    <LastSharedByTime xmlns="ea33289b-e463-45d0-b152-6ca9771e771e">2016-04-27T03:47:28+00:00</LastSharedByTim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329F619BF3F44A9372EA4393708BFF" ma:contentTypeVersion="10" ma:contentTypeDescription="Create a new document." ma:contentTypeScope="" ma:versionID="5a1371271c5f4e03d855f95d780e94f8">
  <xsd:schema xmlns:xsd="http://www.w3.org/2001/XMLSchema" xmlns:xs="http://www.w3.org/2001/XMLSchema" xmlns:p="http://schemas.microsoft.com/office/2006/metadata/properties" xmlns:ns2="9e08ca3d-02e5-49e5-ac3f-ddf65e9d53cb" xmlns:ns3="ea33289b-e463-45d0-b152-6ca9771e771e" xmlns:ns4="e99ea873-ec20-48cf-a309-84fee3f36cab" targetNamespace="http://schemas.microsoft.com/office/2006/metadata/properties" ma:root="true" ma:fieldsID="f9d6bd450b5a4a93f615b81acc3f549e" ns2:_="" ns3:_="" ns4:_="">
    <xsd:import namespace="9e08ca3d-02e5-49e5-ac3f-ddf65e9d53cb"/>
    <xsd:import namespace="ea33289b-e463-45d0-b152-6ca9771e771e"/>
    <xsd:import namespace="e99ea873-ec20-48cf-a309-84fee3f36c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8ca3d-02e5-49e5-ac3f-ddf65e9d53c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33289b-e463-45d0-b152-6ca9771e771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ea873-ec20-48cf-a309-84fee3f36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3301F5-3D44-4DDC-90B3-43B57C2BE36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0978E03-AC80-468F-92C7-DE81D3A2F2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050EF4-0C88-4619-B3BE-F222C61E7F29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e99ea873-ec20-48cf-a309-84fee3f36cab"/>
    <ds:schemaRef ds:uri="http://www.w3.org/XML/1998/namespace"/>
    <ds:schemaRef ds:uri="ea33289b-e463-45d0-b152-6ca9771e771e"/>
    <ds:schemaRef ds:uri="9e08ca3d-02e5-49e5-ac3f-ddf65e9d53cb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D6B5D1C-8D4D-4C2A-B022-0C42DC163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8ca3d-02e5-49e5-ac3f-ddf65e9d53cb"/>
    <ds:schemaRef ds:uri="ea33289b-e463-45d0-b152-6ca9771e771e"/>
    <ds:schemaRef ds:uri="e99ea873-ec20-48cf-a309-84fee3f36c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14745</TotalTime>
  <Words>580</Words>
  <Application>Microsoft Office PowerPoint</Application>
  <PresentationFormat>On-screen Show (4:3)</PresentationFormat>
  <Paragraphs>88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Arial</vt:lpstr>
      <vt:lpstr>Arial Black</vt:lpstr>
      <vt:lpstr>Calibri</vt:lpstr>
      <vt:lpstr>Courier New</vt:lpstr>
      <vt:lpstr>Office Theme</vt:lpstr>
      <vt:lpstr>PowerPoint Presentation</vt:lpstr>
      <vt:lpstr>Supporting Students with Disabilities In Your Classroom</vt:lpstr>
      <vt:lpstr>Overview of Student Disability Services (SDS)</vt:lpstr>
      <vt:lpstr>Overview of Student Disability Services (SDS)</vt:lpstr>
      <vt:lpstr>Legal Foundations</vt:lpstr>
      <vt:lpstr>Legal Foundations…</vt:lpstr>
      <vt:lpstr>Common Disabilities at UTSA</vt:lpstr>
      <vt:lpstr>Accommodation Process</vt:lpstr>
      <vt:lpstr>Common Classroom Accommodations</vt:lpstr>
      <vt:lpstr>How Faculty Can Support Students</vt:lpstr>
      <vt:lpstr>How Faculty Can Support Students</vt:lpstr>
      <vt:lpstr>Challenges</vt:lpstr>
      <vt:lpstr>RESOURCES</vt:lpstr>
      <vt:lpstr>PowerPoint Presentation</vt:lpstr>
      <vt:lpstr>PowerPoint Presentation</vt:lpstr>
      <vt:lpstr>PowerPoint Presentation</vt:lpstr>
      <vt:lpstr>Resources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 Haga</dc:creator>
  <cp:lastModifiedBy>Terri Matiella</cp:lastModifiedBy>
  <cp:revision>44</cp:revision>
  <cp:lastPrinted>2024-11-21T22:13:53Z</cp:lastPrinted>
  <dcterms:created xsi:type="dcterms:W3CDTF">2012-02-23T16:05:57Z</dcterms:created>
  <dcterms:modified xsi:type="dcterms:W3CDTF">2024-12-02T15:03:27Z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0x010100E1329F619BF3F44A9372EA4393708BFF</vt:lpwstr>
  </property>
  <property fmtid="{D5CDD505-2E9C-101B-9397-08002B2CF9AE}" pid="3" name="URL">
    <vt:lpwstr/>
  </property>
  <property fmtid="{D5CDD505-2E9C-101B-9397-08002B2CF9AE}" pid="4" name="DocumentSetDescription">
    <vt:lpwstr/>
  </property>
  <property fmtid="{D5CDD505-2E9C-101B-9397-08002B2CF9AE}" pid="5" name="_dlc_DocIdItemGuid">
    <vt:lpwstr>53d51fd0-922d-4dc6-a03e-88f407432a63</vt:lpwstr>
  </property>
</Properties>
</file>