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51206400" cy="3246120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9072" userDrawn="1">
          <p15:clr>
            <a:srgbClr val="A4A3A4"/>
          </p15:clr>
        </p15:guide>
        <p15:guide id="2" pos="16128" userDrawn="1">
          <p15:clr>
            <a:srgbClr val="A4A3A4"/>
          </p15:clr>
        </p15:guide>
        <p15:guide id="3" orient="horz" pos="102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dy Haschenburg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000062"/>
    <a:srgbClr val="000099"/>
    <a:srgbClr val="003399"/>
    <a:srgbClr val="6600CC"/>
    <a:srgbClr val="860808"/>
    <a:srgbClr val="AA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31"/>
    <p:restoredTop sz="94660"/>
  </p:normalViewPr>
  <p:slideViewPr>
    <p:cSldViewPr>
      <p:cViewPr varScale="1">
        <p:scale>
          <a:sx n="37" d="100"/>
          <a:sy n="37" d="100"/>
        </p:scale>
        <p:origin x="1152" y="288"/>
      </p:cViewPr>
      <p:guideLst>
        <p:guide orient="horz" pos="9072"/>
        <p:guide pos="16128"/>
        <p:guide orient="horz" pos="10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6/11/relationships/changesInfo" Target="changesInfos/changesInfo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s Godet" userId="93655d18-0c63-4b52-9867-a9e48db1750b" providerId="ADAL" clId="{43AE7356-9F0C-2C40-9601-DE9702BA1303}"/>
    <pc:docChg chg="undo modSld">
      <pc:chgData name="Alexis Godet" userId="93655d18-0c63-4b52-9867-a9e48db1750b" providerId="ADAL" clId="{43AE7356-9F0C-2C40-9601-DE9702BA1303}" dt="2019-02-11T19:10:58.287" v="10" actId="255"/>
      <pc:docMkLst>
        <pc:docMk/>
      </pc:docMkLst>
      <pc:sldChg chg="modSp">
        <pc:chgData name="Alexis Godet" userId="93655d18-0c63-4b52-9867-a9e48db1750b" providerId="ADAL" clId="{43AE7356-9F0C-2C40-9601-DE9702BA1303}" dt="2019-02-11T19:10:58.287" v="10" actId="255"/>
        <pc:sldMkLst>
          <pc:docMk/>
          <pc:sldMk cId="0" sldId="256"/>
        </pc:sldMkLst>
        <pc:spChg chg="mod">
          <ac:chgData name="Alexis Godet" userId="93655d18-0c63-4b52-9867-a9e48db1750b" providerId="ADAL" clId="{43AE7356-9F0C-2C40-9601-DE9702BA1303}" dt="2019-02-11T19:10:58.287" v="10" actId="255"/>
          <ac:spMkLst>
            <pc:docMk/>
            <pc:sldMk cId="0" sldId="256"/>
            <ac:spMk id="24" creationId="{00000000-0000-0000-0000-000000000000}"/>
          </ac:spMkLst>
        </pc:spChg>
        <pc:spChg chg="mod">
          <ac:chgData name="Alexis Godet" userId="93655d18-0c63-4b52-9867-a9e48db1750b" providerId="ADAL" clId="{43AE7356-9F0C-2C40-9601-DE9702BA1303}" dt="2019-02-11T19:10:17.479" v="6" actId="120"/>
          <ac:spMkLst>
            <pc:docMk/>
            <pc:sldMk cId="0" sldId="256"/>
            <ac:spMk id="34" creationId="{7D12973F-4378-4E3A-832F-36EF2FDD068A}"/>
          </ac:spMkLst>
        </pc:spChg>
        <pc:spChg chg="mod">
          <ac:chgData name="Alexis Godet" userId="93655d18-0c63-4b52-9867-a9e48db1750b" providerId="ADAL" clId="{43AE7356-9F0C-2C40-9601-DE9702BA1303}" dt="2019-02-11T19:10:31.675" v="8" actId="255"/>
          <ac:spMkLst>
            <pc:docMk/>
            <pc:sldMk cId="0" sldId="256"/>
            <ac:spMk id="56" creationId="{00000000-0000-0000-0000-000000000000}"/>
          </ac:spMkLst>
        </pc:spChg>
        <pc:spChg chg="mod">
          <ac:chgData name="Alexis Godet" userId="93655d18-0c63-4b52-9867-a9e48db1750b" providerId="ADAL" clId="{43AE7356-9F0C-2C40-9601-DE9702BA1303}" dt="2019-02-11T19:09:38.835" v="2" actId="20577"/>
          <ac:spMkLst>
            <pc:docMk/>
            <pc:sldMk cId="0" sldId="256"/>
            <ac:spMk id="57" creationId="{00000000-0000-0000-0000-000000000000}"/>
          </ac:spMkLst>
        </pc:spChg>
        <pc:picChg chg="mod">
          <ac:chgData name="Alexis Godet" userId="93655d18-0c63-4b52-9867-a9e48db1750b" providerId="ADAL" clId="{43AE7356-9F0C-2C40-9601-DE9702BA1303}" dt="2019-02-11T19:09:48.379" v="4" actId="14100"/>
          <ac:picMkLst>
            <pc:docMk/>
            <pc:sldMk cId="0" sldId="256"/>
            <ac:picMk id="4128"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GEOLOGY\Research\Excel%20sheet%20with%20graph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GEOLOGY\Research\Excel%20sheet%20with%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GEOLOGY\Research\Excel%20sheet%20with%20graph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1781708315498E-2"/>
          <c:y val="1.33119069475576E-2"/>
          <c:w val="0.88017479625804695"/>
          <c:h val="0.95146825791511103"/>
        </c:manualLayout>
      </c:layout>
      <c:scatterChart>
        <c:scatterStyle val="lineMarker"/>
        <c:varyColors val="0"/>
        <c:ser>
          <c:idx val="0"/>
          <c:order val="0"/>
          <c:tx>
            <c:strRef>
              <c:f>'Lawyer-Pena'!$V$90:$V$91</c:f>
              <c:strCache>
                <c:ptCount val="2"/>
                <c:pt idx="0">
                  <c:v>Titanium</c:v>
                </c:pt>
                <c:pt idx="1">
                  <c:v>Depth</c:v>
                </c:pt>
              </c:strCache>
            </c:strRef>
          </c:tx>
          <c:spPr>
            <a:ln w="31750" cap="rnd">
              <a:noFill/>
              <a:round/>
            </a:ln>
            <a:effectLst/>
          </c:spPr>
          <c:marker>
            <c:symbol val="circle"/>
            <c:size val="11"/>
            <c:spPr>
              <a:solidFill>
                <a:schemeClr val="accent1"/>
              </a:solidFill>
              <a:ln w="9525">
                <a:solidFill>
                  <a:schemeClr val="accent1"/>
                </a:solidFill>
              </a:ln>
              <a:effectLst/>
            </c:spPr>
          </c:marker>
          <c:xVal>
            <c:numRef>
              <c:f>'Lawyer-Pena'!$U$92:$U$129</c:f>
              <c:numCache>
                <c:formatCode>0</c:formatCode>
                <c:ptCount val="38"/>
                <c:pt idx="0">
                  <c:v>269.01089743589739</c:v>
                </c:pt>
                <c:pt idx="1">
                  <c:v>169.0925641025641</c:v>
                </c:pt>
                <c:pt idx="2">
                  <c:v>222.8947435897436</c:v>
                </c:pt>
                <c:pt idx="3">
                  <c:v>222.8947435897436</c:v>
                </c:pt>
                <c:pt idx="4">
                  <c:v>99.918333333333322</c:v>
                </c:pt>
                <c:pt idx="5">
                  <c:v>53.802179487179487</c:v>
                </c:pt>
                <c:pt idx="6">
                  <c:v>69.174230769230761</c:v>
                </c:pt>
                <c:pt idx="7">
                  <c:v>99.918333333333322</c:v>
                </c:pt>
                <c:pt idx="8">
                  <c:v>384.30128205128199</c:v>
                </c:pt>
                <c:pt idx="9">
                  <c:v>15.372051282051279</c:v>
                </c:pt>
                <c:pt idx="10">
                  <c:v>153.72051282051279</c:v>
                </c:pt>
                <c:pt idx="11">
                  <c:v>107.604358974359</c:v>
                </c:pt>
                <c:pt idx="12">
                  <c:v>46.11615384615385</c:v>
                </c:pt>
                <c:pt idx="13">
                  <c:v>122.9764102564102</c:v>
                </c:pt>
                <c:pt idx="14">
                  <c:v>92.232307692307685</c:v>
                </c:pt>
                <c:pt idx="15">
                  <c:v>238.26679487179479</c:v>
                </c:pt>
                <c:pt idx="16">
                  <c:v>153.72051282051279</c:v>
                </c:pt>
                <c:pt idx="17">
                  <c:v>361.24320512820509</c:v>
                </c:pt>
                <c:pt idx="18">
                  <c:v>253.6388461538462</c:v>
                </c:pt>
                <c:pt idx="19">
                  <c:v>138.34846153846149</c:v>
                </c:pt>
                <c:pt idx="20">
                  <c:v>84.546282051282063</c:v>
                </c:pt>
                <c:pt idx="21">
                  <c:v>415.04538461538459</c:v>
                </c:pt>
                <c:pt idx="22">
                  <c:v>7.6860256410256396</c:v>
                </c:pt>
                <c:pt idx="23">
                  <c:v>138.34846153846149</c:v>
                </c:pt>
                <c:pt idx="24">
                  <c:v>115.2903846153846</c:v>
                </c:pt>
                <c:pt idx="25">
                  <c:v>845.46282051282049</c:v>
                </c:pt>
                <c:pt idx="26">
                  <c:v>53.802179487179487</c:v>
                </c:pt>
                <c:pt idx="27">
                  <c:v>92.232307692307685</c:v>
                </c:pt>
                <c:pt idx="28">
                  <c:v>30.744102564102558</c:v>
                </c:pt>
                <c:pt idx="29">
                  <c:v>115.2903846153846</c:v>
                </c:pt>
                <c:pt idx="30">
                  <c:v>107.604358974359</c:v>
                </c:pt>
                <c:pt idx="31">
                  <c:v>92.232307692307685</c:v>
                </c:pt>
                <c:pt idx="32">
                  <c:v>0</c:v>
                </c:pt>
                <c:pt idx="33">
                  <c:v>0</c:v>
                </c:pt>
                <c:pt idx="34">
                  <c:v>61.488205128205131</c:v>
                </c:pt>
                <c:pt idx="35">
                  <c:v>199.83666666666659</c:v>
                </c:pt>
                <c:pt idx="36">
                  <c:v>0</c:v>
                </c:pt>
                <c:pt idx="37">
                  <c:v>0</c:v>
                </c:pt>
              </c:numCache>
            </c:numRef>
          </c:xVal>
          <c:yVal>
            <c:numRef>
              <c:f>'Lawyer-Pena'!$V$92:$V$129</c:f>
              <c:numCache>
                <c:formatCode>General</c:formatCode>
                <c:ptCount val="38"/>
                <c:pt idx="0">
                  <c:v>69.25</c:v>
                </c:pt>
                <c:pt idx="1">
                  <c:v>70.430000000000007</c:v>
                </c:pt>
                <c:pt idx="2">
                  <c:v>72.099999999999994</c:v>
                </c:pt>
                <c:pt idx="3">
                  <c:v>73.53</c:v>
                </c:pt>
                <c:pt idx="4">
                  <c:v>75.2</c:v>
                </c:pt>
                <c:pt idx="5">
                  <c:v>77.150000000000006</c:v>
                </c:pt>
                <c:pt idx="6">
                  <c:v>78.679999999999993</c:v>
                </c:pt>
                <c:pt idx="7">
                  <c:v>80.760000000000005</c:v>
                </c:pt>
                <c:pt idx="8">
                  <c:v>81.7</c:v>
                </c:pt>
                <c:pt idx="9">
                  <c:v>83.85</c:v>
                </c:pt>
                <c:pt idx="10">
                  <c:v>89.2</c:v>
                </c:pt>
                <c:pt idx="11">
                  <c:v>90.4</c:v>
                </c:pt>
                <c:pt idx="12">
                  <c:v>92.32</c:v>
                </c:pt>
                <c:pt idx="13">
                  <c:v>90.4</c:v>
                </c:pt>
                <c:pt idx="14">
                  <c:v>94.5</c:v>
                </c:pt>
                <c:pt idx="15">
                  <c:v>95.75</c:v>
                </c:pt>
                <c:pt idx="16">
                  <c:v>96.82</c:v>
                </c:pt>
                <c:pt idx="17">
                  <c:v>98.71</c:v>
                </c:pt>
                <c:pt idx="18">
                  <c:v>99.44</c:v>
                </c:pt>
                <c:pt idx="19">
                  <c:v>100.2</c:v>
                </c:pt>
                <c:pt idx="20">
                  <c:v>101.39</c:v>
                </c:pt>
                <c:pt idx="21">
                  <c:v>103.5</c:v>
                </c:pt>
                <c:pt idx="22">
                  <c:v>103.76</c:v>
                </c:pt>
                <c:pt idx="23">
                  <c:v>104.69</c:v>
                </c:pt>
                <c:pt idx="24">
                  <c:v>105.5</c:v>
                </c:pt>
                <c:pt idx="25">
                  <c:v>107.23</c:v>
                </c:pt>
                <c:pt idx="26">
                  <c:v>107.9</c:v>
                </c:pt>
                <c:pt idx="27">
                  <c:v>109.51</c:v>
                </c:pt>
                <c:pt idx="28">
                  <c:v>111.03</c:v>
                </c:pt>
                <c:pt idx="29">
                  <c:v>112.25</c:v>
                </c:pt>
                <c:pt idx="30">
                  <c:v>113.4</c:v>
                </c:pt>
                <c:pt idx="31">
                  <c:v>114.76</c:v>
                </c:pt>
                <c:pt idx="32">
                  <c:v>117.9</c:v>
                </c:pt>
                <c:pt idx="33">
                  <c:v>118.95</c:v>
                </c:pt>
                <c:pt idx="34">
                  <c:v>119.85</c:v>
                </c:pt>
                <c:pt idx="35">
                  <c:v>121.46</c:v>
                </c:pt>
                <c:pt idx="36">
                  <c:v>123.03</c:v>
                </c:pt>
                <c:pt idx="37">
                  <c:v>125.51</c:v>
                </c:pt>
              </c:numCache>
            </c:numRef>
          </c:yVal>
          <c:smooth val="0"/>
          <c:extLst>
            <c:ext xmlns:c16="http://schemas.microsoft.com/office/drawing/2014/chart" uri="{C3380CC4-5D6E-409C-BE32-E72D297353CC}">
              <c16:uniqueId val="{00000000-C4EB-8740-8D4C-1471597C854D}"/>
            </c:ext>
          </c:extLst>
        </c:ser>
        <c:ser>
          <c:idx val="1"/>
          <c:order val="1"/>
          <c:tx>
            <c:v>Ti ave</c:v>
          </c:tx>
          <c:spPr>
            <a:ln w="25400" cap="rnd">
              <a:solidFill>
                <a:srgbClr val="FF0000"/>
              </a:solidFill>
              <a:round/>
            </a:ln>
            <a:effectLst/>
          </c:spPr>
          <c:marker>
            <c:symbol val="circle"/>
            <c:size val="5"/>
            <c:spPr>
              <a:noFill/>
              <a:ln w="9525">
                <a:noFill/>
              </a:ln>
              <a:effectLst/>
            </c:spPr>
          </c:marker>
          <c:xVal>
            <c:numRef>
              <c:f>'Lawyer-Pena'!$W$94:$W$127</c:f>
              <c:numCache>
                <c:formatCode>General</c:formatCode>
                <c:ptCount val="34"/>
              </c:numCache>
            </c:numRef>
          </c:xVal>
          <c:yVal>
            <c:numRef>
              <c:f>'Lawyer-Pena'!$V$94:$V$127</c:f>
              <c:numCache>
                <c:formatCode>General</c:formatCode>
                <c:ptCount val="34"/>
                <c:pt idx="0">
                  <c:v>72.099999999999994</c:v>
                </c:pt>
                <c:pt idx="1">
                  <c:v>73.53</c:v>
                </c:pt>
                <c:pt idx="2">
                  <c:v>75.2</c:v>
                </c:pt>
                <c:pt idx="3">
                  <c:v>77.150000000000006</c:v>
                </c:pt>
                <c:pt idx="4">
                  <c:v>78.679999999999993</c:v>
                </c:pt>
                <c:pt idx="5">
                  <c:v>80.760000000000005</c:v>
                </c:pt>
                <c:pt idx="6">
                  <c:v>81.7</c:v>
                </c:pt>
                <c:pt idx="7">
                  <c:v>83.85</c:v>
                </c:pt>
                <c:pt idx="8">
                  <c:v>89.2</c:v>
                </c:pt>
                <c:pt idx="9">
                  <c:v>90.4</c:v>
                </c:pt>
                <c:pt idx="10">
                  <c:v>92.32</c:v>
                </c:pt>
                <c:pt idx="11">
                  <c:v>90.4</c:v>
                </c:pt>
                <c:pt idx="12">
                  <c:v>94.5</c:v>
                </c:pt>
                <c:pt idx="13">
                  <c:v>95.75</c:v>
                </c:pt>
                <c:pt idx="14">
                  <c:v>96.82</c:v>
                </c:pt>
                <c:pt idx="15">
                  <c:v>98.71</c:v>
                </c:pt>
                <c:pt idx="16">
                  <c:v>99.44</c:v>
                </c:pt>
                <c:pt idx="17">
                  <c:v>100.2</c:v>
                </c:pt>
                <c:pt idx="18">
                  <c:v>101.39</c:v>
                </c:pt>
                <c:pt idx="19">
                  <c:v>103.5</c:v>
                </c:pt>
                <c:pt idx="20">
                  <c:v>103.76</c:v>
                </c:pt>
                <c:pt idx="21">
                  <c:v>104.69</c:v>
                </c:pt>
                <c:pt idx="22">
                  <c:v>105.5</c:v>
                </c:pt>
                <c:pt idx="23">
                  <c:v>107.23</c:v>
                </c:pt>
                <c:pt idx="24">
                  <c:v>107.9</c:v>
                </c:pt>
                <c:pt idx="25">
                  <c:v>109.51</c:v>
                </c:pt>
                <c:pt idx="26">
                  <c:v>111.03</c:v>
                </c:pt>
                <c:pt idx="27">
                  <c:v>112.25</c:v>
                </c:pt>
                <c:pt idx="28">
                  <c:v>113.4</c:v>
                </c:pt>
                <c:pt idx="29">
                  <c:v>114.76</c:v>
                </c:pt>
                <c:pt idx="30">
                  <c:v>117.9</c:v>
                </c:pt>
                <c:pt idx="31">
                  <c:v>118.95</c:v>
                </c:pt>
                <c:pt idx="32">
                  <c:v>119.85</c:v>
                </c:pt>
                <c:pt idx="33">
                  <c:v>121.46</c:v>
                </c:pt>
              </c:numCache>
            </c:numRef>
          </c:yVal>
          <c:smooth val="0"/>
          <c:extLst>
            <c:ext xmlns:c16="http://schemas.microsoft.com/office/drawing/2014/chart" uri="{C3380CC4-5D6E-409C-BE32-E72D297353CC}">
              <c16:uniqueId val="{00000001-C4EB-8740-8D4C-1471597C854D}"/>
            </c:ext>
          </c:extLst>
        </c:ser>
        <c:dLbls>
          <c:showLegendKey val="0"/>
          <c:showVal val="0"/>
          <c:showCatName val="0"/>
          <c:showSerName val="0"/>
          <c:showPercent val="0"/>
          <c:showBubbleSize val="0"/>
        </c:dLbls>
        <c:axId val="145335120"/>
        <c:axId val="145335512"/>
      </c:scatterChart>
      <c:valAx>
        <c:axId val="145335120"/>
        <c:scaling>
          <c:orientation val="minMax"/>
          <c:max val="900"/>
        </c:scaling>
        <c:delete val="0"/>
        <c:axPos val="b"/>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335512"/>
        <c:crosses val="autoZero"/>
        <c:crossBetween val="midCat"/>
      </c:valAx>
      <c:valAx>
        <c:axId val="145335512"/>
        <c:scaling>
          <c:orientation val="minMax"/>
          <c:min val="6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335120"/>
        <c:crosses val="autoZero"/>
        <c:crossBetween val="midCat"/>
      </c:valAx>
      <c:spPr>
        <a:solidFill>
          <a:schemeClr val="bg1"/>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227991247467001E-2"/>
          <c:y val="6.7591494797104607E-2"/>
          <c:w val="0.83357163057546602"/>
          <c:h val="0.89468491672185801"/>
        </c:manualLayout>
      </c:layout>
      <c:scatterChart>
        <c:scatterStyle val="lineMarker"/>
        <c:varyColors val="0"/>
        <c:ser>
          <c:idx val="0"/>
          <c:order val="0"/>
          <c:tx>
            <c:strRef>
              <c:f>'Lawyer-Pena'!$T$90:$T$91</c:f>
              <c:strCache>
                <c:ptCount val="2"/>
                <c:pt idx="0">
                  <c:v>Phosphorous </c:v>
                </c:pt>
                <c:pt idx="1">
                  <c:v>depth</c:v>
                </c:pt>
              </c:strCache>
            </c:strRef>
          </c:tx>
          <c:spPr>
            <a:ln w="31750" cap="rnd">
              <a:noFill/>
              <a:round/>
            </a:ln>
            <a:effectLst/>
          </c:spPr>
          <c:marker>
            <c:symbol val="circle"/>
            <c:size val="11"/>
            <c:spPr>
              <a:solidFill>
                <a:schemeClr val="accent1"/>
              </a:solidFill>
              <a:ln w="9525">
                <a:solidFill>
                  <a:schemeClr val="accent1"/>
                </a:solidFill>
              </a:ln>
              <a:effectLst/>
            </c:spPr>
          </c:marker>
          <c:xVal>
            <c:numRef>
              <c:f>'Lawyer-Pena'!$S$92:$S$129</c:f>
              <c:numCache>
                <c:formatCode>0</c:formatCode>
                <c:ptCount val="38"/>
                <c:pt idx="0">
                  <c:v>10719.56625</c:v>
                </c:pt>
                <c:pt idx="1">
                  <c:v>6873.6149999999998</c:v>
                </c:pt>
                <c:pt idx="2">
                  <c:v>33931.654999999999</c:v>
                </c:pt>
                <c:pt idx="3">
                  <c:v>4364.2</c:v>
                </c:pt>
                <c:pt idx="4">
                  <c:v>16092.987499999999</c:v>
                </c:pt>
                <c:pt idx="5">
                  <c:v>5046.1062500000007</c:v>
                </c:pt>
                <c:pt idx="6">
                  <c:v>12083.37875</c:v>
                </c:pt>
                <c:pt idx="7">
                  <c:v>14483.688749999999</c:v>
                </c:pt>
                <c:pt idx="8">
                  <c:v>8291.98</c:v>
                </c:pt>
                <c:pt idx="9">
                  <c:v>19311.584999999999</c:v>
                </c:pt>
                <c:pt idx="10">
                  <c:v>3655.0174999999999</c:v>
                </c:pt>
                <c:pt idx="11">
                  <c:v>1527.47</c:v>
                </c:pt>
                <c:pt idx="12">
                  <c:v>1418.365</c:v>
                </c:pt>
                <c:pt idx="13">
                  <c:v>2018.4425000000001</c:v>
                </c:pt>
                <c:pt idx="14">
                  <c:v>1336.5362500000001</c:v>
                </c:pt>
                <c:pt idx="15">
                  <c:v>2182.1</c:v>
                </c:pt>
                <c:pt idx="16">
                  <c:v>1854.7850000000001</c:v>
                </c:pt>
                <c:pt idx="17">
                  <c:v>1636.575</c:v>
                </c:pt>
                <c:pt idx="18">
                  <c:v>927.39249999999993</c:v>
                </c:pt>
                <c:pt idx="19">
                  <c:v>600.07749999999987</c:v>
                </c:pt>
                <c:pt idx="20">
                  <c:v>900.11624999999981</c:v>
                </c:pt>
                <c:pt idx="21">
                  <c:v>1036.4974999999999</c:v>
                </c:pt>
                <c:pt idx="22">
                  <c:v>1745.68</c:v>
                </c:pt>
                <c:pt idx="23">
                  <c:v>1172.8787500000001</c:v>
                </c:pt>
                <c:pt idx="24">
                  <c:v>2291.204999999999</c:v>
                </c:pt>
                <c:pt idx="25">
                  <c:v>1391.0887499999999</c:v>
                </c:pt>
                <c:pt idx="26">
                  <c:v>981.94499999999982</c:v>
                </c:pt>
                <c:pt idx="27">
                  <c:v>1500.1937499999999</c:v>
                </c:pt>
                <c:pt idx="28">
                  <c:v>981.94499999999982</c:v>
                </c:pt>
                <c:pt idx="29">
                  <c:v>2072.9949999999999</c:v>
                </c:pt>
                <c:pt idx="30">
                  <c:v>1936.61375</c:v>
                </c:pt>
                <c:pt idx="31">
                  <c:v>1391.0887499999999</c:v>
                </c:pt>
                <c:pt idx="32">
                  <c:v>1091.05</c:v>
                </c:pt>
                <c:pt idx="33">
                  <c:v>1391.0887499999999</c:v>
                </c:pt>
                <c:pt idx="34">
                  <c:v>3218.5974999999989</c:v>
                </c:pt>
                <c:pt idx="35">
                  <c:v>1336.5362500000001</c:v>
                </c:pt>
                <c:pt idx="36">
                  <c:v>681.90624999999977</c:v>
                </c:pt>
                <c:pt idx="37">
                  <c:v>2782.1774999999998</c:v>
                </c:pt>
              </c:numCache>
            </c:numRef>
          </c:xVal>
          <c:yVal>
            <c:numRef>
              <c:f>'Lawyer-Pena'!$T$92:$T$129</c:f>
              <c:numCache>
                <c:formatCode>General</c:formatCode>
                <c:ptCount val="38"/>
                <c:pt idx="0">
                  <c:v>69.25</c:v>
                </c:pt>
                <c:pt idx="1">
                  <c:v>70.430000000000007</c:v>
                </c:pt>
                <c:pt idx="2">
                  <c:v>72.099999999999994</c:v>
                </c:pt>
                <c:pt idx="3">
                  <c:v>73.53</c:v>
                </c:pt>
                <c:pt idx="4">
                  <c:v>75.2</c:v>
                </c:pt>
                <c:pt idx="5">
                  <c:v>77.150000000000006</c:v>
                </c:pt>
                <c:pt idx="6">
                  <c:v>78.679999999999993</c:v>
                </c:pt>
                <c:pt idx="7">
                  <c:v>80.760000000000005</c:v>
                </c:pt>
                <c:pt idx="8">
                  <c:v>81.7</c:v>
                </c:pt>
                <c:pt idx="9">
                  <c:v>83.85</c:v>
                </c:pt>
                <c:pt idx="10">
                  <c:v>89.2</c:v>
                </c:pt>
                <c:pt idx="11">
                  <c:v>90.4</c:v>
                </c:pt>
                <c:pt idx="12">
                  <c:v>92.32</c:v>
                </c:pt>
                <c:pt idx="13">
                  <c:v>90.4</c:v>
                </c:pt>
                <c:pt idx="14">
                  <c:v>94.5</c:v>
                </c:pt>
                <c:pt idx="15">
                  <c:v>95.75</c:v>
                </c:pt>
                <c:pt idx="16">
                  <c:v>96.82</c:v>
                </c:pt>
                <c:pt idx="17">
                  <c:v>98.71</c:v>
                </c:pt>
                <c:pt idx="18">
                  <c:v>99.44</c:v>
                </c:pt>
                <c:pt idx="19">
                  <c:v>100.2</c:v>
                </c:pt>
                <c:pt idx="20">
                  <c:v>101.39</c:v>
                </c:pt>
                <c:pt idx="21">
                  <c:v>103.5</c:v>
                </c:pt>
                <c:pt idx="22">
                  <c:v>103.76</c:v>
                </c:pt>
                <c:pt idx="23">
                  <c:v>104.69</c:v>
                </c:pt>
                <c:pt idx="24">
                  <c:v>105.5</c:v>
                </c:pt>
                <c:pt idx="25">
                  <c:v>107.23</c:v>
                </c:pt>
                <c:pt idx="26">
                  <c:v>107.9</c:v>
                </c:pt>
                <c:pt idx="27">
                  <c:v>109.51</c:v>
                </c:pt>
                <c:pt idx="28">
                  <c:v>111.03</c:v>
                </c:pt>
                <c:pt idx="29">
                  <c:v>112.25</c:v>
                </c:pt>
                <c:pt idx="30">
                  <c:v>113.4</c:v>
                </c:pt>
                <c:pt idx="31">
                  <c:v>114.76</c:v>
                </c:pt>
                <c:pt idx="32">
                  <c:v>117.9</c:v>
                </c:pt>
                <c:pt idx="33">
                  <c:v>118.95</c:v>
                </c:pt>
                <c:pt idx="34">
                  <c:v>119.85</c:v>
                </c:pt>
                <c:pt idx="35">
                  <c:v>121.46</c:v>
                </c:pt>
                <c:pt idx="36">
                  <c:v>123.03</c:v>
                </c:pt>
                <c:pt idx="37">
                  <c:v>125.51</c:v>
                </c:pt>
              </c:numCache>
            </c:numRef>
          </c:yVal>
          <c:smooth val="0"/>
          <c:extLst>
            <c:ext xmlns:c16="http://schemas.microsoft.com/office/drawing/2014/chart" uri="{C3380CC4-5D6E-409C-BE32-E72D297353CC}">
              <c16:uniqueId val="{00000000-5222-B549-B253-5EA5183E63E2}"/>
            </c:ext>
          </c:extLst>
        </c:ser>
        <c:dLbls>
          <c:showLegendKey val="0"/>
          <c:showVal val="0"/>
          <c:showCatName val="0"/>
          <c:showSerName val="0"/>
          <c:showPercent val="0"/>
          <c:showBubbleSize val="0"/>
        </c:dLbls>
        <c:axId val="145337080"/>
        <c:axId val="145337472"/>
      </c:scatterChart>
      <c:valAx>
        <c:axId val="145337080"/>
        <c:scaling>
          <c:orientation val="minMax"/>
        </c:scaling>
        <c:delete val="0"/>
        <c:axPos val="b"/>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337472"/>
        <c:crosses val="autoZero"/>
        <c:crossBetween val="midCat"/>
      </c:valAx>
      <c:valAx>
        <c:axId val="145337472"/>
        <c:scaling>
          <c:orientation val="minMax"/>
          <c:min val="60"/>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5337080"/>
        <c:crosses val="autoZero"/>
        <c:crossBetween val="midCat"/>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379775176500403E-2"/>
          <c:y val="7.03925994591698E-2"/>
          <c:w val="0.86678435856665703"/>
          <c:h val="0.89300388892671301"/>
        </c:manualLayout>
      </c:layout>
      <c:scatterChart>
        <c:scatterStyle val="lineMarker"/>
        <c:varyColors val="0"/>
        <c:ser>
          <c:idx val="0"/>
          <c:order val="0"/>
          <c:tx>
            <c:strRef>
              <c:f>'Lawyer-Pena'!$AB$90:$AB$91</c:f>
              <c:strCache>
                <c:ptCount val="2"/>
                <c:pt idx="0">
                  <c:v>Manganese*</c:v>
                </c:pt>
                <c:pt idx="1">
                  <c:v>Depth</c:v>
                </c:pt>
              </c:strCache>
            </c:strRef>
          </c:tx>
          <c:spPr>
            <a:ln w="31750" cap="rnd">
              <a:noFill/>
              <a:round/>
            </a:ln>
            <a:effectLst/>
          </c:spPr>
          <c:marker>
            <c:symbol val="circle"/>
            <c:size val="11"/>
            <c:spPr>
              <a:solidFill>
                <a:srgbClr val="FF0000"/>
              </a:solidFill>
              <a:ln w="9525">
                <a:noFill/>
              </a:ln>
              <a:effectLst/>
            </c:spPr>
          </c:marker>
          <c:xVal>
            <c:numRef>
              <c:f>'Lawyer-Pena'!$AA$92:$AA$129</c:f>
              <c:numCache>
                <c:formatCode>General</c:formatCode>
                <c:ptCount val="38"/>
                <c:pt idx="0">
                  <c:v>-0.230480249188283</c:v>
                </c:pt>
                <c:pt idx="1">
                  <c:v>-0.242426233670475</c:v>
                </c:pt>
                <c:pt idx="2">
                  <c:v>-0.514676580726386</c:v>
                </c:pt>
                <c:pt idx="3">
                  <c:v>-1.29946604492118E-3</c:v>
                </c:pt>
                <c:pt idx="4">
                  <c:v>-0.11604225618799401</c:v>
                </c:pt>
                <c:pt idx="5">
                  <c:v>-0.45846493701020002</c:v>
                </c:pt>
                <c:pt idx="6">
                  <c:v>-0.21337167481232799</c:v>
                </c:pt>
                <c:pt idx="7">
                  <c:v>-7.1577034964777103E-2</c:v>
                </c:pt>
                <c:pt idx="8">
                  <c:v>5.9550100478642502E-2</c:v>
                </c:pt>
                <c:pt idx="9">
                  <c:v>-0.23294503719975199</c:v>
                </c:pt>
                <c:pt idx="10">
                  <c:v>0.25317360122214899</c:v>
                </c:pt>
                <c:pt idx="11">
                  <c:v>0.34683855941705799</c:v>
                </c:pt>
                <c:pt idx="12">
                  <c:v>9.4052204046870397E-2</c:v>
                </c:pt>
                <c:pt idx="13">
                  <c:v>0.130630077153394</c:v>
                </c:pt>
                <c:pt idx="14">
                  <c:v>0.14863771743714299</c:v>
                </c:pt>
                <c:pt idx="15">
                  <c:v>6.8619224318782701E-2</c:v>
                </c:pt>
                <c:pt idx="16">
                  <c:v>0.357618466422162</c:v>
                </c:pt>
                <c:pt idx="17">
                  <c:v>0.28675025527845599</c:v>
                </c:pt>
                <c:pt idx="18">
                  <c:v>0.34182419923892998</c:v>
                </c:pt>
                <c:pt idx="19">
                  <c:v>0.228961677296245</c:v>
                </c:pt>
                <c:pt idx="20">
                  <c:v>0.22985253808432099</c:v>
                </c:pt>
                <c:pt idx="21">
                  <c:v>7.5423864434641302E-2</c:v>
                </c:pt>
                <c:pt idx="22">
                  <c:v>0.28930368437972298</c:v>
                </c:pt>
                <c:pt idx="23">
                  <c:v>0.36504518574926997</c:v>
                </c:pt>
                <c:pt idx="24">
                  <c:v>0.184111261919358</c:v>
                </c:pt>
                <c:pt idx="25">
                  <c:v>-2.43459250253341E-2</c:v>
                </c:pt>
                <c:pt idx="26">
                  <c:v>0.32814294043668102</c:v>
                </c:pt>
                <c:pt idx="27">
                  <c:v>0.24920273476261001</c:v>
                </c:pt>
                <c:pt idx="28">
                  <c:v>0.25672679270514598</c:v>
                </c:pt>
                <c:pt idx="29">
                  <c:v>0.299897264554844</c:v>
                </c:pt>
                <c:pt idx="30">
                  <c:v>0.22580889044163899</c:v>
                </c:pt>
                <c:pt idx="31">
                  <c:v>0.365556300886413</c:v>
                </c:pt>
                <c:pt idx="32">
                  <c:v>0.50464103276043004</c:v>
                </c:pt>
                <c:pt idx="33">
                  <c:v>0.46218512613333301</c:v>
                </c:pt>
                <c:pt idx="34">
                  <c:v>0.169670981391881</c:v>
                </c:pt>
                <c:pt idx="35">
                  <c:v>0.268696295879091</c:v>
                </c:pt>
                <c:pt idx="36">
                  <c:v>0.57923160258806095</c:v>
                </c:pt>
                <c:pt idx="37">
                  <c:v>0.56775434523336799</c:v>
                </c:pt>
              </c:numCache>
            </c:numRef>
          </c:xVal>
          <c:yVal>
            <c:numRef>
              <c:f>'Lawyer-Pena'!$AB$92:$AB$129</c:f>
              <c:numCache>
                <c:formatCode>General</c:formatCode>
                <c:ptCount val="38"/>
                <c:pt idx="0">
                  <c:v>69.25</c:v>
                </c:pt>
                <c:pt idx="1">
                  <c:v>70.430000000000007</c:v>
                </c:pt>
                <c:pt idx="2">
                  <c:v>72.099999999999994</c:v>
                </c:pt>
                <c:pt idx="3">
                  <c:v>73.53</c:v>
                </c:pt>
                <c:pt idx="4">
                  <c:v>75.2</c:v>
                </c:pt>
                <c:pt idx="5">
                  <c:v>77.150000000000006</c:v>
                </c:pt>
                <c:pt idx="6">
                  <c:v>78.679999999999993</c:v>
                </c:pt>
                <c:pt idx="7">
                  <c:v>80.760000000000005</c:v>
                </c:pt>
                <c:pt idx="8">
                  <c:v>81.7</c:v>
                </c:pt>
                <c:pt idx="9">
                  <c:v>83.85</c:v>
                </c:pt>
                <c:pt idx="10">
                  <c:v>89.2</c:v>
                </c:pt>
                <c:pt idx="11">
                  <c:v>90.4</c:v>
                </c:pt>
                <c:pt idx="12">
                  <c:v>92.32</c:v>
                </c:pt>
                <c:pt idx="13">
                  <c:v>90.4</c:v>
                </c:pt>
                <c:pt idx="14">
                  <c:v>94.5</c:v>
                </c:pt>
                <c:pt idx="15">
                  <c:v>95.75</c:v>
                </c:pt>
                <c:pt idx="16">
                  <c:v>96.82</c:v>
                </c:pt>
                <c:pt idx="17">
                  <c:v>98.71</c:v>
                </c:pt>
                <c:pt idx="18">
                  <c:v>99.44</c:v>
                </c:pt>
                <c:pt idx="19">
                  <c:v>100.2</c:v>
                </c:pt>
                <c:pt idx="20">
                  <c:v>101.39</c:v>
                </c:pt>
                <c:pt idx="21">
                  <c:v>103.5</c:v>
                </c:pt>
                <c:pt idx="22">
                  <c:v>103.76</c:v>
                </c:pt>
                <c:pt idx="23">
                  <c:v>104.69</c:v>
                </c:pt>
                <c:pt idx="24">
                  <c:v>105.5</c:v>
                </c:pt>
                <c:pt idx="25">
                  <c:v>107.23</c:v>
                </c:pt>
                <c:pt idx="26">
                  <c:v>107.9</c:v>
                </c:pt>
                <c:pt idx="27">
                  <c:v>109.51</c:v>
                </c:pt>
                <c:pt idx="28">
                  <c:v>111.03</c:v>
                </c:pt>
                <c:pt idx="29">
                  <c:v>112.25</c:v>
                </c:pt>
                <c:pt idx="30">
                  <c:v>113.4</c:v>
                </c:pt>
                <c:pt idx="31">
                  <c:v>114.76</c:v>
                </c:pt>
                <c:pt idx="32">
                  <c:v>117.9</c:v>
                </c:pt>
                <c:pt idx="33">
                  <c:v>118.95</c:v>
                </c:pt>
                <c:pt idx="34">
                  <c:v>119.85</c:v>
                </c:pt>
                <c:pt idx="35">
                  <c:v>121.46</c:v>
                </c:pt>
                <c:pt idx="36">
                  <c:v>123.03</c:v>
                </c:pt>
                <c:pt idx="37">
                  <c:v>125.51</c:v>
                </c:pt>
              </c:numCache>
            </c:numRef>
          </c:yVal>
          <c:smooth val="0"/>
          <c:extLst>
            <c:ext xmlns:c16="http://schemas.microsoft.com/office/drawing/2014/chart" uri="{C3380CC4-5D6E-409C-BE32-E72D297353CC}">
              <c16:uniqueId val="{00000000-CA0F-464D-A1DE-1D21D6B95FE1}"/>
            </c:ext>
          </c:extLst>
        </c:ser>
        <c:dLbls>
          <c:showLegendKey val="0"/>
          <c:showVal val="0"/>
          <c:showCatName val="0"/>
          <c:showSerName val="0"/>
          <c:showPercent val="0"/>
          <c:showBubbleSize val="0"/>
        </c:dLbls>
        <c:axId val="145338256"/>
        <c:axId val="185978200"/>
      </c:scatterChart>
      <c:valAx>
        <c:axId val="145338256"/>
        <c:scaling>
          <c:orientation val="minMax"/>
          <c:max val="0.6"/>
        </c:scaling>
        <c:delete val="0"/>
        <c:axPos val="b"/>
        <c:numFmt formatCode="General" sourceLinked="1"/>
        <c:majorTickMark val="none"/>
        <c:minorTickMark val="none"/>
        <c:tickLblPos val="high"/>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400" b="0" i="0" u="none" strike="noStrike" kern="1200" baseline="0">
                <a:solidFill>
                  <a:srgbClr val="FF0000"/>
                </a:solidFill>
                <a:latin typeface="Arial" panose="020B0604020202020204" pitchFamily="34" charset="0"/>
                <a:ea typeface="+mn-ea"/>
                <a:cs typeface="Arial" panose="020B0604020202020204" pitchFamily="34" charset="0"/>
              </a:defRPr>
            </a:pPr>
            <a:endParaRPr lang="en-US"/>
          </a:p>
        </c:txPr>
        <c:crossAx val="185978200"/>
        <c:crosses val="autoZero"/>
        <c:crossBetween val="midCat"/>
      </c:valAx>
      <c:valAx>
        <c:axId val="185978200"/>
        <c:scaling>
          <c:orientation val="minMax"/>
          <c:min val="60"/>
        </c:scaling>
        <c:delete val="1"/>
        <c:axPos val="l"/>
        <c:numFmt formatCode="General" sourceLinked="1"/>
        <c:majorTickMark val="none"/>
        <c:minorTickMark val="none"/>
        <c:tickLblPos val="nextTo"/>
        <c:crossAx val="145338256"/>
        <c:crosses val="autoZero"/>
        <c:crossBetween val="midCat"/>
      </c:valAx>
      <c:spPr>
        <a:noFill/>
        <a:ln>
          <a:noFill/>
        </a:ln>
        <a:effectLst/>
      </c:spPr>
    </c:plotArea>
    <c:plotVisOnly val="1"/>
    <c:dispBlanksAs val="gap"/>
    <c:showDLblsOverMax val="0"/>
  </c:chart>
  <c:spPr>
    <a:noFill/>
    <a:ln>
      <a:noFill/>
    </a:ln>
    <a:effectLst/>
  </c:spPr>
  <c:txPr>
    <a:bodyPr/>
    <a:lstStyle/>
    <a:p>
      <a:pPr algn="ctr">
        <a:defRPr lang="en-US"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0.18669</cdr:x>
      <cdr:y>0.04634</cdr:y>
    </cdr:from>
    <cdr:to>
      <cdr:x>0.39485</cdr:x>
      <cdr:y>0.8571</cdr:y>
    </cdr:to>
    <cdr:sp macro="" textlink="">
      <cdr:nvSpPr>
        <cdr:cNvPr id="2" name="Freeform 1"/>
        <cdr:cNvSpPr/>
      </cdr:nvSpPr>
      <cdr:spPr>
        <a:xfrm xmlns:a="http://schemas.openxmlformats.org/drawingml/2006/main">
          <a:off x="956740" y="464217"/>
          <a:ext cx="1066800" cy="8122082"/>
        </a:xfrm>
        <a:custGeom xmlns:a="http://schemas.openxmlformats.org/drawingml/2006/main">
          <a:avLst/>
          <a:gdLst>
            <a:gd name="connsiteX0" fmla="*/ 1005840 w 1066800"/>
            <a:gd name="connsiteY0" fmla="*/ 7589520 h 7589520"/>
            <a:gd name="connsiteX1" fmla="*/ 213360 w 1066800"/>
            <a:gd name="connsiteY1" fmla="*/ 6431280 h 7589520"/>
            <a:gd name="connsiteX2" fmla="*/ 0 w 1066800"/>
            <a:gd name="connsiteY2" fmla="*/ 5608320 h 7589520"/>
            <a:gd name="connsiteX3" fmla="*/ 304800 w 1066800"/>
            <a:gd name="connsiteY3" fmla="*/ 4876800 h 7589520"/>
            <a:gd name="connsiteX4" fmla="*/ 731520 w 1066800"/>
            <a:gd name="connsiteY4" fmla="*/ 4267200 h 7589520"/>
            <a:gd name="connsiteX5" fmla="*/ 1036320 w 1066800"/>
            <a:gd name="connsiteY5" fmla="*/ 3779520 h 7589520"/>
            <a:gd name="connsiteX6" fmla="*/ 1066800 w 1066800"/>
            <a:gd name="connsiteY6" fmla="*/ 3413760 h 7589520"/>
            <a:gd name="connsiteX7" fmla="*/ 304800 w 1066800"/>
            <a:gd name="connsiteY7" fmla="*/ 2255520 h 7589520"/>
            <a:gd name="connsiteX8" fmla="*/ 152400 w 1066800"/>
            <a:gd name="connsiteY8" fmla="*/ 1554480 h 7589520"/>
            <a:gd name="connsiteX9" fmla="*/ 91440 w 1066800"/>
            <a:gd name="connsiteY9" fmla="*/ 944880 h 7589520"/>
            <a:gd name="connsiteX10" fmla="*/ 213360 w 1066800"/>
            <a:gd name="connsiteY10" fmla="*/ 426720 h 7589520"/>
            <a:gd name="connsiteX11" fmla="*/ 518160 w 1066800"/>
            <a:gd name="connsiteY11" fmla="*/ 0 h 758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6800" h="7589520">
              <a:moveTo>
                <a:pt x="1005840" y="7589520"/>
              </a:moveTo>
              <a:lnTo>
                <a:pt x="213360" y="6431280"/>
              </a:lnTo>
              <a:lnTo>
                <a:pt x="0" y="5608320"/>
              </a:lnTo>
              <a:lnTo>
                <a:pt x="304800" y="4876800"/>
              </a:lnTo>
              <a:lnTo>
                <a:pt x="731520" y="4267200"/>
              </a:lnTo>
              <a:lnTo>
                <a:pt x="1036320" y="3779520"/>
              </a:lnTo>
              <a:lnTo>
                <a:pt x="1066800" y="3413760"/>
              </a:lnTo>
              <a:lnTo>
                <a:pt x="304800" y="2255520"/>
              </a:lnTo>
              <a:lnTo>
                <a:pt x="152400" y="1554480"/>
              </a:lnTo>
              <a:lnTo>
                <a:pt x="91440" y="944880"/>
              </a:lnTo>
              <a:lnTo>
                <a:pt x="213360" y="426720"/>
              </a:lnTo>
              <a:lnTo>
                <a:pt x="518160" y="0"/>
              </a:lnTo>
            </a:path>
          </a:pathLst>
        </a:custGeom>
        <a:noFill xmlns:a="http://schemas.openxmlformats.org/drawingml/2006/main"/>
        <a:ln xmlns:a="http://schemas.openxmlformats.org/drawingml/2006/main" w="47625">
          <a:solidFill>
            <a:srgbClr val="FF0000"/>
          </a:solidFill>
          <a:tailEnd type="triangle" w="lg" len="lg"/>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7454" tIns="48727" rIns="97454" bIns="48727" numCol="1" anchor="t" anchorCtr="0" compatLnSpc="1">
            <a:prstTxWarp prst="textNoShape">
              <a:avLst/>
            </a:prstTxWarp>
          </a:bodyPr>
          <a:lstStyle>
            <a:lvl1pPr defTabSz="973138" eaLnBrk="1" hangingPunct="1">
              <a:defRPr sz="1200"/>
            </a:lvl1pPr>
          </a:lstStyle>
          <a:p>
            <a:pPr>
              <a:defRPr/>
            </a:pPr>
            <a:endParaRPr lang="en-US" altLang="en-US"/>
          </a:p>
        </p:txBody>
      </p:sp>
      <p:sp>
        <p:nvSpPr>
          <p:cNvPr id="5123" name="Rectangle 3"/>
          <p:cNvSpPr>
            <a:spLocks noGrp="1" noChangeArrowheads="1"/>
          </p:cNvSpPr>
          <p:nvPr>
            <p:ph type="dt" sz="quarter" idx="1"/>
          </p:nvPr>
        </p:nvSpPr>
        <p:spPr bwMode="auto">
          <a:xfrm>
            <a:off x="4144963" y="0"/>
            <a:ext cx="3170237"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7454" tIns="48727" rIns="97454" bIns="48727" numCol="1" anchor="t" anchorCtr="0" compatLnSpc="1">
            <a:prstTxWarp prst="textNoShape">
              <a:avLst/>
            </a:prstTxWarp>
          </a:bodyPr>
          <a:lstStyle>
            <a:lvl1pPr algn="r" defTabSz="973138" eaLnBrk="1" hangingPunct="1">
              <a:defRPr sz="1200"/>
            </a:lvl1pPr>
          </a:lstStyle>
          <a:p>
            <a:pPr>
              <a:defRPr/>
            </a:pPr>
            <a:endParaRPr lang="en-US" altLang="en-US"/>
          </a:p>
        </p:txBody>
      </p:sp>
      <p:sp>
        <p:nvSpPr>
          <p:cNvPr id="5124" name="Rectangle 4"/>
          <p:cNvSpPr>
            <a:spLocks noGrp="1" noChangeArrowheads="1"/>
          </p:cNvSpPr>
          <p:nvPr>
            <p:ph type="ftr" sz="quarter" idx="2"/>
          </p:nvPr>
        </p:nvSpPr>
        <p:spPr bwMode="auto">
          <a:xfrm>
            <a:off x="0" y="9121775"/>
            <a:ext cx="3170238"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7454" tIns="48727" rIns="97454" bIns="48727" numCol="1" anchor="b" anchorCtr="0" compatLnSpc="1">
            <a:prstTxWarp prst="textNoShape">
              <a:avLst/>
            </a:prstTxWarp>
          </a:bodyPr>
          <a:lstStyle>
            <a:lvl1pPr defTabSz="973138" eaLnBrk="1" hangingPunct="1">
              <a:defRPr sz="1200"/>
            </a:lvl1pPr>
          </a:lstStyle>
          <a:p>
            <a:pPr>
              <a:defRPr/>
            </a:pPr>
            <a:endParaRPr lang="en-US" altLang="en-US"/>
          </a:p>
        </p:txBody>
      </p:sp>
      <p:sp>
        <p:nvSpPr>
          <p:cNvPr id="5125" name="Rectangle 5"/>
          <p:cNvSpPr>
            <a:spLocks noGrp="1" noChangeArrowheads="1"/>
          </p:cNvSpPr>
          <p:nvPr>
            <p:ph type="sldNum" sz="quarter" idx="3"/>
          </p:nvPr>
        </p:nvSpPr>
        <p:spPr bwMode="auto">
          <a:xfrm>
            <a:off x="4144963" y="9121775"/>
            <a:ext cx="3170237"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7454" tIns="48727" rIns="97454" bIns="48727" numCol="1" anchor="b" anchorCtr="0" compatLnSpc="1">
            <a:prstTxWarp prst="textNoShape">
              <a:avLst/>
            </a:prstTxWarp>
          </a:bodyPr>
          <a:lstStyle>
            <a:lvl1pPr algn="r" defTabSz="973138" eaLnBrk="1" hangingPunct="1">
              <a:defRPr sz="1200" smtClean="0"/>
            </a:lvl1pPr>
          </a:lstStyle>
          <a:p>
            <a:pPr>
              <a:defRPr/>
            </a:pPr>
            <a:fld id="{8B2EE27E-A1BD-4A64-9E72-C2B247998A99}" type="slidenum">
              <a:rPr lang="en-US" altLang="en-US"/>
              <a:pPr>
                <a:defRPr/>
              </a:pPr>
              <a:t>‹#›</a:t>
            </a:fld>
            <a:endParaRPr lang="en-US" altLang="en-US"/>
          </a:p>
        </p:txBody>
      </p:sp>
    </p:spTree>
    <p:extLst>
      <p:ext uri="{BB962C8B-B14F-4D97-AF65-F5344CB8AC3E}">
        <p14:creationId xmlns:p14="http://schemas.microsoft.com/office/powerpoint/2010/main" val="3725903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hangingPunct="1">
              <a:defRPr sz="1200"/>
            </a:lvl1pPr>
          </a:lstStyle>
          <a:p>
            <a:pPr>
              <a:defRPr/>
            </a:pPr>
            <a:fld id="{19482BC8-0CD4-44F6-A76C-FBC6AEE11272}" type="datetimeFigureOut">
              <a:rPr lang="en-US"/>
              <a:pPr>
                <a:defRPr/>
              </a:pPr>
              <a:t>6/24/20</a:t>
            </a:fld>
            <a:endParaRPr lang="en-US"/>
          </a:p>
        </p:txBody>
      </p:sp>
      <p:sp>
        <p:nvSpPr>
          <p:cNvPr id="4" name="Slide Image Placeholder 3"/>
          <p:cNvSpPr>
            <a:spLocks noGrp="1" noRot="1" noChangeAspect="1"/>
          </p:cNvSpPr>
          <p:nvPr>
            <p:ph type="sldImg" idx="2"/>
          </p:nvPr>
        </p:nvSpPr>
        <p:spPr>
          <a:xfrm>
            <a:off x="817563" y="720725"/>
            <a:ext cx="5680075"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00D87F3-CB7C-4CA7-B3F4-2F83F6C0ED85}" type="slidenum">
              <a:rPr lang="en-US" altLang="en-US"/>
              <a:pPr>
                <a:defRPr/>
              </a:pPr>
              <a:t>‹#›</a:t>
            </a:fld>
            <a:endParaRPr lang="en-US" altLang="en-US"/>
          </a:p>
        </p:txBody>
      </p:sp>
    </p:spTree>
    <p:extLst>
      <p:ext uri="{BB962C8B-B14F-4D97-AF65-F5344CB8AC3E}">
        <p14:creationId xmlns:p14="http://schemas.microsoft.com/office/powerpoint/2010/main" val="2235108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817563" y="720725"/>
            <a:ext cx="5680075" cy="360045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9F2FDED-A770-41AB-AF41-330D5CFB6C9B}" type="slidenum">
              <a:rPr lang="en-US" altLang="en-US" sz="1200"/>
              <a:pPr/>
              <a:t>1</a:t>
            </a:fld>
            <a:endParaRPr lang="en-US" altLang="en-US" sz="1200"/>
          </a:p>
        </p:txBody>
      </p:sp>
    </p:spTree>
    <p:extLst>
      <p:ext uri="{BB962C8B-B14F-4D97-AF65-F5344CB8AC3E}">
        <p14:creationId xmlns:p14="http://schemas.microsoft.com/office/powerpoint/2010/main" val="2357856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0084638"/>
            <a:ext cx="43525440" cy="6956866"/>
          </a:xfrm>
        </p:spPr>
        <p:txBody>
          <a:bodyPr/>
          <a:lstStyle/>
          <a:p>
            <a:r>
              <a:rPr lang="en-US"/>
              <a:t>Click to edit Master title style</a:t>
            </a:r>
          </a:p>
        </p:txBody>
      </p:sp>
      <p:sp>
        <p:nvSpPr>
          <p:cNvPr id="3" name="Subtitle 2"/>
          <p:cNvSpPr>
            <a:spLocks noGrp="1"/>
          </p:cNvSpPr>
          <p:nvPr>
            <p:ph type="subTitle" idx="1"/>
          </p:nvPr>
        </p:nvSpPr>
        <p:spPr>
          <a:xfrm>
            <a:off x="7680960" y="18394055"/>
            <a:ext cx="35844480" cy="8296892"/>
          </a:xfrm>
        </p:spPr>
        <p:txBody>
          <a:bodyPr/>
          <a:lstStyle>
            <a:lvl1pPr marL="0" indent="0" algn="ctr">
              <a:buNone/>
              <a:defRPr/>
            </a:lvl1pPr>
            <a:lvl2pPr marL="400050" indent="0" algn="ctr">
              <a:buNone/>
              <a:defRPr/>
            </a:lvl2pPr>
            <a:lvl3pPr marL="800100" indent="0" algn="ctr">
              <a:buNone/>
              <a:defRPr/>
            </a:lvl3pPr>
            <a:lvl4pPr marL="1200150" indent="0" algn="ctr">
              <a:buNone/>
              <a:defRPr/>
            </a:lvl4pPr>
            <a:lvl5pPr marL="1600200" indent="0" algn="ctr">
              <a:buNone/>
              <a:defRPr/>
            </a:lvl5pPr>
            <a:lvl6pPr marL="2000250" indent="0" algn="ctr">
              <a:buNone/>
              <a:defRPr/>
            </a:lvl6pPr>
            <a:lvl7pPr marL="2400300" indent="0" algn="ctr">
              <a:buNone/>
              <a:defRPr/>
            </a:lvl7pPr>
            <a:lvl8pPr marL="2800350" indent="0" algn="ctr">
              <a:buNone/>
              <a:defRPr/>
            </a:lvl8pPr>
            <a:lvl9pPr marL="32004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817D461-562F-42A7-AACD-81A71FFFC440}" type="slidenum">
              <a:rPr lang="en-US" altLang="en-US"/>
              <a:pPr>
                <a:defRPr/>
              </a:pPr>
              <a:t>‹#›</a:t>
            </a:fld>
            <a:endParaRPr lang="en-US" altLang="en-US"/>
          </a:p>
        </p:txBody>
      </p:sp>
    </p:spTree>
    <p:extLst>
      <p:ext uri="{BB962C8B-B14F-4D97-AF65-F5344CB8AC3E}">
        <p14:creationId xmlns:p14="http://schemas.microsoft.com/office/powerpoint/2010/main" val="1284705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56C6F69-B4A5-4737-97F0-9DE54EA1B731}" type="slidenum">
              <a:rPr lang="en-US" altLang="en-US"/>
              <a:pPr>
                <a:defRPr/>
              </a:pPr>
              <a:t>‹#›</a:t>
            </a:fld>
            <a:endParaRPr lang="en-US" altLang="en-US"/>
          </a:p>
        </p:txBody>
      </p:sp>
    </p:spTree>
    <p:extLst>
      <p:ext uri="{BB962C8B-B14F-4D97-AF65-F5344CB8AC3E}">
        <p14:creationId xmlns:p14="http://schemas.microsoft.com/office/powerpoint/2010/main" val="1208752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4560" y="2885131"/>
            <a:ext cx="10881360" cy="259692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0480" y="2885131"/>
            <a:ext cx="32430720" cy="259692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CE2816C-5C7A-43D3-AFC8-364FCC283519}" type="slidenum">
              <a:rPr lang="en-US" altLang="en-US"/>
              <a:pPr>
                <a:defRPr/>
              </a:pPr>
              <a:t>‹#›</a:t>
            </a:fld>
            <a:endParaRPr lang="en-US" altLang="en-US"/>
          </a:p>
        </p:txBody>
      </p:sp>
    </p:spTree>
    <p:extLst>
      <p:ext uri="{BB962C8B-B14F-4D97-AF65-F5344CB8AC3E}">
        <p14:creationId xmlns:p14="http://schemas.microsoft.com/office/powerpoint/2010/main" val="341369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64207AC-42D7-4C65-85F4-ED613816F7C8}" type="slidenum">
              <a:rPr lang="en-US" altLang="en-US"/>
              <a:pPr>
                <a:defRPr/>
              </a:pPr>
              <a:t>‹#›</a:t>
            </a:fld>
            <a:endParaRPr lang="en-US" altLang="en-US"/>
          </a:p>
        </p:txBody>
      </p:sp>
    </p:spTree>
    <p:extLst>
      <p:ext uri="{BB962C8B-B14F-4D97-AF65-F5344CB8AC3E}">
        <p14:creationId xmlns:p14="http://schemas.microsoft.com/office/powerpoint/2010/main" val="10451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2" y="20859644"/>
            <a:ext cx="43525440" cy="6446528"/>
          </a:xfrm>
        </p:spPr>
        <p:txBody>
          <a:bodyPr anchor="t"/>
          <a:lstStyle>
            <a:lvl1pPr algn="l">
              <a:defRPr sz="3500" b="1" cap="all"/>
            </a:lvl1pPr>
          </a:lstStyle>
          <a:p>
            <a:r>
              <a:rPr lang="en-US"/>
              <a:t>Click to edit Master title style</a:t>
            </a:r>
          </a:p>
        </p:txBody>
      </p:sp>
      <p:sp>
        <p:nvSpPr>
          <p:cNvPr id="3" name="Text Placeholder 2"/>
          <p:cNvSpPr>
            <a:spLocks noGrp="1"/>
          </p:cNvSpPr>
          <p:nvPr>
            <p:ph type="body" idx="1"/>
          </p:nvPr>
        </p:nvSpPr>
        <p:spPr>
          <a:xfrm>
            <a:off x="4044952" y="13758753"/>
            <a:ext cx="43525440" cy="7100888"/>
          </a:xfrm>
        </p:spPr>
        <p:txBody>
          <a:bodyPr anchor="b"/>
          <a:lstStyle>
            <a:lvl1pPr marL="0" indent="0">
              <a:buNone/>
              <a:defRPr sz="1750"/>
            </a:lvl1pPr>
            <a:lvl2pPr marL="400050" indent="0">
              <a:buNone/>
              <a:defRPr sz="1575"/>
            </a:lvl2pPr>
            <a:lvl3pPr marL="800100" indent="0">
              <a:buNone/>
              <a:defRPr sz="1400"/>
            </a:lvl3pPr>
            <a:lvl4pPr marL="1200150" indent="0">
              <a:buNone/>
              <a:defRPr sz="1225"/>
            </a:lvl4pPr>
            <a:lvl5pPr marL="1600200" indent="0">
              <a:buNone/>
              <a:defRPr sz="1225"/>
            </a:lvl5pPr>
            <a:lvl6pPr marL="2000250" indent="0">
              <a:buNone/>
              <a:defRPr sz="1225"/>
            </a:lvl6pPr>
            <a:lvl7pPr marL="2400300" indent="0">
              <a:buNone/>
              <a:defRPr sz="1225"/>
            </a:lvl7pPr>
            <a:lvl8pPr marL="2800350" indent="0">
              <a:buNone/>
              <a:defRPr sz="1225"/>
            </a:lvl8pPr>
            <a:lvl9pPr marL="3200400" indent="0">
              <a:buNone/>
              <a:defRPr sz="1225"/>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B7979D3-D581-41FE-A47C-F8406255CCDC}" type="slidenum">
              <a:rPr lang="en-US" altLang="en-US"/>
              <a:pPr>
                <a:defRPr/>
              </a:pPr>
              <a:t>‹#›</a:t>
            </a:fld>
            <a:endParaRPr lang="en-US" altLang="en-US"/>
          </a:p>
        </p:txBody>
      </p:sp>
    </p:spTree>
    <p:extLst>
      <p:ext uri="{BB962C8B-B14F-4D97-AF65-F5344CB8AC3E}">
        <p14:creationId xmlns:p14="http://schemas.microsoft.com/office/powerpoint/2010/main" val="2310640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0484" y="9377055"/>
            <a:ext cx="21656040" cy="19477347"/>
          </a:xfrm>
        </p:spPr>
        <p:txBody>
          <a:bodyPr/>
          <a:lstStyle>
            <a:lvl1pPr>
              <a:defRPr sz="2450"/>
            </a:lvl1pPr>
            <a:lvl2pPr>
              <a:defRPr sz="2100"/>
            </a:lvl2pPr>
            <a:lvl3pPr>
              <a:defRPr sz="175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709884" y="9377055"/>
            <a:ext cx="21656040" cy="19477347"/>
          </a:xfrm>
        </p:spPr>
        <p:txBody>
          <a:bodyPr/>
          <a:lstStyle>
            <a:lvl1pPr>
              <a:defRPr sz="2450"/>
            </a:lvl1pPr>
            <a:lvl2pPr>
              <a:defRPr sz="2100"/>
            </a:lvl2pPr>
            <a:lvl3pPr>
              <a:defRPr sz="175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F2F9EB-B67F-4134-B70F-E25FFF680BE0}" type="slidenum">
              <a:rPr lang="en-US" altLang="en-US"/>
              <a:pPr>
                <a:defRPr/>
              </a:pPr>
              <a:t>‹#›</a:t>
            </a:fld>
            <a:endParaRPr lang="en-US" altLang="en-US"/>
          </a:p>
        </p:txBody>
      </p:sp>
    </p:spTree>
    <p:extLst>
      <p:ext uri="{BB962C8B-B14F-4D97-AF65-F5344CB8AC3E}">
        <p14:creationId xmlns:p14="http://schemas.microsoft.com/office/powerpoint/2010/main" val="3467623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299325"/>
            <a:ext cx="46085760" cy="5410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5" y="7266829"/>
            <a:ext cx="22625048" cy="3027583"/>
          </a:xfrm>
        </p:spPr>
        <p:txBody>
          <a:bodyPr anchor="b"/>
          <a:lstStyle>
            <a:lvl1pPr marL="0" indent="0">
              <a:buNone/>
              <a:defRPr sz="2100" b="1"/>
            </a:lvl1pPr>
            <a:lvl2pPr marL="400050" indent="0">
              <a:buNone/>
              <a:defRPr sz="1750" b="1"/>
            </a:lvl2pPr>
            <a:lvl3pPr marL="800100" indent="0">
              <a:buNone/>
              <a:defRPr sz="1575" b="1"/>
            </a:lvl3pPr>
            <a:lvl4pPr marL="1200150" indent="0">
              <a:buNone/>
              <a:defRPr sz="1400" b="1"/>
            </a:lvl4pPr>
            <a:lvl5pPr marL="1600200" indent="0">
              <a:buNone/>
              <a:defRPr sz="1400" b="1"/>
            </a:lvl5pPr>
            <a:lvl6pPr marL="2000250" indent="0">
              <a:buNone/>
              <a:defRPr sz="1400" b="1"/>
            </a:lvl6pPr>
            <a:lvl7pPr marL="2400300" indent="0">
              <a:buNone/>
              <a:defRPr sz="1400" b="1"/>
            </a:lvl7pPr>
            <a:lvl8pPr marL="2800350" indent="0">
              <a:buNone/>
              <a:defRPr sz="1400" b="1"/>
            </a:lvl8pPr>
            <a:lvl9pPr marL="3200400" indent="0">
              <a:buNone/>
              <a:defRPr sz="1400" b="1"/>
            </a:lvl9pPr>
          </a:lstStyle>
          <a:p>
            <a:pPr lvl="0"/>
            <a:r>
              <a:rPr lang="en-US"/>
              <a:t>Click to edit Master text styles</a:t>
            </a:r>
          </a:p>
        </p:txBody>
      </p:sp>
      <p:sp>
        <p:nvSpPr>
          <p:cNvPr id="4" name="Content Placeholder 3"/>
          <p:cNvSpPr>
            <a:spLocks noGrp="1"/>
          </p:cNvSpPr>
          <p:nvPr>
            <p:ph sz="half" idx="2"/>
          </p:nvPr>
        </p:nvSpPr>
        <p:spPr>
          <a:xfrm>
            <a:off x="2560325" y="10294411"/>
            <a:ext cx="22625048" cy="18702448"/>
          </a:xfrm>
        </p:spPr>
        <p:txBody>
          <a:bodyPr/>
          <a:lstStyle>
            <a:lvl1pPr>
              <a:defRPr sz="2100"/>
            </a:lvl1pPr>
            <a:lvl2pPr>
              <a:defRPr sz="1750"/>
            </a:lvl2pPr>
            <a:lvl3pPr>
              <a:defRPr sz="1575"/>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0" y="7266829"/>
            <a:ext cx="22633944" cy="3027583"/>
          </a:xfrm>
        </p:spPr>
        <p:txBody>
          <a:bodyPr anchor="b"/>
          <a:lstStyle>
            <a:lvl1pPr marL="0" indent="0">
              <a:buNone/>
              <a:defRPr sz="2100" b="1"/>
            </a:lvl1pPr>
            <a:lvl2pPr marL="400050" indent="0">
              <a:buNone/>
              <a:defRPr sz="1750" b="1"/>
            </a:lvl2pPr>
            <a:lvl3pPr marL="800100" indent="0">
              <a:buNone/>
              <a:defRPr sz="1575" b="1"/>
            </a:lvl3pPr>
            <a:lvl4pPr marL="1200150" indent="0">
              <a:buNone/>
              <a:defRPr sz="1400" b="1"/>
            </a:lvl4pPr>
            <a:lvl5pPr marL="1600200" indent="0">
              <a:buNone/>
              <a:defRPr sz="1400" b="1"/>
            </a:lvl5pPr>
            <a:lvl6pPr marL="2000250" indent="0">
              <a:buNone/>
              <a:defRPr sz="1400" b="1"/>
            </a:lvl6pPr>
            <a:lvl7pPr marL="2400300" indent="0">
              <a:buNone/>
              <a:defRPr sz="1400" b="1"/>
            </a:lvl7pPr>
            <a:lvl8pPr marL="2800350" indent="0">
              <a:buNone/>
              <a:defRPr sz="1400" b="1"/>
            </a:lvl8pPr>
            <a:lvl9pPr marL="320040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26012140" y="10294411"/>
            <a:ext cx="22633944" cy="18702448"/>
          </a:xfrm>
        </p:spPr>
        <p:txBody>
          <a:bodyPr/>
          <a:lstStyle>
            <a:lvl1pPr>
              <a:defRPr sz="2100"/>
            </a:lvl1pPr>
            <a:lvl2pPr>
              <a:defRPr sz="1750"/>
            </a:lvl2pPr>
            <a:lvl3pPr>
              <a:defRPr sz="1575"/>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53F69F44-E1F8-453D-B660-B58D15A48CF9}" type="slidenum">
              <a:rPr lang="en-US" altLang="en-US"/>
              <a:pPr>
                <a:defRPr/>
              </a:pPr>
              <a:t>‹#›</a:t>
            </a:fld>
            <a:endParaRPr lang="en-US" altLang="en-US"/>
          </a:p>
        </p:txBody>
      </p:sp>
    </p:spTree>
    <p:extLst>
      <p:ext uri="{BB962C8B-B14F-4D97-AF65-F5344CB8AC3E}">
        <p14:creationId xmlns:p14="http://schemas.microsoft.com/office/powerpoint/2010/main" val="318238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2D3C1D3-5E49-4956-8C95-8D8054C8CB61}" type="slidenum">
              <a:rPr lang="en-US" altLang="en-US"/>
              <a:pPr>
                <a:defRPr/>
              </a:pPr>
              <a:t>‹#›</a:t>
            </a:fld>
            <a:endParaRPr lang="en-US" altLang="en-US"/>
          </a:p>
        </p:txBody>
      </p:sp>
    </p:spTree>
    <p:extLst>
      <p:ext uri="{BB962C8B-B14F-4D97-AF65-F5344CB8AC3E}">
        <p14:creationId xmlns:p14="http://schemas.microsoft.com/office/powerpoint/2010/main" val="409663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1965E1B-2D20-4348-ACEB-C103E0D6D64A}" type="slidenum">
              <a:rPr lang="en-US" altLang="en-US"/>
              <a:pPr>
                <a:defRPr/>
              </a:pPr>
              <a:t>‹#›</a:t>
            </a:fld>
            <a:endParaRPr lang="en-US" altLang="en-US"/>
          </a:p>
        </p:txBody>
      </p:sp>
    </p:spTree>
    <p:extLst>
      <p:ext uri="{BB962C8B-B14F-4D97-AF65-F5344CB8AC3E}">
        <p14:creationId xmlns:p14="http://schemas.microsoft.com/office/powerpoint/2010/main" val="70400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293065"/>
            <a:ext cx="16846552" cy="5499431"/>
          </a:xfrm>
        </p:spPr>
        <p:txBody>
          <a:bodyPr anchor="b"/>
          <a:lstStyle>
            <a:lvl1pPr algn="l">
              <a:defRPr sz="1750" b="1"/>
            </a:lvl1pPr>
          </a:lstStyle>
          <a:p>
            <a:r>
              <a:rPr lang="en-US"/>
              <a:t>Click to edit Master title style</a:t>
            </a:r>
          </a:p>
        </p:txBody>
      </p:sp>
      <p:sp>
        <p:nvSpPr>
          <p:cNvPr id="3" name="Content Placeholder 2"/>
          <p:cNvSpPr>
            <a:spLocks noGrp="1"/>
          </p:cNvSpPr>
          <p:nvPr>
            <p:ph idx="1"/>
          </p:nvPr>
        </p:nvSpPr>
        <p:spPr>
          <a:xfrm>
            <a:off x="20020284" y="1293063"/>
            <a:ext cx="28625800" cy="27703794"/>
          </a:xfrm>
        </p:spPr>
        <p:txBody>
          <a:bodyPr/>
          <a:lstStyle>
            <a:lvl1pPr>
              <a:defRPr sz="2800"/>
            </a:lvl1pPr>
            <a:lvl2pPr>
              <a:defRPr sz="2450"/>
            </a:lvl2pPr>
            <a:lvl3pPr>
              <a:defRPr sz="2100"/>
            </a:lvl3pPr>
            <a:lvl4pPr>
              <a:defRPr sz="1750"/>
            </a:lvl4pPr>
            <a:lvl5pPr>
              <a:defRPr sz="1750"/>
            </a:lvl5pPr>
            <a:lvl6pPr>
              <a:defRPr sz="1750"/>
            </a:lvl6pPr>
            <a:lvl7pPr>
              <a:defRPr sz="1750"/>
            </a:lvl7pPr>
            <a:lvl8pPr>
              <a:defRPr sz="1750"/>
            </a:lvl8pPr>
            <a:lvl9pPr>
              <a:defRPr sz="1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4" y="6792495"/>
            <a:ext cx="16846552" cy="22204363"/>
          </a:xfrm>
        </p:spPr>
        <p:txBody>
          <a:bodyPr/>
          <a:lstStyle>
            <a:lvl1pPr marL="0" indent="0">
              <a:buNone/>
              <a:defRPr sz="1225"/>
            </a:lvl1pPr>
            <a:lvl2pPr marL="400050" indent="0">
              <a:buNone/>
              <a:defRPr sz="1050"/>
            </a:lvl2pPr>
            <a:lvl3pPr marL="800100" indent="0">
              <a:buNone/>
              <a:defRPr sz="875"/>
            </a:lvl3pPr>
            <a:lvl4pPr marL="1200150" indent="0">
              <a:buNone/>
              <a:defRPr sz="788"/>
            </a:lvl4pPr>
            <a:lvl5pPr marL="1600200" indent="0">
              <a:buNone/>
              <a:defRPr sz="788"/>
            </a:lvl5pPr>
            <a:lvl6pPr marL="2000250" indent="0">
              <a:buNone/>
              <a:defRPr sz="788"/>
            </a:lvl6pPr>
            <a:lvl7pPr marL="2400300" indent="0">
              <a:buNone/>
              <a:defRPr sz="788"/>
            </a:lvl7pPr>
            <a:lvl8pPr marL="2800350" indent="0">
              <a:buNone/>
              <a:defRPr sz="788"/>
            </a:lvl8pPr>
            <a:lvl9pPr marL="3200400" indent="0">
              <a:buNone/>
              <a:defRPr sz="788"/>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F6FD740-39FF-441B-ACF7-DA8C1848FDE4}" type="slidenum">
              <a:rPr lang="en-US" altLang="en-US"/>
              <a:pPr>
                <a:defRPr/>
              </a:pPr>
              <a:t>‹#›</a:t>
            </a:fld>
            <a:endParaRPr lang="en-US" altLang="en-US"/>
          </a:p>
        </p:txBody>
      </p:sp>
    </p:spTree>
    <p:extLst>
      <p:ext uri="{BB962C8B-B14F-4D97-AF65-F5344CB8AC3E}">
        <p14:creationId xmlns:p14="http://schemas.microsoft.com/office/powerpoint/2010/main" val="4145400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08" y="22722529"/>
            <a:ext cx="30723840" cy="2683184"/>
          </a:xfrm>
        </p:spPr>
        <p:txBody>
          <a:bodyPr anchor="b"/>
          <a:lstStyle>
            <a:lvl1pPr algn="l">
              <a:defRPr sz="1750" b="1"/>
            </a:lvl1pPr>
          </a:lstStyle>
          <a:p>
            <a:r>
              <a:rPr lang="en-US"/>
              <a:t>Click to edit Master title style</a:t>
            </a:r>
          </a:p>
        </p:txBody>
      </p:sp>
      <p:sp>
        <p:nvSpPr>
          <p:cNvPr id="3" name="Picture Placeholder 2"/>
          <p:cNvSpPr>
            <a:spLocks noGrp="1"/>
          </p:cNvSpPr>
          <p:nvPr>
            <p:ph type="pic" idx="1"/>
          </p:nvPr>
        </p:nvSpPr>
        <p:spPr>
          <a:xfrm>
            <a:off x="10036808" y="2900785"/>
            <a:ext cx="30723840" cy="19475780"/>
          </a:xfrm>
        </p:spPr>
        <p:txBody>
          <a:bodyPr/>
          <a:lstStyle>
            <a:lvl1pPr marL="0" indent="0">
              <a:buNone/>
              <a:defRPr sz="2800"/>
            </a:lvl1pPr>
            <a:lvl2pPr marL="400050" indent="0">
              <a:buNone/>
              <a:defRPr sz="2450"/>
            </a:lvl2pPr>
            <a:lvl3pPr marL="800100" indent="0">
              <a:buNone/>
              <a:defRPr sz="2100"/>
            </a:lvl3pPr>
            <a:lvl4pPr marL="1200150" indent="0">
              <a:buNone/>
              <a:defRPr sz="1750"/>
            </a:lvl4pPr>
            <a:lvl5pPr marL="1600200" indent="0">
              <a:buNone/>
              <a:defRPr sz="1750"/>
            </a:lvl5pPr>
            <a:lvl6pPr marL="2000250" indent="0">
              <a:buNone/>
              <a:defRPr sz="1750"/>
            </a:lvl6pPr>
            <a:lvl7pPr marL="2400300" indent="0">
              <a:buNone/>
              <a:defRPr sz="1750"/>
            </a:lvl7pPr>
            <a:lvl8pPr marL="2800350" indent="0">
              <a:buNone/>
              <a:defRPr sz="1750"/>
            </a:lvl8pPr>
            <a:lvl9pPr marL="3200400" indent="0">
              <a:buNone/>
              <a:defRPr sz="1750"/>
            </a:lvl9pPr>
          </a:lstStyle>
          <a:p>
            <a:pPr lvl="0"/>
            <a:endParaRPr lang="en-US" noProof="0"/>
          </a:p>
        </p:txBody>
      </p:sp>
      <p:sp>
        <p:nvSpPr>
          <p:cNvPr id="4" name="Text Placeholder 3"/>
          <p:cNvSpPr>
            <a:spLocks noGrp="1"/>
          </p:cNvSpPr>
          <p:nvPr>
            <p:ph type="body" sz="half" idx="2"/>
          </p:nvPr>
        </p:nvSpPr>
        <p:spPr>
          <a:xfrm>
            <a:off x="10036808" y="25405715"/>
            <a:ext cx="30723840" cy="3808743"/>
          </a:xfrm>
        </p:spPr>
        <p:txBody>
          <a:bodyPr/>
          <a:lstStyle>
            <a:lvl1pPr marL="0" indent="0">
              <a:buNone/>
              <a:defRPr sz="1225"/>
            </a:lvl1pPr>
            <a:lvl2pPr marL="400050" indent="0">
              <a:buNone/>
              <a:defRPr sz="1050"/>
            </a:lvl2pPr>
            <a:lvl3pPr marL="800100" indent="0">
              <a:buNone/>
              <a:defRPr sz="875"/>
            </a:lvl3pPr>
            <a:lvl4pPr marL="1200150" indent="0">
              <a:buNone/>
              <a:defRPr sz="788"/>
            </a:lvl4pPr>
            <a:lvl5pPr marL="1600200" indent="0">
              <a:buNone/>
              <a:defRPr sz="788"/>
            </a:lvl5pPr>
            <a:lvl6pPr marL="2000250" indent="0">
              <a:buNone/>
              <a:defRPr sz="788"/>
            </a:lvl6pPr>
            <a:lvl7pPr marL="2400300" indent="0">
              <a:buNone/>
              <a:defRPr sz="788"/>
            </a:lvl7pPr>
            <a:lvl8pPr marL="2800350" indent="0">
              <a:buNone/>
              <a:defRPr sz="788"/>
            </a:lvl8pPr>
            <a:lvl9pPr marL="3200400" indent="0">
              <a:buNone/>
              <a:defRPr sz="788"/>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64C4F44-726E-4E68-8E0B-1FD4418AFF7F}" type="slidenum">
              <a:rPr lang="en-US" altLang="en-US"/>
              <a:pPr>
                <a:defRPr/>
              </a:pPr>
              <a:t>‹#›</a:t>
            </a:fld>
            <a:endParaRPr lang="en-US" altLang="en-US"/>
          </a:p>
        </p:txBody>
      </p:sp>
    </p:spTree>
    <p:extLst>
      <p:ext uri="{BB962C8B-B14F-4D97-AF65-F5344CB8AC3E}">
        <p14:creationId xmlns:p14="http://schemas.microsoft.com/office/powerpoint/2010/main" val="93960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480" y="2885128"/>
            <a:ext cx="43525440" cy="541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40480" y="9377055"/>
            <a:ext cx="43525440" cy="194773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3840480" y="29576078"/>
            <a:ext cx="10668000" cy="21634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lvl1pPr defTabSz="4206081" eaLnBrk="1" hangingPunct="1">
              <a:defRPr sz="6475"/>
            </a:lvl1pPr>
          </a:lstStyle>
          <a:p>
            <a:pPr>
              <a:defRPr/>
            </a:pPr>
            <a:endParaRPr lang="en-US" altLang="en-US"/>
          </a:p>
        </p:txBody>
      </p:sp>
      <p:sp>
        <p:nvSpPr>
          <p:cNvPr id="1029" name="Rectangle 5"/>
          <p:cNvSpPr>
            <a:spLocks noGrp="1" noChangeArrowheads="1"/>
          </p:cNvSpPr>
          <p:nvPr>
            <p:ph type="ftr" sz="quarter" idx="3"/>
          </p:nvPr>
        </p:nvSpPr>
        <p:spPr bwMode="auto">
          <a:xfrm>
            <a:off x="17495520" y="29576078"/>
            <a:ext cx="16215360" cy="21634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lvl1pPr algn="ctr" defTabSz="4206081" eaLnBrk="1" hangingPunct="1">
              <a:defRPr sz="6475"/>
            </a:lvl1pPr>
          </a:lstStyle>
          <a:p>
            <a:pPr>
              <a:defRPr/>
            </a:pPr>
            <a:endParaRPr lang="en-US" altLang="en-US"/>
          </a:p>
        </p:txBody>
      </p:sp>
      <p:sp>
        <p:nvSpPr>
          <p:cNvPr id="1030" name="Rectangle 6"/>
          <p:cNvSpPr>
            <a:spLocks noGrp="1" noChangeArrowheads="1"/>
          </p:cNvSpPr>
          <p:nvPr>
            <p:ph type="sldNum" sz="quarter" idx="4"/>
          </p:nvPr>
        </p:nvSpPr>
        <p:spPr bwMode="auto">
          <a:xfrm>
            <a:off x="36697920" y="29576078"/>
            <a:ext cx="10668000" cy="21634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480709" tIns="240355" rIns="480709" bIns="240355" numCol="1" anchor="t" anchorCtr="0" compatLnSpc="1">
            <a:prstTxWarp prst="textNoShape">
              <a:avLst/>
            </a:prstTxWarp>
          </a:bodyPr>
          <a:lstStyle>
            <a:lvl1pPr algn="r" defTabSz="4206081" eaLnBrk="1" hangingPunct="1">
              <a:defRPr sz="6475" smtClean="0"/>
            </a:lvl1pPr>
          </a:lstStyle>
          <a:p>
            <a:pPr>
              <a:defRPr/>
            </a:pPr>
            <a:fld id="{87E36B93-9E53-439F-8C13-6E8D4E7F7B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06081" rtl="0" eaLnBrk="0" fontAlgn="base" hangingPunct="0">
        <a:spcBef>
          <a:spcPct val="0"/>
        </a:spcBef>
        <a:spcAft>
          <a:spcPct val="0"/>
        </a:spcAft>
        <a:defRPr sz="20213">
          <a:solidFill>
            <a:schemeClr val="tx2"/>
          </a:solidFill>
          <a:latin typeface="+mj-lt"/>
          <a:ea typeface="+mj-ea"/>
          <a:cs typeface="+mj-cs"/>
        </a:defRPr>
      </a:lvl1pPr>
      <a:lvl2pPr algn="ctr" defTabSz="4206081" rtl="0" eaLnBrk="0" fontAlgn="base" hangingPunct="0">
        <a:spcBef>
          <a:spcPct val="0"/>
        </a:spcBef>
        <a:spcAft>
          <a:spcPct val="0"/>
        </a:spcAft>
        <a:defRPr sz="20213">
          <a:solidFill>
            <a:schemeClr val="tx2"/>
          </a:solidFill>
          <a:latin typeface="Times New Roman" pitchFamily="18" charset="0"/>
        </a:defRPr>
      </a:lvl2pPr>
      <a:lvl3pPr algn="ctr" defTabSz="4206081" rtl="0" eaLnBrk="0" fontAlgn="base" hangingPunct="0">
        <a:spcBef>
          <a:spcPct val="0"/>
        </a:spcBef>
        <a:spcAft>
          <a:spcPct val="0"/>
        </a:spcAft>
        <a:defRPr sz="20213">
          <a:solidFill>
            <a:schemeClr val="tx2"/>
          </a:solidFill>
          <a:latin typeface="Times New Roman" pitchFamily="18" charset="0"/>
        </a:defRPr>
      </a:lvl3pPr>
      <a:lvl4pPr algn="ctr" defTabSz="4206081" rtl="0" eaLnBrk="0" fontAlgn="base" hangingPunct="0">
        <a:spcBef>
          <a:spcPct val="0"/>
        </a:spcBef>
        <a:spcAft>
          <a:spcPct val="0"/>
        </a:spcAft>
        <a:defRPr sz="20213">
          <a:solidFill>
            <a:schemeClr val="tx2"/>
          </a:solidFill>
          <a:latin typeface="Times New Roman" pitchFamily="18" charset="0"/>
        </a:defRPr>
      </a:lvl4pPr>
      <a:lvl5pPr algn="ctr" defTabSz="4206081" rtl="0" eaLnBrk="0" fontAlgn="base" hangingPunct="0">
        <a:spcBef>
          <a:spcPct val="0"/>
        </a:spcBef>
        <a:spcAft>
          <a:spcPct val="0"/>
        </a:spcAft>
        <a:defRPr sz="20213">
          <a:solidFill>
            <a:schemeClr val="tx2"/>
          </a:solidFill>
          <a:latin typeface="Times New Roman" pitchFamily="18" charset="0"/>
        </a:defRPr>
      </a:lvl5pPr>
      <a:lvl6pPr marL="400050" algn="ctr" defTabSz="4206081" rtl="0" fontAlgn="base">
        <a:spcBef>
          <a:spcPct val="0"/>
        </a:spcBef>
        <a:spcAft>
          <a:spcPct val="0"/>
        </a:spcAft>
        <a:defRPr sz="20213">
          <a:solidFill>
            <a:schemeClr val="tx2"/>
          </a:solidFill>
          <a:latin typeface="Times New Roman" pitchFamily="18" charset="0"/>
        </a:defRPr>
      </a:lvl6pPr>
      <a:lvl7pPr marL="800100" algn="ctr" defTabSz="4206081" rtl="0" fontAlgn="base">
        <a:spcBef>
          <a:spcPct val="0"/>
        </a:spcBef>
        <a:spcAft>
          <a:spcPct val="0"/>
        </a:spcAft>
        <a:defRPr sz="20213">
          <a:solidFill>
            <a:schemeClr val="tx2"/>
          </a:solidFill>
          <a:latin typeface="Times New Roman" pitchFamily="18" charset="0"/>
        </a:defRPr>
      </a:lvl7pPr>
      <a:lvl8pPr marL="1200150" algn="ctr" defTabSz="4206081" rtl="0" fontAlgn="base">
        <a:spcBef>
          <a:spcPct val="0"/>
        </a:spcBef>
        <a:spcAft>
          <a:spcPct val="0"/>
        </a:spcAft>
        <a:defRPr sz="20213">
          <a:solidFill>
            <a:schemeClr val="tx2"/>
          </a:solidFill>
          <a:latin typeface="Times New Roman" pitchFamily="18" charset="0"/>
        </a:defRPr>
      </a:lvl8pPr>
      <a:lvl9pPr marL="1600200" algn="ctr" defTabSz="4206081" rtl="0" fontAlgn="base">
        <a:spcBef>
          <a:spcPct val="0"/>
        </a:spcBef>
        <a:spcAft>
          <a:spcPct val="0"/>
        </a:spcAft>
        <a:defRPr sz="20213">
          <a:solidFill>
            <a:schemeClr val="tx2"/>
          </a:solidFill>
          <a:latin typeface="Times New Roman" pitchFamily="18" charset="0"/>
        </a:defRPr>
      </a:lvl9pPr>
    </p:titleStyle>
    <p:bodyStyle>
      <a:lvl1pPr marL="1577975" indent="-1577975" algn="l" defTabSz="4206081" rtl="0" eaLnBrk="0" fontAlgn="base" hangingPunct="0">
        <a:spcBef>
          <a:spcPct val="20000"/>
        </a:spcBef>
        <a:spcAft>
          <a:spcPct val="0"/>
        </a:spcAft>
        <a:buChar char="•"/>
        <a:defRPr sz="14700">
          <a:solidFill>
            <a:schemeClr val="tx1"/>
          </a:solidFill>
          <a:latin typeface="+mn-lt"/>
          <a:ea typeface="+mn-ea"/>
          <a:cs typeface="+mn-cs"/>
        </a:defRPr>
      </a:lvl1pPr>
      <a:lvl2pPr marL="3417094" indent="-1314053" algn="l" defTabSz="4206081" rtl="0" eaLnBrk="0" fontAlgn="base" hangingPunct="0">
        <a:spcBef>
          <a:spcPct val="20000"/>
        </a:spcBef>
        <a:spcAft>
          <a:spcPct val="0"/>
        </a:spcAft>
        <a:buChar char="–"/>
        <a:defRPr sz="12863">
          <a:solidFill>
            <a:schemeClr val="tx1"/>
          </a:solidFill>
          <a:latin typeface="+mn-lt"/>
        </a:defRPr>
      </a:lvl2pPr>
      <a:lvl3pPr marL="5257602" indent="-1051521" algn="l" defTabSz="4206081" rtl="0" eaLnBrk="0" fontAlgn="base" hangingPunct="0">
        <a:spcBef>
          <a:spcPct val="20000"/>
        </a:spcBef>
        <a:spcAft>
          <a:spcPct val="0"/>
        </a:spcAft>
        <a:buChar char="•"/>
        <a:defRPr sz="11025">
          <a:solidFill>
            <a:schemeClr val="tx1"/>
          </a:solidFill>
          <a:latin typeface="+mn-lt"/>
        </a:defRPr>
      </a:lvl3pPr>
      <a:lvl4pPr marL="7360643" indent="-1051521" algn="l" defTabSz="4206081" rtl="0" eaLnBrk="0" fontAlgn="base" hangingPunct="0">
        <a:spcBef>
          <a:spcPct val="20000"/>
        </a:spcBef>
        <a:spcAft>
          <a:spcPct val="0"/>
        </a:spcAft>
        <a:buChar char="–"/>
        <a:defRPr sz="9188">
          <a:solidFill>
            <a:schemeClr val="tx1"/>
          </a:solidFill>
          <a:latin typeface="+mn-lt"/>
        </a:defRPr>
      </a:lvl4pPr>
      <a:lvl5pPr marL="9463683" indent="-1051521" algn="l" defTabSz="4206081" rtl="0" eaLnBrk="0" fontAlgn="base" hangingPunct="0">
        <a:spcBef>
          <a:spcPct val="20000"/>
        </a:spcBef>
        <a:spcAft>
          <a:spcPct val="0"/>
        </a:spcAft>
        <a:buChar char="»"/>
        <a:defRPr sz="9188">
          <a:solidFill>
            <a:schemeClr val="tx1"/>
          </a:solidFill>
          <a:latin typeface="+mn-lt"/>
        </a:defRPr>
      </a:lvl5pPr>
      <a:lvl6pPr marL="9863733" indent="-1051521" algn="l" defTabSz="4206081" rtl="0" fontAlgn="base">
        <a:spcBef>
          <a:spcPct val="20000"/>
        </a:spcBef>
        <a:spcAft>
          <a:spcPct val="0"/>
        </a:spcAft>
        <a:buChar char="»"/>
        <a:defRPr sz="9188">
          <a:solidFill>
            <a:schemeClr val="tx1"/>
          </a:solidFill>
          <a:latin typeface="+mn-lt"/>
        </a:defRPr>
      </a:lvl6pPr>
      <a:lvl7pPr marL="10263783" indent="-1051521" algn="l" defTabSz="4206081" rtl="0" fontAlgn="base">
        <a:spcBef>
          <a:spcPct val="20000"/>
        </a:spcBef>
        <a:spcAft>
          <a:spcPct val="0"/>
        </a:spcAft>
        <a:buChar char="»"/>
        <a:defRPr sz="9188">
          <a:solidFill>
            <a:schemeClr val="tx1"/>
          </a:solidFill>
          <a:latin typeface="+mn-lt"/>
        </a:defRPr>
      </a:lvl7pPr>
      <a:lvl8pPr marL="10663833" indent="-1051521" algn="l" defTabSz="4206081" rtl="0" fontAlgn="base">
        <a:spcBef>
          <a:spcPct val="20000"/>
        </a:spcBef>
        <a:spcAft>
          <a:spcPct val="0"/>
        </a:spcAft>
        <a:buChar char="»"/>
        <a:defRPr sz="9188">
          <a:solidFill>
            <a:schemeClr val="tx1"/>
          </a:solidFill>
          <a:latin typeface="+mn-lt"/>
        </a:defRPr>
      </a:lvl8pPr>
      <a:lvl9pPr marL="11063883" indent="-1051521" algn="l" defTabSz="4206081" rtl="0" fontAlgn="base">
        <a:spcBef>
          <a:spcPct val="20000"/>
        </a:spcBef>
        <a:spcAft>
          <a:spcPct val="0"/>
        </a:spcAft>
        <a:buChar char="»"/>
        <a:defRPr sz="9188">
          <a:solidFill>
            <a:schemeClr val="tx1"/>
          </a:solidFill>
          <a:latin typeface="+mn-lt"/>
        </a:defRPr>
      </a:lvl9pPr>
    </p:bodyStyle>
    <p:otherStyle>
      <a:defPPr>
        <a:defRPr lang="en-US"/>
      </a:defPPr>
      <a:lvl1pPr marL="0" algn="l" defTabSz="800100" rtl="0" eaLnBrk="1" latinLnBrk="0" hangingPunct="1">
        <a:defRPr sz="1575" kern="1200">
          <a:solidFill>
            <a:schemeClr val="tx1"/>
          </a:solidFill>
          <a:latin typeface="+mn-lt"/>
          <a:ea typeface="+mn-ea"/>
          <a:cs typeface="+mn-cs"/>
        </a:defRPr>
      </a:lvl1pPr>
      <a:lvl2pPr marL="400050" algn="l" defTabSz="800100" rtl="0" eaLnBrk="1" latinLnBrk="0" hangingPunct="1">
        <a:defRPr sz="1575" kern="1200">
          <a:solidFill>
            <a:schemeClr val="tx1"/>
          </a:solidFill>
          <a:latin typeface="+mn-lt"/>
          <a:ea typeface="+mn-ea"/>
          <a:cs typeface="+mn-cs"/>
        </a:defRPr>
      </a:lvl2pPr>
      <a:lvl3pPr marL="800100" algn="l" defTabSz="800100" rtl="0" eaLnBrk="1" latinLnBrk="0" hangingPunct="1">
        <a:defRPr sz="1575" kern="1200">
          <a:solidFill>
            <a:schemeClr val="tx1"/>
          </a:solidFill>
          <a:latin typeface="+mn-lt"/>
          <a:ea typeface="+mn-ea"/>
          <a:cs typeface="+mn-cs"/>
        </a:defRPr>
      </a:lvl3pPr>
      <a:lvl4pPr marL="1200150" algn="l" defTabSz="800100" rtl="0" eaLnBrk="1" latinLnBrk="0" hangingPunct="1">
        <a:defRPr sz="1575" kern="1200">
          <a:solidFill>
            <a:schemeClr val="tx1"/>
          </a:solidFill>
          <a:latin typeface="+mn-lt"/>
          <a:ea typeface="+mn-ea"/>
          <a:cs typeface="+mn-cs"/>
        </a:defRPr>
      </a:lvl4pPr>
      <a:lvl5pPr marL="1600200" algn="l" defTabSz="800100" rtl="0" eaLnBrk="1" latinLnBrk="0" hangingPunct="1">
        <a:defRPr sz="1575" kern="1200">
          <a:solidFill>
            <a:schemeClr val="tx1"/>
          </a:solidFill>
          <a:latin typeface="+mn-lt"/>
          <a:ea typeface="+mn-ea"/>
          <a:cs typeface="+mn-cs"/>
        </a:defRPr>
      </a:lvl5pPr>
      <a:lvl6pPr marL="2000250" algn="l" defTabSz="800100" rtl="0" eaLnBrk="1" latinLnBrk="0" hangingPunct="1">
        <a:defRPr sz="1575" kern="1200">
          <a:solidFill>
            <a:schemeClr val="tx1"/>
          </a:solidFill>
          <a:latin typeface="+mn-lt"/>
          <a:ea typeface="+mn-ea"/>
          <a:cs typeface="+mn-cs"/>
        </a:defRPr>
      </a:lvl6pPr>
      <a:lvl7pPr marL="2400300" algn="l" defTabSz="800100" rtl="0" eaLnBrk="1" latinLnBrk="0" hangingPunct="1">
        <a:defRPr sz="1575" kern="1200">
          <a:solidFill>
            <a:schemeClr val="tx1"/>
          </a:solidFill>
          <a:latin typeface="+mn-lt"/>
          <a:ea typeface="+mn-ea"/>
          <a:cs typeface="+mn-cs"/>
        </a:defRPr>
      </a:lvl7pPr>
      <a:lvl8pPr marL="2800350" algn="l" defTabSz="800100" rtl="0" eaLnBrk="1" latinLnBrk="0" hangingPunct="1">
        <a:defRPr sz="1575" kern="1200">
          <a:solidFill>
            <a:schemeClr val="tx1"/>
          </a:solidFill>
          <a:latin typeface="+mn-lt"/>
          <a:ea typeface="+mn-ea"/>
          <a:cs typeface="+mn-cs"/>
        </a:defRPr>
      </a:lvl8pPr>
      <a:lvl9pPr marL="3200400" algn="l" defTabSz="800100" rtl="0" eaLnBrk="1" latinLnBrk="0" hangingPunct="1">
        <a:defRPr sz="15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chart" Target="../charts/chart2.xml"/><Relationship Id="rId5" Type="http://schemas.openxmlformats.org/officeDocument/2006/relationships/image" Target="../media/image3.png"/><Relationship Id="rId10" Type="http://schemas.openxmlformats.org/officeDocument/2006/relationships/chart" Target="../charts/chart1.xml"/><Relationship Id="rId4" Type="http://schemas.openxmlformats.org/officeDocument/2006/relationships/image" Target="../media/image2.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106" name="Rectangle 233"/>
          <p:cNvSpPr>
            <a:spLocks noChangeArrowheads="1"/>
          </p:cNvSpPr>
          <p:nvPr/>
        </p:nvSpPr>
        <p:spPr bwMode="auto">
          <a:xfrm>
            <a:off x="9999863" y="20889385"/>
            <a:ext cx="9598422" cy="5109633"/>
          </a:xfrm>
          <a:prstGeom prst="rect">
            <a:avLst/>
          </a:prstGeom>
          <a:noFill/>
          <a:ln>
            <a:noFill/>
          </a:ln>
          <a:effectLst/>
          <a:extLst>
            <a:ext uri="{909E8E84-426E-40dd-AFC4-6F175D3DCCD1}">
              <a14:hiddenFill xmlns="" xmlns:a14="http://schemas.microsoft.com/office/drawing/2010/main">
                <a:solidFill>
                  <a:srgbClr val="DB0125"/>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60020" rIns="160020"/>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spcBef>
                <a:spcPct val="50000"/>
              </a:spcBef>
              <a:buFontTx/>
              <a:buNone/>
            </a:pPr>
            <a:br>
              <a:rPr lang="en-US" altLang="en-US" sz="2450">
                <a:solidFill>
                  <a:srgbClr val="000066"/>
                </a:solidFill>
                <a:latin typeface="Arial" panose="020B0604020202020204" pitchFamily="34" charset="0"/>
              </a:rPr>
            </a:br>
            <a:endParaRPr lang="en-US" altLang="en-US" sz="2450">
              <a:solidFill>
                <a:srgbClr val="000066"/>
              </a:solidFill>
              <a:latin typeface="Arial" panose="020B0604020202020204" pitchFamily="34" charset="0"/>
            </a:endParaRPr>
          </a:p>
        </p:txBody>
      </p:sp>
      <p:sp>
        <p:nvSpPr>
          <p:cNvPr id="4107" name="Text Box 234"/>
          <p:cNvSpPr txBox="1">
            <a:spLocks noChangeArrowheads="1"/>
          </p:cNvSpPr>
          <p:nvPr/>
        </p:nvSpPr>
        <p:spPr bwMode="auto">
          <a:xfrm>
            <a:off x="304800" y="30444394"/>
            <a:ext cx="25069800" cy="1631648"/>
          </a:xfrm>
          <a:prstGeom prst="rect">
            <a:avLst/>
          </a:prstGeom>
          <a:solidFill>
            <a:schemeClr val="bg1"/>
          </a:solidFill>
          <a:ln>
            <a:solidFill>
              <a:schemeClr val="tx1"/>
            </a:solidFill>
          </a:ln>
          <a:effectLst/>
        </p:spPr>
        <p:txBody>
          <a:bodyPr lIns="200025" numCol="1"/>
          <a:lstStyle>
            <a:lvl1pPr marL="285750" indent="-285750">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a:lnSpc>
                <a:spcPct val="90000"/>
              </a:lnSpc>
              <a:spcBef>
                <a:spcPct val="0"/>
              </a:spcBef>
              <a:buFontTx/>
              <a:buNone/>
            </a:pPr>
            <a:r>
              <a:rPr lang="en-US" altLang="en-US" sz="2000" dirty="0">
                <a:latin typeface="Arial" panose="020B0604020202020204" pitchFamily="34" charset="0"/>
              </a:rPr>
              <a:t>This section lists all references cited in the text of the poster in a consistent style. This text can be smaller than the rest of the poster </a:t>
            </a:r>
          </a:p>
        </p:txBody>
      </p:sp>
      <p:sp>
        <p:nvSpPr>
          <p:cNvPr id="2285" name="AutoShape 237"/>
          <p:cNvSpPr>
            <a:spLocks noChangeArrowheads="1"/>
          </p:cNvSpPr>
          <p:nvPr/>
        </p:nvSpPr>
        <p:spPr bwMode="auto">
          <a:xfrm>
            <a:off x="304800" y="6097209"/>
            <a:ext cx="12344400" cy="1245205"/>
          </a:xfrm>
          <a:prstGeom prst="roundRect">
            <a:avLst>
              <a:gd name="adj" fmla="val 32009"/>
            </a:avLst>
          </a:prstGeom>
          <a:solidFill>
            <a:schemeClr val="bg1"/>
          </a:solidFill>
          <a:ln>
            <a:solidFill>
              <a:schemeClr val="tx1"/>
            </a:solidFill>
            <a:round/>
          </a:ln>
          <a:effectLst/>
          <a:extLst/>
        </p:spPr>
        <p:txBody>
          <a:bodyPr wrap="none" lIns="38280" tIns="18482" rIns="38280" bIns="18482" anchor="ctr"/>
          <a:lstStyle>
            <a:lvl1pPr defTabSz="412750">
              <a:defRPr sz="2400">
                <a:solidFill>
                  <a:schemeClr val="tx1"/>
                </a:solidFill>
                <a:latin typeface="Times New Roman" pitchFamily="18" charset="0"/>
              </a:defRPr>
            </a:lvl1pPr>
            <a:lvl2pPr marL="196850" defTabSz="412750">
              <a:defRPr sz="2400">
                <a:solidFill>
                  <a:schemeClr val="tx1"/>
                </a:solidFill>
                <a:latin typeface="Times New Roman" pitchFamily="18" charset="0"/>
              </a:defRPr>
            </a:lvl2pPr>
            <a:lvl3pPr marL="412750" defTabSz="412750">
              <a:defRPr sz="2400">
                <a:solidFill>
                  <a:schemeClr val="tx1"/>
                </a:solidFill>
                <a:latin typeface="Times New Roman" pitchFamily="18" charset="0"/>
              </a:defRPr>
            </a:lvl3pPr>
            <a:lvl4pPr marL="609600" defTabSz="412750">
              <a:defRPr sz="2400">
                <a:solidFill>
                  <a:schemeClr val="tx1"/>
                </a:solidFill>
                <a:latin typeface="Times New Roman" pitchFamily="18" charset="0"/>
              </a:defRPr>
            </a:lvl4pPr>
            <a:lvl5pPr marL="815975" defTabSz="412750">
              <a:defRPr sz="2400">
                <a:solidFill>
                  <a:schemeClr val="tx1"/>
                </a:solidFill>
                <a:latin typeface="Times New Roman" pitchFamily="18" charset="0"/>
              </a:defRPr>
            </a:lvl5pPr>
            <a:lvl6pPr marL="1273175" defTabSz="412750" fontAlgn="base">
              <a:spcBef>
                <a:spcPct val="0"/>
              </a:spcBef>
              <a:spcAft>
                <a:spcPct val="0"/>
              </a:spcAft>
              <a:defRPr sz="2400">
                <a:solidFill>
                  <a:schemeClr val="tx1"/>
                </a:solidFill>
                <a:latin typeface="Times New Roman" pitchFamily="18" charset="0"/>
              </a:defRPr>
            </a:lvl6pPr>
            <a:lvl7pPr marL="1730375" defTabSz="412750" fontAlgn="base">
              <a:spcBef>
                <a:spcPct val="0"/>
              </a:spcBef>
              <a:spcAft>
                <a:spcPct val="0"/>
              </a:spcAft>
              <a:defRPr sz="2400">
                <a:solidFill>
                  <a:schemeClr val="tx1"/>
                </a:solidFill>
                <a:latin typeface="Times New Roman" pitchFamily="18" charset="0"/>
              </a:defRPr>
            </a:lvl7pPr>
            <a:lvl8pPr marL="2187575" defTabSz="412750" fontAlgn="base">
              <a:spcBef>
                <a:spcPct val="0"/>
              </a:spcBef>
              <a:spcAft>
                <a:spcPct val="0"/>
              </a:spcAft>
              <a:defRPr sz="2400">
                <a:solidFill>
                  <a:schemeClr val="tx1"/>
                </a:solidFill>
                <a:latin typeface="Times New Roman" pitchFamily="18" charset="0"/>
              </a:defRPr>
            </a:lvl8pPr>
            <a:lvl9pPr marL="2644775" defTabSz="412750" fontAlgn="base">
              <a:spcBef>
                <a:spcPct val="0"/>
              </a:spcBef>
              <a:spcAft>
                <a:spcPct val="0"/>
              </a:spcAft>
              <a:defRPr sz="2400">
                <a:solidFill>
                  <a:schemeClr val="tx1"/>
                </a:solidFill>
                <a:latin typeface="Times New Roman" pitchFamily="18" charset="0"/>
              </a:defRPr>
            </a:lvl9pPr>
          </a:lstStyle>
          <a:p>
            <a:pPr algn="ctr">
              <a:defRPr/>
            </a:pPr>
            <a:r>
              <a:rPr lang="en-US" altLang="en-US" sz="3850" b="1" dirty="0">
                <a:latin typeface="Arial" panose="020B0604020202020204" pitchFamily="34" charset="0"/>
                <a:cs typeface="Arial" panose="020B0604020202020204" pitchFamily="34" charset="0"/>
              </a:rPr>
              <a:t>	1. Research problem or gap in knowledge</a:t>
            </a:r>
          </a:p>
        </p:txBody>
      </p:sp>
      <p:sp>
        <p:nvSpPr>
          <p:cNvPr id="4109" name="Text Box 238"/>
          <p:cNvSpPr txBox="1">
            <a:spLocks noChangeArrowheads="1"/>
          </p:cNvSpPr>
          <p:nvPr/>
        </p:nvSpPr>
        <p:spPr bwMode="auto">
          <a:xfrm>
            <a:off x="10001251" y="8866718"/>
            <a:ext cx="9598422" cy="9002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60020" rIns="160020">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eaLnBrk="1" hangingPunct="1">
              <a:spcBef>
                <a:spcPct val="50000"/>
              </a:spcBef>
              <a:buFontTx/>
              <a:buNone/>
            </a:pPr>
            <a:endParaRPr lang="en-US" altLang="en-US" sz="2100">
              <a:solidFill>
                <a:srgbClr val="000062"/>
              </a:solidFill>
              <a:latin typeface="Arial" panose="020B0604020202020204" pitchFamily="34" charset="0"/>
            </a:endParaRPr>
          </a:p>
          <a:p>
            <a:pPr eaLnBrk="1" hangingPunct="1">
              <a:spcBef>
                <a:spcPct val="50000"/>
              </a:spcBef>
              <a:buFontTx/>
              <a:buNone/>
            </a:pPr>
            <a:endParaRPr lang="en-US" altLang="en-US" sz="2100">
              <a:solidFill>
                <a:srgbClr val="000062"/>
              </a:solidFill>
              <a:latin typeface="Arial" panose="020B0604020202020204" pitchFamily="34" charset="0"/>
            </a:endParaRPr>
          </a:p>
        </p:txBody>
      </p:sp>
      <p:sp>
        <p:nvSpPr>
          <p:cNvPr id="4112" name="Text Box 255"/>
          <p:cNvSpPr txBox="1">
            <a:spLocks noChangeArrowheads="1"/>
          </p:cNvSpPr>
          <p:nvPr/>
        </p:nvSpPr>
        <p:spPr bwMode="auto">
          <a:xfrm>
            <a:off x="304800" y="7642981"/>
            <a:ext cx="12344400" cy="8045375"/>
          </a:xfrm>
          <a:prstGeom prst="rect">
            <a:avLst/>
          </a:prstGeom>
          <a:solidFill>
            <a:schemeClr val="bg1"/>
          </a:solidFill>
          <a:ln>
            <a:solidFill>
              <a:schemeClr val="tx1"/>
            </a:solidFill>
          </a:ln>
          <a:effectLst/>
        </p:spPr>
        <p:txBody>
          <a:bodyPr lIns="160020" rIns="160020"/>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3000" i="1" dirty="0">
                <a:latin typeface="Arial" panose="020B0604020202020204" pitchFamily="34" charset="0"/>
              </a:rPr>
              <a:t>The aim or objective of the research should be described.  The text can reflect the larger project that the work tasks feed into. </a:t>
            </a:r>
          </a:p>
          <a:p>
            <a:pPr algn="just" eaLnBrk="1" hangingPunct="1">
              <a:spcBef>
                <a:spcPct val="50000"/>
              </a:spcBef>
              <a:buFontTx/>
              <a:buNone/>
            </a:pPr>
            <a:r>
              <a:rPr lang="en-US" altLang="en-US" sz="3000" i="1" dirty="0">
                <a:latin typeface="Arial" panose="020B0604020202020204" pitchFamily="34" charset="0"/>
              </a:rPr>
              <a:t>This section can also include background knowledge related to the research aim and in this way functions as a traditional scientific introduction.</a:t>
            </a:r>
          </a:p>
          <a:p>
            <a:pPr algn="just" eaLnBrk="1" hangingPunct="1">
              <a:spcBef>
                <a:spcPct val="50000"/>
              </a:spcBef>
              <a:buFontTx/>
              <a:buNone/>
            </a:pPr>
            <a:r>
              <a:rPr lang="en-US" altLang="en-US" sz="3000" i="1" dirty="0">
                <a:latin typeface="Arial" panose="020B0604020202020204" pitchFamily="34" charset="0"/>
              </a:rPr>
              <a:t>Potential figures: picture from a publication that highlights the gap in knowledge and/or research aim, or that is relevant to background knowledge (e.g., conceptual model).</a:t>
            </a:r>
          </a:p>
          <a:p>
            <a:pPr algn="just" eaLnBrk="1" hangingPunct="1">
              <a:spcBef>
                <a:spcPct val="50000"/>
              </a:spcBef>
              <a:buFontTx/>
              <a:buNone/>
            </a:pPr>
            <a:r>
              <a:rPr lang="en-US" altLang="en-US" sz="3000" dirty="0">
                <a:latin typeface="Arial" panose="020B0604020202020204" pitchFamily="34" charset="0"/>
              </a:rPr>
              <a:t>Note: this is Arial font size 30</a:t>
            </a:r>
          </a:p>
        </p:txBody>
      </p:sp>
      <p:sp>
        <p:nvSpPr>
          <p:cNvPr id="4116" name="Text Box 260"/>
          <p:cNvSpPr txBox="1">
            <a:spLocks noChangeArrowheads="1"/>
          </p:cNvSpPr>
          <p:nvPr/>
        </p:nvSpPr>
        <p:spPr bwMode="auto">
          <a:xfrm>
            <a:off x="25831800" y="7557105"/>
            <a:ext cx="12344400" cy="21383171"/>
          </a:xfrm>
          <a:prstGeom prst="rect">
            <a:avLst/>
          </a:prstGeom>
          <a:solidFill>
            <a:schemeClr val="bg1"/>
          </a:solidFill>
          <a:ln>
            <a:solidFill>
              <a:schemeClr val="tx1"/>
            </a:solidFill>
          </a:ln>
          <a:effectLst/>
        </p:spPr>
        <p:txBody>
          <a:bodyPr lIns="160020" rIns="160020"/>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50" i="1" dirty="0">
                <a:latin typeface="Arial" panose="020B0604020202020204" pitchFamily="34" charset="0"/>
              </a:rPr>
              <a:t>This section includes a description of all outcomes of the work tasks, which may include the data generated and specific scientific results (e.g., grain size distributions).</a:t>
            </a:r>
          </a:p>
          <a:p>
            <a:pPr algn="just" eaLnBrk="1" hangingPunct="1">
              <a:spcBef>
                <a:spcPct val="50000"/>
              </a:spcBef>
              <a:buFontTx/>
              <a:buNone/>
            </a:pPr>
            <a:endParaRPr lang="en-US" altLang="en-US" sz="2450" i="1" dirty="0">
              <a:latin typeface="Arial" panose="020B0604020202020204" pitchFamily="34" charset="0"/>
            </a:endParaRPr>
          </a:p>
          <a:p>
            <a:pPr algn="just" eaLnBrk="1" hangingPunct="1">
              <a:spcBef>
                <a:spcPct val="50000"/>
              </a:spcBef>
              <a:buFontTx/>
              <a:buNone/>
            </a:pPr>
            <a:r>
              <a:rPr lang="en-US" altLang="en-US" sz="2450" i="1" dirty="0">
                <a:latin typeface="Arial" panose="020B0604020202020204" pitchFamily="34" charset="0"/>
              </a:rPr>
              <a:t>Potential figures: graphs and/or tables of work results, microphotographs, maps, etc.</a:t>
            </a:r>
          </a:p>
        </p:txBody>
      </p:sp>
      <p:sp>
        <p:nvSpPr>
          <p:cNvPr id="4117" name="Text Box 263"/>
          <p:cNvSpPr txBox="1">
            <a:spLocks noChangeArrowheads="1"/>
          </p:cNvSpPr>
          <p:nvPr/>
        </p:nvSpPr>
        <p:spPr bwMode="auto">
          <a:xfrm>
            <a:off x="38557200" y="7471231"/>
            <a:ext cx="12344400" cy="16763838"/>
          </a:xfrm>
          <a:prstGeom prst="rect">
            <a:avLst/>
          </a:prstGeom>
          <a:solidFill>
            <a:schemeClr val="bg1"/>
          </a:solidFill>
          <a:ln>
            <a:solidFill>
              <a:schemeClr val="tx1"/>
            </a:solidFill>
          </a:ln>
          <a:effectLst/>
        </p:spPr>
        <p:txBody>
          <a:bodyPr lIns="160020" rIns="160020"/>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None/>
            </a:pPr>
            <a:r>
              <a:rPr lang="en-US" altLang="en-US" sz="2800" i="1" dirty="0">
                <a:latin typeface="Arial" panose="020B0604020202020204" pitchFamily="34" charset="0"/>
              </a:rPr>
              <a:t>This section includes a substantive interpretation of the analysis of data and/or a description of how the results add value/contribute to the research aim.</a:t>
            </a:r>
          </a:p>
          <a:p>
            <a:pPr algn="just" eaLnBrk="1" hangingPunct="1">
              <a:spcBef>
                <a:spcPct val="50000"/>
              </a:spcBef>
              <a:buNone/>
            </a:pPr>
            <a:r>
              <a:rPr lang="en-US" altLang="en-US" sz="2800" i="1" dirty="0">
                <a:latin typeface="Arial" panose="020B0604020202020204" pitchFamily="34" charset="0"/>
              </a:rPr>
              <a:t>Potential figures: any diagram that synthesizes the results obtained by interns, makes comparisons between these results and the larger project or data/results from the scientific literature</a:t>
            </a:r>
            <a:r>
              <a:rPr lang="en-US" altLang="en-US" sz="2800" dirty="0">
                <a:latin typeface="Arial" panose="020B0604020202020204" pitchFamily="34" charset="0"/>
              </a:rPr>
              <a:t>.</a:t>
            </a:r>
          </a:p>
          <a:p>
            <a:pPr algn="just" eaLnBrk="1" hangingPunct="1">
              <a:spcBef>
                <a:spcPct val="50000"/>
              </a:spcBef>
              <a:buNone/>
            </a:pPr>
            <a:r>
              <a:rPr lang="en-US" altLang="en-US" sz="2800" dirty="0">
                <a:latin typeface="Arial" panose="020B0604020202020204" pitchFamily="34" charset="0"/>
              </a:rPr>
              <a:t>The switch from negative </a:t>
            </a:r>
            <a:r>
              <a:rPr lang="en-US" altLang="en-US" sz="2800" dirty="0" err="1">
                <a:latin typeface="Arial" panose="020B0604020202020204" pitchFamily="34" charset="0"/>
              </a:rPr>
              <a:t>Mn</a:t>
            </a:r>
            <a:r>
              <a:rPr lang="en-US" altLang="en-US" sz="2800" dirty="0">
                <a:latin typeface="Arial" panose="020B0604020202020204" pitchFamily="34" charset="0"/>
              </a:rPr>
              <a:t>* values to positive in Fig.5 represents a shift from </a:t>
            </a:r>
            <a:r>
              <a:rPr lang="en-US" altLang="en-US" sz="2800" dirty="0" err="1">
                <a:latin typeface="Arial" panose="020B0604020202020204" pitchFamily="34" charset="0"/>
              </a:rPr>
              <a:t>suboxic</a:t>
            </a:r>
            <a:r>
              <a:rPr lang="en-US" altLang="en-US" sz="2800" dirty="0">
                <a:latin typeface="Arial" panose="020B0604020202020204" pitchFamily="34" charset="0"/>
              </a:rPr>
              <a:t> to </a:t>
            </a:r>
            <a:r>
              <a:rPr lang="en-US" altLang="en-US" sz="2800" dirty="0" err="1">
                <a:latin typeface="Arial" panose="020B0604020202020204" pitchFamily="34" charset="0"/>
              </a:rPr>
              <a:t>oxic</a:t>
            </a:r>
            <a:r>
              <a:rPr lang="en-US" altLang="en-US" sz="2800" dirty="0">
                <a:latin typeface="Arial" panose="020B0604020202020204" pitchFamily="34" charset="0"/>
              </a:rPr>
              <a:t> conditions. At the same time, the phosphorus levels which are initially very high, begin to decrease and then </a:t>
            </a:r>
            <a:r>
              <a:rPr lang="en-US" altLang="en-US" sz="2800" dirty="0" err="1">
                <a:latin typeface="Arial" panose="020B0604020202020204" pitchFamily="34" charset="0"/>
              </a:rPr>
              <a:t>flatlines</a:t>
            </a:r>
            <a:r>
              <a:rPr lang="en-US" altLang="en-US" sz="2800" dirty="0">
                <a:latin typeface="Arial" panose="020B0604020202020204" pitchFamily="34" charset="0"/>
              </a:rPr>
              <a:t> for the remainder of the samples. These two curves were put together on Fig. 5 to show the relationship between them.  </a:t>
            </a:r>
          </a:p>
          <a:p>
            <a:pPr algn="just" eaLnBrk="1" hangingPunct="1">
              <a:spcBef>
                <a:spcPct val="50000"/>
              </a:spcBef>
              <a:buNone/>
            </a:pPr>
            <a:endParaRPr lang="en-US" altLang="en-US" sz="2800" dirty="0">
              <a:latin typeface="Arial" panose="020B0604020202020204" pitchFamily="34" charset="0"/>
            </a:endParaRPr>
          </a:p>
        </p:txBody>
      </p:sp>
      <p:sp>
        <p:nvSpPr>
          <p:cNvPr id="4118" name="Text Box 265"/>
          <p:cNvSpPr txBox="1">
            <a:spLocks noChangeArrowheads="1"/>
          </p:cNvSpPr>
          <p:nvPr/>
        </p:nvSpPr>
        <p:spPr bwMode="auto">
          <a:xfrm>
            <a:off x="25536528" y="11797248"/>
            <a:ext cx="4600575" cy="46935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63500">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60020" rIns="160020">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eaLnBrk="1" hangingPunct="1">
              <a:spcBef>
                <a:spcPct val="50000"/>
              </a:spcBef>
              <a:buFontTx/>
              <a:buNone/>
            </a:pPr>
            <a:endParaRPr lang="en-US" altLang="en-US" sz="2450">
              <a:latin typeface="Arial" panose="020B0604020202020204" pitchFamily="34" charset="0"/>
            </a:endParaRPr>
          </a:p>
        </p:txBody>
      </p:sp>
      <p:sp>
        <p:nvSpPr>
          <p:cNvPr id="4127" name="Text Box 279"/>
          <p:cNvSpPr txBox="1">
            <a:spLocks noChangeArrowheads="1"/>
          </p:cNvSpPr>
          <p:nvPr/>
        </p:nvSpPr>
        <p:spPr bwMode="auto">
          <a:xfrm>
            <a:off x="25831800" y="30486047"/>
            <a:ext cx="25069800" cy="1631648"/>
          </a:xfrm>
          <a:prstGeom prst="rect">
            <a:avLst/>
          </a:prstGeom>
          <a:solidFill>
            <a:schemeClr val="bg1"/>
          </a:solidFill>
          <a:ln>
            <a:solidFill>
              <a:schemeClr val="tx1"/>
            </a:solidFill>
          </a:ln>
          <a:effectLst/>
        </p:spPr>
        <p:txBody>
          <a:bodyPr lIns="160020" rIns="160020"/>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fontAlgn="b" hangingPunct="1">
              <a:spcBef>
                <a:spcPct val="50000"/>
              </a:spcBef>
              <a:buFontTx/>
              <a:buNone/>
            </a:pPr>
            <a:endParaRPr lang="en-US" altLang="en-US" sz="1400" b="1" dirty="0">
              <a:latin typeface="Arial" panose="020B0604020202020204" pitchFamily="34" charset="0"/>
              <a:cs typeface="Arial" panose="020B0604020202020204" pitchFamily="34" charset="0"/>
            </a:endParaRPr>
          </a:p>
          <a:p>
            <a:pPr algn="just" eaLnBrk="1" fontAlgn="b" hangingPunct="1">
              <a:spcBef>
                <a:spcPct val="50000"/>
              </a:spcBef>
              <a:buFontTx/>
              <a:buNone/>
            </a:pPr>
            <a:r>
              <a:rPr lang="en-US" altLang="en-US" sz="1400" b="1" dirty="0">
                <a:latin typeface="Arial" panose="020B0604020202020204" pitchFamily="34" charset="0"/>
                <a:cs typeface="Arial" panose="020B0604020202020204" pitchFamily="34" charset="0"/>
              </a:rPr>
              <a:t>This section describes aspects that made the work possible, which should include individuals who were particularly helpful and the financial support of the National Science Foundation for the GEOPATHS program and any other research grants supporting the projects. NSF requests the following text: “This material is supported by the National Science Foundation under grant number 1600542.” </a:t>
            </a:r>
          </a:p>
        </p:txBody>
      </p:sp>
      <p:sp>
        <p:nvSpPr>
          <p:cNvPr id="57" name="TextBox 56"/>
          <p:cNvSpPr txBox="1"/>
          <p:nvPr/>
        </p:nvSpPr>
        <p:spPr>
          <a:xfrm>
            <a:off x="381002" y="3091543"/>
            <a:ext cx="50215801" cy="2308324"/>
          </a:xfrm>
          <a:prstGeom prst="rect">
            <a:avLst/>
          </a:prstGeom>
          <a:solidFill>
            <a:schemeClr val="bg1"/>
          </a:solidFill>
        </p:spPr>
        <p:txBody>
          <a:bodyPr wrap="square">
            <a:spAutoFit/>
          </a:bodyPr>
          <a:lstStyle/>
          <a:p>
            <a:pPr algn="ctr" eaLnBrk="1" hangingPunct="1">
              <a:defRPr/>
            </a:pPr>
            <a:r>
              <a:rPr lang="en-US" sz="7200" baseline="30000" dirty="0">
                <a:latin typeface="Arial" panose="020B0604020202020204" pitchFamily="34" charset="0"/>
                <a:cs typeface="Arial" panose="020B0604020202020204" pitchFamily="34" charset="0"/>
              </a:rPr>
              <a:t>1</a:t>
            </a:r>
            <a:r>
              <a:rPr lang="en-US" sz="7200" dirty="0">
                <a:latin typeface="Arial" panose="020B0604020202020204" pitchFamily="34" charset="0"/>
                <a:cs typeface="Arial" panose="020B0604020202020204" pitchFamily="34" charset="0"/>
              </a:rPr>
              <a:t>Student Name and </a:t>
            </a:r>
            <a:r>
              <a:rPr lang="en-US" sz="7200" baseline="30000" dirty="0">
                <a:latin typeface="Arial" panose="020B0604020202020204" pitchFamily="34" charset="0"/>
                <a:cs typeface="Arial" panose="020B0604020202020204" pitchFamily="34" charset="0"/>
              </a:rPr>
              <a:t>1</a:t>
            </a:r>
            <a:r>
              <a:rPr lang="en-US" sz="7200" dirty="0">
                <a:latin typeface="Arial" panose="020B0604020202020204" pitchFamily="34" charset="0"/>
                <a:cs typeface="Arial" panose="020B0604020202020204" pitchFamily="34" charset="0"/>
              </a:rPr>
              <a:t>Co-author Name (example: mentor)</a:t>
            </a:r>
          </a:p>
          <a:p>
            <a:pPr algn="ctr" eaLnBrk="1" hangingPunct="1">
              <a:defRPr/>
            </a:pPr>
            <a:r>
              <a:rPr lang="en-US" sz="7200" dirty="0">
                <a:latin typeface="Arial" panose="020B0604020202020204" pitchFamily="34" charset="0"/>
                <a:cs typeface="Arial" panose="020B0604020202020204" pitchFamily="34" charset="0"/>
              </a:rPr>
              <a:t>1. Department of ESE/ GS, The University of Texas at San Antonio, San Antonio TX, 78249</a:t>
            </a:r>
          </a:p>
        </p:txBody>
      </p:sp>
      <p:sp>
        <p:nvSpPr>
          <p:cNvPr id="54" name="TextBox 53"/>
          <p:cNvSpPr txBox="1"/>
          <p:nvPr/>
        </p:nvSpPr>
        <p:spPr>
          <a:xfrm>
            <a:off x="381000" y="515257"/>
            <a:ext cx="50215802" cy="1569660"/>
          </a:xfrm>
          <a:prstGeom prst="rect">
            <a:avLst/>
          </a:prstGeom>
          <a:solidFill>
            <a:schemeClr val="bg1"/>
          </a:solidFill>
        </p:spPr>
        <p:txBody>
          <a:bodyPr wrap="square">
            <a:spAutoFit/>
          </a:bodyPr>
          <a:lstStyle/>
          <a:p>
            <a:pPr algn="ctr" eaLnBrk="1" hangingPunct="1">
              <a:defRPr/>
            </a:pPr>
            <a:r>
              <a:rPr lang="en-US" sz="9600" dirty="0">
                <a:latin typeface="Arial" panose="020B0604020202020204" pitchFamily="34" charset="0"/>
                <a:cs typeface="Arial" panose="020B0604020202020204" pitchFamily="34" charset="0"/>
              </a:rPr>
              <a:t>A concise title, example: A template for poster presentation</a:t>
            </a:r>
          </a:p>
        </p:txBody>
      </p:sp>
      <p:sp>
        <p:nvSpPr>
          <p:cNvPr id="55" name="AutoShape 237"/>
          <p:cNvSpPr>
            <a:spLocks noChangeArrowheads="1"/>
          </p:cNvSpPr>
          <p:nvPr/>
        </p:nvSpPr>
        <p:spPr bwMode="auto">
          <a:xfrm>
            <a:off x="307848" y="16187663"/>
            <a:ext cx="12344400" cy="1245205"/>
          </a:xfrm>
          <a:prstGeom prst="roundRect">
            <a:avLst>
              <a:gd name="adj" fmla="val 32009"/>
            </a:avLst>
          </a:prstGeom>
          <a:solidFill>
            <a:schemeClr val="bg1"/>
          </a:solidFill>
          <a:ln>
            <a:solidFill>
              <a:schemeClr val="tx1"/>
            </a:solidFill>
            <a:round/>
          </a:ln>
          <a:effectLst/>
          <a:extLst/>
        </p:spPr>
        <p:txBody>
          <a:bodyPr wrap="none" lIns="38280" tIns="18482" rIns="38280" bIns="18482" anchor="ctr"/>
          <a:lstStyle>
            <a:lvl1pPr defTabSz="412750">
              <a:defRPr sz="2400">
                <a:solidFill>
                  <a:schemeClr val="tx1"/>
                </a:solidFill>
                <a:latin typeface="Times New Roman" pitchFamily="18" charset="0"/>
              </a:defRPr>
            </a:lvl1pPr>
            <a:lvl2pPr marL="196850" defTabSz="412750">
              <a:defRPr sz="2400">
                <a:solidFill>
                  <a:schemeClr val="tx1"/>
                </a:solidFill>
                <a:latin typeface="Times New Roman" pitchFamily="18" charset="0"/>
              </a:defRPr>
            </a:lvl2pPr>
            <a:lvl3pPr marL="412750" defTabSz="412750">
              <a:defRPr sz="2400">
                <a:solidFill>
                  <a:schemeClr val="tx1"/>
                </a:solidFill>
                <a:latin typeface="Times New Roman" pitchFamily="18" charset="0"/>
              </a:defRPr>
            </a:lvl3pPr>
            <a:lvl4pPr marL="609600" defTabSz="412750">
              <a:defRPr sz="2400">
                <a:solidFill>
                  <a:schemeClr val="tx1"/>
                </a:solidFill>
                <a:latin typeface="Times New Roman" pitchFamily="18" charset="0"/>
              </a:defRPr>
            </a:lvl4pPr>
            <a:lvl5pPr marL="815975" defTabSz="412750">
              <a:defRPr sz="2400">
                <a:solidFill>
                  <a:schemeClr val="tx1"/>
                </a:solidFill>
                <a:latin typeface="Times New Roman" pitchFamily="18" charset="0"/>
              </a:defRPr>
            </a:lvl5pPr>
            <a:lvl6pPr marL="1273175" defTabSz="412750" fontAlgn="base">
              <a:spcBef>
                <a:spcPct val="0"/>
              </a:spcBef>
              <a:spcAft>
                <a:spcPct val="0"/>
              </a:spcAft>
              <a:defRPr sz="2400">
                <a:solidFill>
                  <a:schemeClr val="tx1"/>
                </a:solidFill>
                <a:latin typeface="Times New Roman" pitchFamily="18" charset="0"/>
              </a:defRPr>
            </a:lvl6pPr>
            <a:lvl7pPr marL="1730375" defTabSz="412750" fontAlgn="base">
              <a:spcBef>
                <a:spcPct val="0"/>
              </a:spcBef>
              <a:spcAft>
                <a:spcPct val="0"/>
              </a:spcAft>
              <a:defRPr sz="2400">
                <a:solidFill>
                  <a:schemeClr val="tx1"/>
                </a:solidFill>
                <a:latin typeface="Times New Roman" pitchFamily="18" charset="0"/>
              </a:defRPr>
            </a:lvl7pPr>
            <a:lvl8pPr marL="2187575" defTabSz="412750" fontAlgn="base">
              <a:spcBef>
                <a:spcPct val="0"/>
              </a:spcBef>
              <a:spcAft>
                <a:spcPct val="0"/>
              </a:spcAft>
              <a:defRPr sz="2400">
                <a:solidFill>
                  <a:schemeClr val="tx1"/>
                </a:solidFill>
                <a:latin typeface="Times New Roman" pitchFamily="18" charset="0"/>
              </a:defRPr>
            </a:lvl8pPr>
            <a:lvl9pPr marL="2644775" defTabSz="412750" fontAlgn="base">
              <a:spcBef>
                <a:spcPct val="0"/>
              </a:spcBef>
              <a:spcAft>
                <a:spcPct val="0"/>
              </a:spcAft>
              <a:defRPr sz="2400">
                <a:solidFill>
                  <a:schemeClr val="tx1"/>
                </a:solidFill>
                <a:latin typeface="Times New Roman" pitchFamily="18" charset="0"/>
              </a:defRPr>
            </a:lvl9pPr>
          </a:lstStyle>
          <a:p>
            <a:pPr algn="ctr">
              <a:defRPr/>
            </a:pPr>
            <a:r>
              <a:rPr lang="en-US" altLang="en-US" sz="3850" b="1" dirty="0">
                <a:latin typeface="Arial" panose="020B0604020202020204" pitchFamily="34" charset="0"/>
                <a:cs typeface="Arial" panose="020B0604020202020204" pitchFamily="34" charset="0"/>
              </a:rPr>
              <a:t>	2. </a:t>
            </a:r>
            <a:r>
              <a:rPr lang="en-US" altLang="en-US" sz="3850" b="1">
                <a:latin typeface="Arial" panose="020B0604020202020204" pitchFamily="34" charset="0"/>
                <a:cs typeface="Arial" panose="020B0604020202020204" pitchFamily="34" charset="0"/>
              </a:rPr>
              <a:t>Objective of the Work </a:t>
            </a:r>
            <a:r>
              <a:rPr lang="en-US" altLang="en-US" sz="3850" b="1" dirty="0">
                <a:latin typeface="Arial" panose="020B0604020202020204" pitchFamily="34" charset="0"/>
                <a:cs typeface="Arial" panose="020B0604020202020204" pitchFamily="34" charset="0"/>
              </a:rPr>
              <a:t>Tasks</a:t>
            </a:r>
          </a:p>
        </p:txBody>
      </p:sp>
      <p:sp>
        <p:nvSpPr>
          <p:cNvPr id="56" name="Text Box 255"/>
          <p:cNvSpPr txBox="1">
            <a:spLocks noChangeArrowheads="1"/>
          </p:cNvSpPr>
          <p:nvPr/>
        </p:nvSpPr>
        <p:spPr bwMode="auto">
          <a:xfrm>
            <a:off x="304800" y="17932173"/>
            <a:ext cx="12344400" cy="10987916"/>
          </a:xfrm>
          <a:prstGeom prst="rect">
            <a:avLst/>
          </a:prstGeom>
          <a:solidFill>
            <a:schemeClr val="bg1"/>
          </a:solidFill>
          <a:ln>
            <a:solidFill>
              <a:schemeClr val="tx1"/>
            </a:solidFill>
          </a:ln>
          <a:effectLst/>
        </p:spPr>
        <p:txBody>
          <a:bodyPr lIns="160020" rIns="160020"/>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3000" i="1" dirty="0">
                <a:latin typeface="Arial" panose="020B0604020202020204" pitchFamily="34" charset="0"/>
              </a:rPr>
              <a:t>This section should summarize the objective or goal of the work tasks assigned, and how it contributes to the overall aim of the research, leaving the details to the next section.</a:t>
            </a:r>
          </a:p>
          <a:p>
            <a:pPr algn="just" eaLnBrk="1" hangingPunct="1">
              <a:spcBef>
                <a:spcPct val="50000"/>
              </a:spcBef>
              <a:buFontTx/>
              <a:buNone/>
            </a:pPr>
            <a:r>
              <a:rPr lang="en-US" altLang="en-US" sz="3000" i="1" dirty="0">
                <a:latin typeface="Arial" panose="020B0604020202020204" pitchFamily="34" charset="0"/>
              </a:rPr>
              <a:t>Potential figures: location of the study area, flowchart showing how the task performed by the interns is embedded into a larger project.</a:t>
            </a:r>
          </a:p>
          <a:p>
            <a:pPr algn="just" eaLnBrk="1" hangingPunct="1">
              <a:spcBef>
                <a:spcPct val="50000"/>
              </a:spcBef>
              <a:buFontTx/>
              <a:buNone/>
            </a:pPr>
            <a:r>
              <a:rPr lang="en-US" altLang="en-US" sz="3000" dirty="0">
                <a:latin typeface="Arial" panose="020B0604020202020204" pitchFamily="34" charset="0"/>
              </a:rPr>
              <a:t>The objective of the work tasks was to determine whether the Cibolo Creek tributary (Fig. 2) influences the bed material in the San Antonio River.</a:t>
            </a:r>
          </a:p>
          <a:p>
            <a:pPr algn="just" eaLnBrk="1" hangingPunct="1">
              <a:spcBef>
                <a:spcPct val="50000"/>
              </a:spcBef>
              <a:buFontTx/>
              <a:buNone/>
            </a:pPr>
            <a:r>
              <a:rPr lang="en-US" altLang="en-US" sz="3000" dirty="0">
                <a:latin typeface="Arial" panose="020B0604020202020204" pitchFamily="34" charset="0"/>
              </a:rPr>
              <a:t>Cibolo Creek is the largest tributary to the lower San Antonio, so by determining its influence, the downstream fining patterns in the lower reach will be better understood.</a:t>
            </a:r>
          </a:p>
          <a:p>
            <a:pPr algn="just" eaLnBrk="1" hangingPunct="1">
              <a:spcBef>
                <a:spcPct val="50000"/>
              </a:spcBef>
              <a:buFontTx/>
              <a:buNone/>
            </a:pPr>
            <a:endParaRPr lang="en-US" altLang="en-US" sz="3000" dirty="0">
              <a:latin typeface="Arial" panose="020B0604020202020204" pitchFamily="34" charset="0"/>
            </a:endParaRPr>
          </a:p>
          <a:p>
            <a:pPr algn="just" eaLnBrk="1" hangingPunct="1">
              <a:spcBef>
                <a:spcPct val="50000"/>
              </a:spcBef>
              <a:buFontTx/>
              <a:buNone/>
            </a:pPr>
            <a:r>
              <a:rPr lang="en-US" altLang="en-US" sz="3000" dirty="0">
                <a:latin typeface="Arial" panose="020B0604020202020204" pitchFamily="34" charset="0"/>
              </a:rPr>
              <a:t> </a:t>
            </a:r>
          </a:p>
        </p:txBody>
      </p:sp>
      <p:sp>
        <p:nvSpPr>
          <p:cNvPr id="58" name="AutoShape 237"/>
          <p:cNvSpPr>
            <a:spLocks noChangeArrowheads="1"/>
          </p:cNvSpPr>
          <p:nvPr/>
        </p:nvSpPr>
        <p:spPr bwMode="auto">
          <a:xfrm>
            <a:off x="25831800" y="6072671"/>
            <a:ext cx="12344400" cy="1246922"/>
          </a:xfrm>
          <a:prstGeom prst="roundRect">
            <a:avLst>
              <a:gd name="adj" fmla="val 32009"/>
            </a:avLst>
          </a:prstGeom>
          <a:solidFill>
            <a:schemeClr val="bg1"/>
          </a:solidFill>
          <a:ln>
            <a:solidFill>
              <a:schemeClr val="tx1"/>
            </a:solidFill>
            <a:round/>
          </a:ln>
          <a:effectLst/>
          <a:extLst/>
        </p:spPr>
        <p:txBody>
          <a:bodyPr wrap="none" lIns="38280" tIns="18482" rIns="38280" bIns="18482" anchor="ctr"/>
          <a:lstStyle>
            <a:lvl1pPr defTabSz="412750">
              <a:defRPr sz="2400">
                <a:solidFill>
                  <a:schemeClr val="tx1"/>
                </a:solidFill>
                <a:latin typeface="Times New Roman" pitchFamily="18" charset="0"/>
              </a:defRPr>
            </a:lvl1pPr>
            <a:lvl2pPr marL="196850" defTabSz="412750">
              <a:defRPr sz="2400">
                <a:solidFill>
                  <a:schemeClr val="tx1"/>
                </a:solidFill>
                <a:latin typeface="Times New Roman" pitchFamily="18" charset="0"/>
              </a:defRPr>
            </a:lvl2pPr>
            <a:lvl3pPr marL="412750" defTabSz="412750">
              <a:defRPr sz="2400">
                <a:solidFill>
                  <a:schemeClr val="tx1"/>
                </a:solidFill>
                <a:latin typeface="Times New Roman" pitchFamily="18" charset="0"/>
              </a:defRPr>
            </a:lvl3pPr>
            <a:lvl4pPr marL="609600" defTabSz="412750">
              <a:defRPr sz="2400">
                <a:solidFill>
                  <a:schemeClr val="tx1"/>
                </a:solidFill>
                <a:latin typeface="Times New Roman" pitchFamily="18" charset="0"/>
              </a:defRPr>
            </a:lvl4pPr>
            <a:lvl5pPr marL="815975" defTabSz="412750">
              <a:defRPr sz="2400">
                <a:solidFill>
                  <a:schemeClr val="tx1"/>
                </a:solidFill>
                <a:latin typeface="Times New Roman" pitchFamily="18" charset="0"/>
              </a:defRPr>
            </a:lvl5pPr>
            <a:lvl6pPr marL="1273175" defTabSz="412750" fontAlgn="base">
              <a:spcBef>
                <a:spcPct val="0"/>
              </a:spcBef>
              <a:spcAft>
                <a:spcPct val="0"/>
              </a:spcAft>
              <a:defRPr sz="2400">
                <a:solidFill>
                  <a:schemeClr val="tx1"/>
                </a:solidFill>
                <a:latin typeface="Times New Roman" pitchFamily="18" charset="0"/>
              </a:defRPr>
            </a:lvl6pPr>
            <a:lvl7pPr marL="1730375" defTabSz="412750" fontAlgn="base">
              <a:spcBef>
                <a:spcPct val="0"/>
              </a:spcBef>
              <a:spcAft>
                <a:spcPct val="0"/>
              </a:spcAft>
              <a:defRPr sz="2400">
                <a:solidFill>
                  <a:schemeClr val="tx1"/>
                </a:solidFill>
                <a:latin typeface="Times New Roman" pitchFamily="18" charset="0"/>
              </a:defRPr>
            </a:lvl7pPr>
            <a:lvl8pPr marL="2187575" defTabSz="412750" fontAlgn="base">
              <a:spcBef>
                <a:spcPct val="0"/>
              </a:spcBef>
              <a:spcAft>
                <a:spcPct val="0"/>
              </a:spcAft>
              <a:defRPr sz="2400">
                <a:solidFill>
                  <a:schemeClr val="tx1"/>
                </a:solidFill>
                <a:latin typeface="Times New Roman" pitchFamily="18" charset="0"/>
              </a:defRPr>
            </a:lvl8pPr>
            <a:lvl9pPr marL="2644775" defTabSz="412750" fontAlgn="base">
              <a:spcBef>
                <a:spcPct val="0"/>
              </a:spcBef>
              <a:spcAft>
                <a:spcPct val="0"/>
              </a:spcAft>
              <a:defRPr sz="2400">
                <a:solidFill>
                  <a:schemeClr val="tx1"/>
                </a:solidFill>
                <a:latin typeface="Times New Roman" pitchFamily="18" charset="0"/>
              </a:defRPr>
            </a:lvl9pPr>
          </a:lstStyle>
          <a:p>
            <a:pPr algn="ctr">
              <a:defRPr/>
            </a:pPr>
            <a:r>
              <a:rPr lang="en-US" altLang="en-US" sz="3850" b="1" dirty="0">
                <a:latin typeface="Helvetica" pitchFamily="34" charset="0"/>
              </a:rPr>
              <a:t>	</a:t>
            </a:r>
            <a:r>
              <a:rPr lang="en-US" altLang="en-US" sz="3850" b="1" dirty="0">
                <a:latin typeface="Arial" panose="020B0604020202020204" pitchFamily="34" charset="0"/>
                <a:cs typeface="Arial" panose="020B0604020202020204" pitchFamily="34" charset="0"/>
              </a:rPr>
              <a:t>4. Results</a:t>
            </a:r>
          </a:p>
        </p:txBody>
      </p:sp>
      <p:sp>
        <p:nvSpPr>
          <p:cNvPr id="60" name="AutoShape 237"/>
          <p:cNvSpPr>
            <a:spLocks noChangeArrowheads="1"/>
          </p:cNvSpPr>
          <p:nvPr/>
        </p:nvSpPr>
        <p:spPr bwMode="auto">
          <a:xfrm>
            <a:off x="38469923" y="6056848"/>
            <a:ext cx="12344400" cy="1246922"/>
          </a:xfrm>
          <a:prstGeom prst="roundRect">
            <a:avLst>
              <a:gd name="adj" fmla="val 32009"/>
            </a:avLst>
          </a:prstGeom>
          <a:solidFill>
            <a:schemeClr val="bg1"/>
          </a:solidFill>
          <a:ln>
            <a:solidFill>
              <a:schemeClr val="tx1"/>
            </a:solidFill>
            <a:round/>
          </a:ln>
          <a:effectLst/>
          <a:extLst/>
        </p:spPr>
        <p:txBody>
          <a:bodyPr wrap="none" lIns="38280" tIns="18482" rIns="38280" bIns="18482" anchor="ctr"/>
          <a:lstStyle>
            <a:lvl1pPr defTabSz="412750">
              <a:defRPr sz="2400">
                <a:solidFill>
                  <a:schemeClr val="tx1"/>
                </a:solidFill>
                <a:latin typeface="Times New Roman" pitchFamily="18" charset="0"/>
              </a:defRPr>
            </a:lvl1pPr>
            <a:lvl2pPr marL="196850" defTabSz="412750">
              <a:defRPr sz="2400">
                <a:solidFill>
                  <a:schemeClr val="tx1"/>
                </a:solidFill>
                <a:latin typeface="Times New Roman" pitchFamily="18" charset="0"/>
              </a:defRPr>
            </a:lvl2pPr>
            <a:lvl3pPr marL="412750" defTabSz="412750">
              <a:defRPr sz="2400">
                <a:solidFill>
                  <a:schemeClr val="tx1"/>
                </a:solidFill>
                <a:latin typeface="Times New Roman" pitchFamily="18" charset="0"/>
              </a:defRPr>
            </a:lvl3pPr>
            <a:lvl4pPr marL="609600" defTabSz="412750">
              <a:defRPr sz="2400">
                <a:solidFill>
                  <a:schemeClr val="tx1"/>
                </a:solidFill>
                <a:latin typeface="Times New Roman" pitchFamily="18" charset="0"/>
              </a:defRPr>
            </a:lvl4pPr>
            <a:lvl5pPr marL="815975" defTabSz="412750">
              <a:defRPr sz="2400">
                <a:solidFill>
                  <a:schemeClr val="tx1"/>
                </a:solidFill>
                <a:latin typeface="Times New Roman" pitchFamily="18" charset="0"/>
              </a:defRPr>
            </a:lvl5pPr>
            <a:lvl6pPr marL="1273175" defTabSz="412750" fontAlgn="base">
              <a:spcBef>
                <a:spcPct val="0"/>
              </a:spcBef>
              <a:spcAft>
                <a:spcPct val="0"/>
              </a:spcAft>
              <a:defRPr sz="2400">
                <a:solidFill>
                  <a:schemeClr val="tx1"/>
                </a:solidFill>
                <a:latin typeface="Times New Roman" pitchFamily="18" charset="0"/>
              </a:defRPr>
            </a:lvl6pPr>
            <a:lvl7pPr marL="1730375" defTabSz="412750" fontAlgn="base">
              <a:spcBef>
                <a:spcPct val="0"/>
              </a:spcBef>
              <a:spcAft>
                <a:spcPct val="0"/>
              </a:spcAft>
              <a:defRPr sz="2400">
                <a:solidFill>
                  <a:schemeClr val="tx1"/>
                </a:solidFill>
                <a:latin typeface="Times New Roman" pitchFamily="18" charset="0"/>
              </a:defRPr>
            </a:lvl7pPr>
            <a:lvl8pPr marL="2187575" defTabSz="412750" fontAlgn="base">
              <a:spcBef>
                <a:spcPct val="0"/>
              </a:spcBef>
              <a:spcAft>
                <a:spcPct val="0"/>
              </a:spcAft>
              <a:defRPr sz="2400">
                <a:solidFill>
                  <a:schemeClr val="tx1"/>
                </a:solidFill>
                <a:latin typeface="Times New Roman" pitchFamily="18" charset="0"/>
              </a:defRPr>
            </a:lvl8pPr>
            <a:lvl9pPr marL="2644775" defTabSz="412750" fontAlgn="base">
              <a:spcBef>
                <a:spcPct val="0"/>
              </a:spcBef>
              <a:spcAft>
                <a:spcPct val="0"/>
              </a:spcAft>
              <a:defRPr sz="2400">
                <a:solidFill>
                  <a:schemeClr val="tx1"/>
                </a:solidFill>
                <a:latin typeface="Times New Roman" pitchFamily="18" charset="0"/>
              </a:defRPr>
            </a:lvl9pPr>
          </a:lstStyle>
          <a:p>
            <a:pPr algn="ctr">
              <a:defRPr/>
            </a:pPr>
            <a:r>
              <a:rPr lang="en-US" altLang="en-US" sz="3850" b="1" dirty="0">
                <a:latin typeface="Helvetica" pitchFamily="34" charset="0"/>
              </a:rPr>
              <a:t>	</a:t>
            </a:r>
            <a:r>
              <a:rPr lang="en-US" altLang="en-US" sz="3850" b="1" dirty="0">
                <a:latin typeface="Arial" panose="020B0604020202020204" pitchFamily="34" charset="0"/>
                <a:cs typeface="Arial" panose="020B0604020202020204" pitchFamily="34" charset="0"/>
              </a:rPr>
              <a:t>5. Discussion</a:t>
            </a:r>
          </a:p>
        </p:txBody>
      </p:sp>
      <p:sp>
        <p:nvSpPr>
          <p:cNvPr id="61" name="AutoShape 237"/>
          <p:cNvSpPr>
            <a:spLocks noChangeArrowheads="1"/>
          </p:cNvSpPr>
          <p:nvPr/>
        </p:nvSpPr>
        <p:spPr bwMode="auto">
          <a:xfrm>
            <a:off x="304800" y="29197905"/>
            <a:ext cx="25069800" cy="1030514"/>
          </a:xfrm>
          <a:prstGeom prst="roundRect">
            <a:avLst>
              <a:gd name="adj" fmla="val 32009"/>
            </a:avLst>
          </a:prstGeom>
          <a:solidFill>
            <a:schemeClr val="bg1"/>
          </a:solidFill>
          <a:ln>
            <a:solidFill>
              <a:schemeClr val="tx1"/>
            </a:solidFill>
            <a:round/>
          </a:ln>
          <a:effectLst/>
          <a:extLst/>
        </p:spPr>
        <p:txBody>
          <a:bodyPr wrap="none" lIns="38280" tIns="18482" rIns="38280" bIns="18482" anchor="ctr"/>
          <a:lstStyle>
            <a:lvl1pPr defTabSz="412750">
              <a:defRPr sz="2400">
                <a:solidFill>
                  <a:schemeClr val="tx1"/>
                </a:solidFill>
                <a:latin typeface="Times New Roman" pitchFamily="18" charset="0"/>
              </a:defRPr>
            </a:lvl1pPr>
            <a:lvl2pPr marL="196850" defTabSz="412750">
              <a:defRPr sz="2400">
                <a:solidFill>
                  <a:schemeClr val="tx1"/>
                </a:solidFill>
                <a:latin typeface="Times New Roman" pitchFamily="18" charset="0"/>
              </a:defRPr>
            </a:lvl2pPr>
            <a:lvl3pPr marL="412750" defTabSz="412750">
              <a:defRPr sz="2400">
                <a:solidFill>
                  <a:schemeClr val="tx1"/>
                </a:solidFill>
                <a:latin typeface="Times New Roman" pitchFamily="18" charset="0"/>
              </a:defRPr>
            </a:lvl3pPr>
            <a:lvl4pPr marL="609600" defTabSz="412750">
              <a:defRPr sz="2400">
                <a:solidFill>
                  <a:schemeClr val="tx1"/>
                </a:solidFill>
                <a:latin typeface="Times New Roman" pitchFamily="18" charset="0"/>
              </a:defRPr>
            </a:lvl4pPr>
            <a:lvl5pPr marL="815975" defTabSz="412750">
              <a:defRPr sz="2400">
                <a:solidFill>
                  <a:schemeClr val="tx1"/>
                </a:solidFill>
                <a:latin typeface="Times New Roman" pitchFamily="18" charset="0"/>
              </a:defRPr>
            </a:lvl5pPr>
            <a:lvl6pPr marL="1273175" defTabSz="412750" fontAlgn="base">
              <a:spcBef>
                <a:spcPct val="0"/>
              </a:spcBef>
              <a:spcAft>
                <a:spcPct val="0"/>
              </a:spcAft>
              <a:defRPr sz="2400">
                <a:solidFill>
                  <a:schemeClr val="tx1"/>
                </a:solidFill>
                <a:latin typeface="Times New Roman" pitchFamily="18" charset="0"/>
              </a:defRPr>
            </a:lvl6pPr>
            <a:lvl7pPr marL="1730375" defTabSz="412750" fontAlgn="base">
              <a:spcBef>
                <a:spcPct val="0"/>
              </a:spcBef>
              <a:spcAft>
                <a:spcPct val="0"/>
              </a:spcAft>
              <a:defRPr sz="2400">
                <a:solidFill>
                  <a:schemeClr val="tx1"/>
                </a:solidFill>
                <a:latin typeface="Times New Roman" pitchFamily="18" charset="0"/>
              </a:defRPr>
            </a:lvl7pPr>
            <a:lvl8pPr marL="2187575" defTabSz="412750" fontAlgn="base">
              <a:spcBef>
                <a:spcPct val="0"/>
              </a:spcBef>
              <a:spcAft>
                <a:spcPct val="0"/>
              </a:spcAft>
              <a:defRPr sz="2400">
                <a:solidFill>
                  <a:schemeClr val="tx1"/>
                </a:solidFill>
                <a:latin typeface="Times New Roman" pitchFamily="18" charset="0"/>
              </a:defRPr>
            </a:lvl8pPr>
            <a:lvl9pPr marL="2644775" defTabSz="412750" fontAlgn="base">
              <a:spcBef>
                <a:spcPct val="0"/>
              </a:spcBef>
              <a:spcAft>
                <a:spcPct val="0"/>
              </a:spcAft>
              <a:defRPr sz="2400">
                <a:solidFill>
                  <a:schemeClr val="tx1"/>
                </a:solidFill>
                <a:latin typeface="Times New Roman" pitchFamily="18" charset="0"/>
              </a:defRPr>
            </a:lvl9pPr>
          </a:lstStyle>
          <a:p>
            <a:pPr algn="ctr">
              <a:defRPr/>
            </a:pPr>
            <a:r>
              <a:rPr lang="en-US" altLang="en-US" sz="3200" b="1" dirty="0">
                <a:latin typeface="Arial" panose="020B0604020202020204" pitchFamily="34" charset="0"/>
                <a:cs typeface="Arial" panose="020B0604020202020204" pitchFamily="34" charset="0"/>
              </a:rPr>
              <a:t>	References</a:t>
            </a:r>
          </a:p>
        </p:txBody>
      </p:sp>
      <p:sp>
        <p:nvSpPr>
          <p:cNvPr id="62" name="AutoShape 237"/>
          <p:cNvSpPr>
            <a:spLocks noChangeArrowheads="1"/>
          </p:cNvSpPr>
          <p:nvPr/>
        </p:nvSpPr>
        <p:spPr bwMode="auto">
          <a:xfrm>
            <a:off x="25679400" y="29197905"/>
            <a:ext cx="25222200" cy="1030514"/>
          </a:xfrm>
          <a:prstGeom prst="roundRect">
            <a:avLst>
              <a:gd name="adj" fmla="val 32009"/>
            </a:avLst>
          </a:prstGeom>
          <a:solidFill>
            <a:schemeClr val="bg1"/>
          </a:solidFill>
          <a:ln>
            <a:solidFill>
              <a:schemeClr val="tx1"/>
            </a:solidFill>
            <a:round/>
          </a:ln>
          <a:effectLst/>
          <a:extLst/>
        </p:spPr>
        <p:txBody>
          <a:bodyPr wrap="none" lIns="38280" tIns="18482" rIns="38280" bIns="18482" anchor="ctr"/>
          <a:lstStyle>
            <a:lvl1pPr defTabSz="412750">
              <a:defRPr sz="2400">
                <a:solidFill>
                  <a:schemeClr val="tx1"/>
                </a:solidFill>
                <a:latin typeface="Times New Roman" pitchFamily="18" charset="0"/>
              </a:defRPr>
            </a:lvl1pPr>
            <a:lvl2pPr marL="196850" defTabSz="412750">
              <a:defRPr sz="2400">
                <a:solidFill>
                  <a:schemeClr val="tx1"/>
                </a:solidFill>
                <a:latin typeface="Times New Roman" pitchFamily="18" charset="0"/>
              </a:defRPr>
            </a:lvl2pPr>
            <a:lvl3pPr marL="412750" defTabSz="412750">
              <a:defRPr sz="2400">
                <a:solidFill>
                  <a:schemeClr val="tx1"/>
                </a:solidFill>
                <a:latin typeface="Times New Roman" pitchFamily="18" charset="0"/>
              </a:defRPr>
            </a:lvl3pPr>
            <a:lvl4pPr marL="609600" defTabSz="412750">
              <a:defRPr sz="2400">
                <a:solidFill>
                  <a:schemeClr val="tx1"/>
                </a:solidFill>
                <a:latin typeface="Times New Roman" pitchFamily="18" charset="0"/>
              </a:defRPr>
            </a:lvl4pPr>
            <a:lvl5pPr marL="815975" defTabSz="412750">
              <a:defRPr sz="2400">
                <a:solidFill>
                  <a:schemeClr val="tx1"/>
                </a:solidFill>
                <a:latin typeface="Times New Roman" pitchFamily="18" charset="0"/>
              </a:defRPr>
            </a:lvl5pPr>
            <a:lvl6pPr marL="1273175" defTabSz="412750" fontAlgn="base">
              <a:spcBef>
                <a:spcPct val="0"/>
              </a:spcBef>
              <a:spcAft>
                <a:spcPct val="0"/>
              </a:spcAft>
              <a:defRPr sz="2400">
                <a:solidFill>
                  <a:schemeClr val="tx1"/>
                </a:solidFill>
                <a:latin typeface="Times New Roman" pitchFamily="18" charset="0"/>
              </a:defRPr>
            </a:lvl6pPr>
            <a:lvl7pPr marL="1730375" defTabSz="412750" fontAlgn="base">
              <a:spcBef>
                <a:spcPct val="0"/>
              </a:spcBef>
              <a:spcAft>
                <a:spcPct val="0"/>
              </a:spcAft>
              <a:defRPr sz="2400">
                <a:solidFill>
                  <a:schemeClr val="tx1"/>
                </a:solidFill>
                <a:latin typeface="Times New Roman" pitchFamily="18" charset="0"/>
              </a:defRPr>
            </a:lvl7pPr>
            <a:lvl8pPr marL="2187575" defTabSz="412750" fontAlgn="base">
              <a:spcBef>
                <a:spcPct val="0"/>
              </a:spcBef>
              <a:spcAft>
                <a:spcPct val="0"/>
              </a:spcAft>
              <a:defRPr sz="2400">
                <a:solidFill>
                  <a:schemeClr val="tx1"/>
                </a:solidFill>
                <a:latin typeface="Times New Roman" pitchFamily="18" charset="0"/>
              </a:defRPr>
            </a:lvl8pPr>
            <a:lvl9pPr marL="2644775" defTabSz="412750" fontAlgn="base">
              <a:spcBef>
                <a:spcPct val="0"/>
              </a:spcBef>
              <a:spcAft>
                <a:spcPct val="0"/>
              </a:spcAft>
              <a:defRPr sz="2400">
                <a:solidFill>
                  <a:schemeClr val="tx1"/>
                </a:solidFill>
                <a:latin typeface="Times New Roman" pitchFamily="18" charset="0"/>
              </a:defRPr>
            </a:lvl9pPr>
          </a:lstStyle>
          <a:p>
            <a:pPr algn="ctr">
              <a:defRPr/>
            </a:pPr>
            <a:r>
              <a:rPr lang="en-US" altLang="en-US" sz="3200" b="1">
                <a:latin typeface="Arial" panose="020B0604020202020204" pitchFamily="34" charset="0"/>
                <a:cs typeface="Arial" panose="020B0604020202020204" pitchFamily="34" charset="0"/>
              </a:rPr>
              <a:t>	Acknowledgements</a:t>
            </a:r>
            <a:endParaRPr lang="en-US" altLang="en-US" sz="3200" b="1" dirty="0">
              <a:latin typeface="Arial" panose="020B0604020202020204" pitchFamily="34" charset="0"/>
              <a:cs typeface="Arial" panose="020B0604020202020204" pitchFamily="34" charset="0"/>
            </a:endParaRPr>
          </a:p>
        </p:txBody>
      </p:sp>
      <p:sp>
        <p:nvSpPr>
          <p:cNvPr id="24" name="Text Box 260"/>
          <p:cNvSpPr txBox="1">
            <a:spLocks noChangeArrowheads="1"/>
          </p:cNvSpPr>
          <p:nvPr/>
        </p:nvSpPr>
        <p:spPr bwMode="auto">
          <a:xfrm>
            <a:off x="13030200" y="7536921"/>
            <a:ext cx="12344400" cy="21383171"/>
          </a:xfrm>
          <a:prstGeom prst="rect">
            <a:avLst/>
          </a:prstGeom>
          <a:solidFill>
            <a:schemeClr val="bg1"/>
          </a:solidFill>
          <a:ln>
            <a:solidFill>
              <a:schemeClr val="tx1"/>
            </a:solidFill>
          </a:ln>
          <a:effectLst/>
        </p:spPr>
        <p:txBody>
          <a:bodyPr lIns="160020" rIns="160020"/>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2450" i="1" dirty="0">
                <a:latin typeface="Arial" panose="020B0604020202020204" pitchFamily="34" charset="0"/>
              </a:rPr>
              <a:t>This section includes the details of the fieldwork, lab analysis, all computations, modeling, and any other type of data analysis used in completing the work tasks.  If other existing data or results are combined with the work effort, they should also be included here to the extent that the connection between them is clear for understanding the Results section.</a:t>
            </a:r>
          </a:p>
          <a:p>
            <a:pPr algn="just" eaLnBrk="1" hangingPunct="1">
              <a:spcBef>
                <a:spcPct val="50000"/>
              </a:spcBef>
              <a:buFontTx/>
              <a:buNone/>
            </a:pPr>
            <a:endParaRPr lang="en-US" altLang="en-US" sz="2450" i="1" dirty="0">
              <a:latin typeface="Arial" panose="020B0604020202020204" pitchFamily="34" charset="0"/>
            </a:endParaRPr>
          </a:p>
          <a:p>
            <a:pPr algn="just" eaLnBrk="1" hangingPunct="1">
              <a:spcBef>
                <a:spcPct val="50000"/>
              </a:spcBef>
              <a:buFontTx/>
              <a:buNone/>
            </a:pPr>
            <a:r>
              <a:rPr lang="en-US" altLang="en-US" sz="2450" i="1" dirty="0">
                <a:latin typeface="Arial" panose="020B0604020202020204" pitchFamily="34" charset="0"/>
              </a:rPr>
              <a:t>Potential figures: diagram/picture of equipment used, interns working in the field or lab, the samples processed, equations for computing variables and completing data analysis, flow chart of modeling steps.</a:t>
            </a:r>
          </a:p>
          <a:p>
            <a:pPr algn="just" eaLnBrk="1" hangingPunct="1">
              <a:spcBef>
                <a:spcPct val="50000"/>
              </a:spcBef>
              <a:buFontTx/>
              <a:buNone/>
            </a:pPr>
            <a:endParaRPr lang="en-US" altLang="en-US" sz="2450" dirty="0">
              <a:latin typeface="Arial" panose="020B0604020202020204" pitchFamily="34" charset="0"/>
            </a:endParaRPr>
          </a:p>
          <a:p>
            <a:pPr marL="457200" indent="-457200" algn="just" eaLnBrk="1" hangingPunct="1">
              <a:spcBef>
                <a:spcPct val="50000"/>
              </a:spcBef>
              <a:buFont typeface="Arial" pitchFamily="34" charset="0"/>
              <a:buChar char="•"/>
            </a:pPr>
            <a:r>
              <a:rPr lang="en-US" sz="2800" dirty="0">
                <a:latin typeface="Arial" pitchFamily="34" charset="0"/>
                <a:ea typeface="Calibri"/>
                <a:cs typeface="Arial" pitchFamily="34" charset="0"/>
              </a:rPr>
              <a:t>5 samples per location moving from left bank to right bank were collected.</a:t>
            </a:r>
          </a:p>
          <a:p>
            <a:pPr marL="457200" indent="-457200" algn="just" eaLnBrk="1" hangingPunct="1">
              <a:spcBef>
                <a:spcPct val="50000"/>
              </a:spcBef>
              <a:buFont typeface="Arial" pitchFamily="34" charset="0"/>
              <a:buChar char="•"/>
            </a:pPr>
            <a:r>
              <a:rPr lang="en-US" sz="2800" dirty="0">
                <a:latin typeface="Arial" pitchFamily="34" charset="0"/>
                <a:ea typeface="Calibri"/>
                <a:cs typeface="Arial" pitchFamily="34" charset="0"/>
              </a:rPr>
              <a:t>Wet sieving: initial separation of mud from gravel and sand particles.</a:t>
            </a:r>
          </a:p>
          <a:p>
            <a:pPr marL="457200" indent="-457200" algn="just" eaLnBrk="1" hangingPunct="1">
              <a:spcBef>
                <a:spcPct val="50000"/>
              </a:spcBef>
              <a:buFont typeface="Arial" pitchFamily="34" charset="0"/>
              <a:buChar char="•"/>
            </a:pPr>
            <a:r>
              <a:rPr lang="en-US" sz="2800" dirty="0">
                <a:latin typeface="Arial" pitchFamily="34" charset="0"/>
                <a:ea typeface="Calibri"/>
                <a:cs typeface="Arial" pitchFamily="34" charset="0"/>
              </a:rPr>
              <a:t>Dry sieving: division of gravel and sand ranging from 63 </a:t>
            </a:r>
            <a:r>
              <a:rPr lang="en-US" sz="2800" dirty="0">
                <a:latin typeface="Arial" pitchFamily="34" charset="0"/>
                <a:ea typeface="Calibri"/>
                <a:cs typeface="Arial" pitchFamily="34" charset="0"/>
                <a:sym typeface="Symbol"/>
              </a:rPr>
              <a:t>m</a:t>
            </a:r>
            <a:r>
              <a:rPr lang="en-US" sz="2800" dirty="0">
                <a:latin typeface="Arial" pitchFamily="34" charset="0"/>
                <a:ea typeface="Calibri"/>
                <a:cs typeface="Arial" pitchFamily="34" charset="0"/>
              </a:rPr>
              <a:t> to 128 mm in 1/2</a:t>
            </a:r>
            <a:r>
              <a:rPr lang="en-US" sz="2800" dirty="0">
                <a:latin typeface="Arial" pitchFamily="34" charset="0"/>
                <a:ea typeface="Calibri"/>
                <a:cs typeface="Arial" pitchFamily="34" charset="0"/>
                <a:sym typeface="Symbol"/>
              </a:rPr>
              <a:t> increments. </a:t>
            </a:r>
            <a:r>
              <a:rPr lang="en-US" sz="2800" dirty="0">
                <a:latin typeface="Arial" pitchFamily="34" charset="0"/>
                <a:ea typeface="Calibri"/>
                <a:cs typeface="Arial" pitchFamily="34" charset="0"/>
              </a:rPr>
              <a:t>  </a:t>
            </a:r>
          </a:p>
          <a:p>
            <a:pPr algn="just" eaLnBrk="1" hangingPunct="1">
              <a:spcBef>
                <a:spcPct val="50000"/>
              </a:spcBef>
              <a:buFontTx/>
              <a:buNone/>
            </a:pPr>
            <a:endParaRPr lang="en-US" altLang="en-US" sz="2450" dirty="0">
              <a:latin typeface="Arial" panose="020B0604020202020204" pitchFamily="34" charset="0"/>
            </a:endParaRPr>
          </a:p>
        </p:txBody>
      </p:sp>
      <p:sp>
        <p:nvSpPr>
          <p:cNvPr id="25" name="AutoShape 237"/>
          <p:cNvSpPr>
            <a:spLocks noChangeArrowheads="1"/>
          </p:cNvSpPr>
          <p:nvPr/>
        </p:nvSpPr>
        <p:spPr bwMode="auto">
          <a:xfrm>
            <a:off x="13030200" y="6043536"/>
            <a:ext cx="12344400" cy="1245205"/>
          </a:xfrm>
          <a:prstGeom prst="roundRect">
            <a:avLst>
              <a:gd name="adj" fmla="val 32009"/>
            </a:avLst>
          </a:prstGeom>
          <a:solidFill>
            <a:schemeClr val="bg1"/>
          </a:solidFill>
          <a:ln>
            <a:solidFill>
              <a:schemeClr val="tx1"/>
            </a:solidFill>
            <a:round/>
          </a:ln>
          <a:effectLst/>
          <a:extLst/>
        </p:spPr>
        <p:txBody>
          <a:bodyPr wrap="none" lIns="38280" tIns="18482" rIns="38280" bIns="18482" anchor="ctr"/>
          <a:lstStyle>
            <a:lvl1pPr defTabSz="412750">
              <a:defRPr sz="2400">
                <a:solidFill>
                  <a:schemeClr val="tx1"/>
                </a:solidFill>
                <a:latin typeface="Times New Roman" pitchFamily="18" charset="0"/>
              </a:defRPr>
            </a:lvl1pPr>
            <a:lvl2pPr marL="196850" defTabSz="412750">
              <a:defRPr sz="2400">
                <a:solidFill>
                  <a:schemeClr val="tx1"/>
                </a:solidFill>
                <a:latin typeface="Times New Roman" pitchFamily="18" charset="0"/>
              </a:defRPr>
            </a:lvl2pPr>
            <a:lvl3pPr marL="412750" defTabSz="412750">
              <a:defRPr sz="2400">
                <a:solidFill>
                  <a:schemeClr val="tx1"/>
                </a:solidFill>
                <a:latin typeface="Times New Roman" pitchFamily="18" charset="0"/>
              </a:defRPr>
            </a:lvl3pPr>
            <a:lvl4pPr marL="609600" defTabSz="412750">
              <a:defRPr sz="2400">
                <a:solidFill>
                  <a:schemeClr val="tx1"/>
                </a:solidFill>
                <a:latin typeface="Times New Roman" pitchFamily="18" charset="0"/>
              </a:defRPr>
            </a:lvl4pPr>
            <a:lvl5pPr marL="815975" defTabSz="412750">
              <a:defRPr sz="2400">
                <a:solidFill>
                  <a:schemeClr val="tx1"/>
                </a:solidFill>
                <a:latin typeface="Times New Roman" pitchFamily="18" charset="0"/>
              </a:defRPr>
            </a:lvl5pPr>
            <a:lvl6pPr marL="1273175" defTabSz="412750" fontAlgn="base">
              <a:spcBef>
                <a:spcPct val="0"/>
              </a:spcBef>
              <a:spcAft>
                <a:spcPct val="0"/>
              </a:spcAft>
              <a:defRPr sz="2400">
                <a:solidFill>
                  <a:schemeClr val="tx1"/>
                </a:solidFill>
                <a:latin typeface="Times New Roman" pitchFamily="18" charset="0"/>
              </a:defRPr>
            </a:lvl6pPr>
            <a:lvl7pPr marL="1730375" defTabSz="412750" fontAlgn="base">
              <a:spcBef>
                <a:spcPct val="0"/>
              </a:spcBef>
              <a:spcAft>
                <a:spcPct val="0"/>
              </a:spcAft>
              <a:defRPr sz="2400">
                <a:solidFill>
                  <a:schemeClr val="tx1"/>
                </a:solidFill>
                <a:latin typeface="Times New Roman" pitchFamily="18" charset="0"/>
              </a:defRPr>
            </a:lvl7pPr>
            <a:lvl8pPr marL="2187575" defTabSz="412750" fontAlgn="base">
              <a:spcBef>
                <a:spcPct val="0"/>
              </a:spcBef>
              <a:spcAft>
                <a:spcPct val="0"/>
              </a:spcAft>
              <a:defRPr sz="2400">
                <a:solidFill>
                  <a:schemeClr val="tx1"/>
                </a:solidFill>
                <a:latin typeface="Times New Roman" pitchFamily="18" charset="0"/>
              </a:defRPr>
            </a:lvl8pPr>
            <a:lvl9pPr marL="2644775" defTabSz="412750" fontAlgn="base">
              <a:spcBef>
                <a:spcPct val="0"/>
              </a:spcBef>
              <a:spcAft>
                <a:spcPct val="0"/>
              </a:spcAft>
              <a:defRPr sz="2400">
                <a:solidFill>
                  <a:schemeClr val="tx1"/>
                </a:solidFill>
                <a:latin typeface="Times New Roman" pitchFamily="18" charset="0"/>
              </a:defRPr>
            </a:lvl9pPr>
          </a:lstStyle>
          <a:p>
            <a:pPr algn="ctr">
              <a:defRPr/>
            </a:pPr>
            <a:r>
              <a:rPr lang="en-US" altLang="en-US" sz="3850" b="1" dirty="0">
                <a:latin typeface="Arial" panose="020B0604020202020204" pitchFamily="34" charset="0"/>
                <a:cs typeface="Arial" panose="020B0604020202020204" pitchFamily="34" charset="0"/>
              </a:rPr>
              <a:t>	3. Methodology</a:t>
            </a:r>
          </a:p>
        </p:txBody>
      </p:sp>
      <p:pic>
        <p:nvPicPr>
          <p:cNvPr id="4128" name="Picture 61" descr="UTSA Logo new.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3" y="3815609"/>
            <a:ext cx="3667125" cy="1437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7" name="Group 26">
            <a:extLst>
              <a:ext uri="{FF2B5EF4-FFF2-40B4-BE49-F238E27FC236}">
                <a16:creationId xmlns:a16="http://schemas.microsoft.com/office/drawing/2014/main" id="{E69E81BA-EA7A-4D7F-972C-82A5A587AC9B}"/>
              </a:ext>
            </a:extLst>
          </p:cNvPr>
          <p:cNvGrpSpPr/>
          <p:nvPr/>
        </p:nvGrpSpPr>
        <p:grpSpPr>
          <a:xfrm rot="157830">
            <a:off x="6150341" y="23556124"/>
            <a:ext cx="5775577" cy="4821860"/>
            <a:chOff x="2339510" y="20656524"/>
            <a:chExt cx="9008535" cy="8011689"/>
          </a:xfrm>
          <a:effectLst>
            <a:outerShdw blurRad="63500" sx="102000" sy="102000" algn="ctr" rotWithShape="0">
              <a:prstClr val="black">
                <a:alpha val="40000"/>
              </a:prstClr>
            </a:outerShdw>
          </a:effectLst>
        </p:grpSpPr>
        <p:grpSp>
          <p:nvGrpSpPr>
            <p:cNvPr id="28" name="Group 27">
              <a:extLst>
                <a:ext uri="{FF2B5EF4-FFF2-40B4-BE49-F238E27FC236}">
                  <a16:creationId xmlns:a16="http://schemas.microsoft.com/office/drawing/2014/main" id="{E717DF1F-3A0E-46FB-A801-DB7EE6C136D1}"/>
                </a:ext>
              </a:extLst>
            </p:cNvPr>
            <p:cNvGrpSpPr/>
            <p:nvPr/>
          </p:nvGrpSpPr>
          <p:grpSpPr>
            <a:xfrm rot="21268620">
              <a:off x="2339510" y="20656524"/>
              <a:ext cx="8716929" cy="8011689"/>
              <a:chOff x="4345722" y="21890132"/>
              <a:chExt cx="7303324" cy="6268519"/>
            </a:xfrm>
          </p:grpSpPr>
          <p:pic>
            <p:nvPicPr>
              <p:cNvPr id="32" name="Picture 31">
                <a:extLst>
                  <a:ext uri="{FF2B5EF4-FFF2-40B4-BE49-F238E27FC236}">
                    <a16:creationId xmlns:a16="http://schemas.microsoft.com/office/drawing/2014/main" id="{1C3D4668-CB8B-40F6-9C6F-4DC1B6A397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681" t="454" r="1526" b="1664"/>
              <a:stretch/>
            </p:blipFill>
            <p:spPr>
              <a:xfrm>
                <a:off x="4345722" y="21890132"/>
                <a:ext cx="7303324" cy="5775963"/>
              </a:xfrm>
              <a:prstGeom prst="leftBracket">
                <a:avLst/>
              </a:prstGeom>
            </p:spPr>
          </p:pic>
          <p:pic>
            <p:nvPicPr>
              <p:cNvPr id="33" name="Picture 32">
                <a:extLst>
                  <a:ext uri="{FF2B5EF4-FFF2-40B4-BE49-F238E27FC236}">
                    <a16:creationId xmlns:a16="http://schemas.microsoft.com/office/drawing/2014/main" id="{C5A74F98-CD37-43E8-A326-DEC34439DB68}"/>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1203" b="95188" l="1298" r="99827">
                            <a14:foregroundMark x1="10986" y1="20000" x2="70415" y2="91128"/>
                            <a14:foregroundMark x1="48789" y1="15338" x2="88235" y2="83910"/>
                            <a14:foregroundMark x1="17474" y1="16241" x2="83045" y2="88421"/>
                            <a14:foregroundMark x1="29671" y1="16241" x2="77076" y2="75940"/>
                            <a14:foregroundMark x1="43512" y1="16992" x2="75519" y2="78195"/>
                            <a14:foregroundMark x1="49913" y1="61053" x2="76817" y2="82406"/>
                            <a14:foregroundMark x1="68339" y1="88421" x2="99827" y2="95338"/>
                            <a14:foregroundMark x1="77768" y1="68120" x2="99827" y2="93835"/>
                            <a14:foregroundMark x1="77163" y1="80150" x2="94464" y2="92030"/>
                            <a14:foregroundMark x1="1384" y1="9173" x2="18426" y2="28872"/>
                            <a14:foregroundMark x1="21713" y1="1203" x2="41176" y2="22105"/>
                            <a14:foregroundMark x1="55536" y1="24662" x2="62716" y2="32180"/>
                            <a14:foregroundMark x1="62111" y1="33835" x2="68426" y2="45263"/>
                            <a14:foregroundMark x1="51903" y1="19850" x2="57785" y2="25113"/>
                            <a14:foregroundMark x1="50865" y1="14286" x2="54498" y2="21353"/>
                            <a14:foregroundMark x1="21540" y1="36391" x2="33045" y2="51429"/>
                            <a14:backgroundMark x1="72491" y1="17744" x2="85554" y2="42406"/>
                            <a14:backgroundMark x1="83131" y1="19248" x2="86246" y2="64211"/>
                            <a14:backgroundMark x1="53720" y1="17895" x2="85813" y2="61504"/>
                            <a14:backgroundMark x1="53720" y1="15789" x2="84689" y2="16391"/>
                            <a14:backgroundMark x1="63754" y1="34286" x2="83131" y2="70677"/>
                            <a14:backgroundMark x1="12803" y1="82707" x2="56401" y2="82556"/>
                            <a14:backgroundMark x1="14446" y1="33233" x2="12889" y2="84812"/>
                            <a14:backgroundMark x1="64965" y1="6165" x2="95588" y2="37744"/>
                            <a14:backgroundMark x1="93080" y1="6165" x2="93599" y2="63910"/>
                            <a14:backgroundMark x1="8564" y1="49023" x2="53287" y2="89173"/>
                            <a14:backgroundMark x1="3114" y1="88120" x2="59083" y2="98045"/>
                            <a14:backgroundMark x1="4671" y1="35188" x2="2855" y2="95789"/>
                            <a14:backgroundMark x1="68166" y1="26316" x2="68166" y2="26316"/>
                            <a14:backgroundMark x1="75433" y1="23158" x2="75433" y2="23158"/>
                            <a14:backgroundMark x1="83564" y1="21353" x2="83564" y2="21353"/>
                            <a14:backgroundMark x1="83564" y1="21353" x2="83564" y2="21353"/>
                            <a14:backgroundMark x1="83564" y1="21353" x2="83564" y2="21353"/>
                            <a14:backgroundMark x1="83564" y1="21353" x2="83564" y2="21353"/>
                            <a14:backgroundMark x1="86678" y1="37444" x2="86678" y2="37444"/>
                            <a14:backgroundMark x1="11938" y1="43008" x2="46367" y2="76541"/>
                            <a14:backgroundMark x1="4152" y1="41203" x2="17215" y2="87970"/>
                            <a14:backgroundMark x1="13841" y1="38947" x2="38149" y2="64662"/>
                            <a14:backgroundMark x1="38322" y1="57895" x2="47664" y2="76992"/>
                            <a14:backgroundMark x1="51730" y1="90677" x2="52768" y2="92932"/>
                            <a14:backgroundMark x1="97924" y1="11429" x2="96107" y2="60602"/>
                            <a14:backgroundMark x1="59689" y1="4962" x2="92042" y2="6165"/>
                            <a14:backgroundMark x1="85208" y1="7669" x2="89706" y2="63759"/>
                          </a14:backgroundRemoval>
                        </a14:imgEffect>
                      </a14:imgLayer>
                    </a14:imgProps>
                  </a:ext>
                  <a:ext uri="{28A0092B-C50C-407E-A947-70E740481C1C}">
                    <a14:useLocalDpi xmlns:a14="http://schemas.microsoft.com/office/drawing/2010/main"/>
                  </a:ext>
                </a:extLst>
              </a:blip>
              <a:stretch>
                <a:fillRect/>
              </a:stretch>
            </p:blipFill>
            <p:spPr>
              <a:xfrm>
                <a:off x="4365080" y="25470175"/>
                <a:ext cx="4673500" cy="2688476"/>
              </a:xfrm>
              <a:prstGeom prst="rect">
                <a:avLst/>
              </a:prstGeom>
            </p:spPr>
          </p:pic>
        </p:grpSp>
        <p:cxnSp>
          <p:nvCxnSpPr>
            <p:cNvPr id="29" name="Straight Connector 28">
              <a:extLst>
                <a:ext uri="{FF2B5EF4-FFF2-40B4-BE49-F238E27FC236}">
                  <a16:creationId xmlns:a16="http://schemas.microsoft.com/office/drawing/2014/main" id="{1660DD44-8943-4001-9F39-B37ACF723B69}"/>
                </a:ext>
              </a:extLst>
            </p:cNvPr>
            <p:cNvCxnSpPr/>
            <p:nvPr/>
          </p:nvCxnSpPr>
          <p:spPr>
            <a:xfrm rot="21223004" flipH="1" flipV="1">
              <a:off x="2425334" y="21935445"/>
              <a:ext cx="3266562" cy="5755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8F17B3-2CFB-4745-BF1A-CB0D8619BF58}"/>
                </a:ext>
              </a:extLst>
            </p:cNvPr>
            <p:cNvCxnSpPr/>
            <p:nvPr/>
          </p:nvCxnSpPr>
          <p:spPr>
            <a:xfrm rot="21268620">
              <a:off x="6436799" y="27370488"/>
              <a:ext cx="4911246" cy="584340"/>
            </a:xfrm>
            <a:prstGeom prst="line">
              <a:avLst/>
            </a:prstGeom>
          </p:spPr>
          <p:style>
            <a:lnRef idx="1">
              <a:schemeClr val="accent1"/>
            </a:lnRef>
            <a:fillRef idx="0">
              <a:schemeClr val="accent1"/>
            </a:fillRef>
            <a:effectRef idx="0">
              <a:schemeClr val="accent1"/>
            </a:effectRef>
            <a:fontRef idx="minor">
              <a:schemeClr val="tx1"/>
            </a:fontRef>
          </p:style>
        </p:cxnSp>
        <p:sp>
          <p:nvSpPr>
            <p:cNvPr id="31" name="Right Arrow 58">
              <a:extLst>
                <a:ext uri="{FF2B5EF4-FFF2-40B4-BE49-F238E27FC236}">
                  <a16:creationId xmlns:a16="http://schemas.microsoft.com/office/drawing/2014/main" id="{DE0672F6-6DD5-4FF1-A5E6-EFE8105CD484}"/>
                </a:ext>
              </a:extLst>
            </p:cNvPr>
            <p:cNvSpPr/>
            <p:nvPr/>
          </p:nvSpPr>
          <p:spPr>
            <a:xfrm rot="4379343" flipV="1">
              <a:off x="2756532" y="20961420"/>
              <a:ext cx="883941" cy="530398"/>
            </a:xfrm>
            <a:prstGeom prst="rightArrow">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7D12973F-4378-4E3A-832F-36EF2FDD068A}"/>
              </a:ext>
            </a:extLst>
          </p:cNvPr>
          <p:cNvSpPr txBox="1"/>
          <p:nvPr/>
        </p:nvSpPr>
        <p:spPr>
          <a:xfrm>
            <a:off x="586184" y="25919676"/>
            <a:ext cx="4666633"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Figure 2.  Relative location of sample sites along the San Antonio River. Point at which Cibolo Creek merges into San Antonio River  is shown.</a:t>
            </a:r>
          </a:p>
        </p:txBody>
      </p:sp>
      <p:sp>
        <p:nvSpPr>
          <p:cNvPr id="35" name="TextBox 34">
            <a:extLst>
              <a:ext uri="{FF2B5EF4-FFF2-40B4-BE49-F238E27FC236}">
                <a16:creationId xmlns:a16="http://schemas.microsoft.com/office/drawing/2014/main" id="{B6775D11-4F26-4A11-8D5F-06AB5A4E79D9}"/>
              </a:ext>
            </a:extLst>
          </p:cNvPr>
          <p:cNvSpPr txBox="1"/>
          <p:nvPr/>
        </p:nvSpPr>
        <p:spPr>
          <a:xfrm>
            <a:off x="16078200" y="15046699"/>
            <a:ext cx="6463546" cy="707886"/>
          </a:xfrm>
          <a:prstGeom prst="rect">
            <a:avLst/>
          </a:prstGeom>
          <a:noFill/>
        </p:spPr>
        <p:txBody>
          <a:bodyPr wrap="square" rtlCol="0">
            <a:spAutoFit/>
          </a:bodyPr>
          <a:lstStyle/>
          <a:p>
            <a:pPr algn="ctr"/>
            <a:r>
              <a:rPr lang="en-US" sz="4000" b="1" dirty="0">
                <a:latin typeface="Arial" pitchFamily="34" charset="0"/>
                <a:cs typeface="Arial" pitchFamily="34" charset="0"/>
              </a:rPr>
              <a:t>Wet Sieve</a:t>
            </a:r>
          </a:p>
        </p:txBody>
      </p:sp>
      <p:sp>
        <p:nvSpPr>
          <p:cNvPr id="37" name="TextBox 36">
            <a:extLst>
              <a:ext uri="{FF2B5EF4-FFF2-40B4-BE49-F238E27FC236}">
                <a16:creationId xmlns:a16="http://schemas.microsoft.com/office/drawing/2014/main" id="{2710A21B-CDF4-4C6F-90ED-EB11733A5C5C}"/>
              </a:ext>
            </a:extLst>
          </p:cNvPr>
          <p:cNvSpPr txBox="1"/>
          <p:nvPr/>
        </p:nvSpPr>
        <p:spPr>
          <a:xfrm>
            <a:off x="13173459" y="17586841"/>
            <a:ext cx="3251229" cy="4739759"/>
          </a:xfrm>
          <a:prstGeom prst="rect">
            <a:avLst/>
          </a:prstGeom>
          <a:noFill/>
        </p:spPr>
        <p:txBody>
          <a:bodyPr wrap="square" rtlCol="0">
            <a:spAutoFit/>
          </a:bodyPr>
          <a:lstStyle/>
          <a:p>
            <a:r>
              <a:rPr lang="en-US" sz="3000" dirty="0">
                <a:latin typeface="Arial" pitchFamily="34" charset="0"/>
                <a:cs typeface="Arial" pitchFamily="34" charset="0"/>
              </a:rPr>
              <a:t>Mud grains were filtered out of the sample through a 63</a:t>
            </a:r>
            <a:r>
              <a:rPr lang="en-US" sz="3000" dirty="0">
                <a:latin typeface="Arial" pitchFamily="34" charset="0"/>
                <a:ea typeface="Calibri"/>
                <a:cs typeface="Arial" pitchFamily="34" charset="0"/>
                <a:sym typeface="Symbol"/>
              </a:rPr>
              <a:t> m sieve and poured into buckets.  When settled, water was vacuumed and the dried mud weighed</a:t>
            </a:r>
            <a:r>
              <a:rPr lang="en-US" sz="3200" dirty="0">
                <a:latin typeface="Arial" pitchFamily="34" charset="0"/>
                <a:ea typeface="Calibri"/>
                <a:cs typeface="Arial" pitchFamily="34" charset="0"/>
                <a:sym typeface="Symbol"/>
              </a:rPr>
              <a:t>.</a:t>
            </a:r>
            <a:endParaRPr lang="en-US" sz="3200" dirty="0">
              <a:latin typeface="Arial" pitchFamily="34" charset="0"/>
              <a:cs typeface="Arial" pitchFamily="34" charset="0"/>
            </a:endParaRPr>
          </a:p>
        </p:txBody>
      </p:sp>
      <p:sp>
        <p:nvSpPr>
          <p:cNvPr id="38" name="TextBox 37">
            <a:extLst>
              <a:ext uri="{FF2B5EF4-FFF2-40B4-BE49-F238E27FC236}">
                <a16:creationId xmlns:a16="http://schemas.microsoft.com/office/drawing/2014/main" id="{0572BC25-9712-4325-AAC0-0189103FFE60}"/>
              </a:ext>
            </a:extLst>
          </p:cNvPr>
          <p:cNvSpPr txBox="1"/>
          <p:nvPr/>
        </p:nvSpPr>
        <p:spPr>
          <a:xfrm>
            <a:off x="13639800" y="15845923"/>
            <a:ext cx="10286999" cy="1046440"/>
          </a:xfrm>
          <a:prstGeom prst="rect">
            <a:avLst/>
          </a:prstGeom>
          <a:noFill/>
        </p:spPr>
        <p:txBody>
          <a:bodyPr wrap="square" rtlCol="0">
            <a:spAutoFit/>
          </a:bodyPr>
          <a:lstStyle/>
          <a:p>
            <a:pPr algn="ctr"/>
            <a:r>
              <a:rPr lang="en-US" sz="3000" dirty="0">
                <a:latin typeface="Arial" pitchFamily="34" charset="0"/>
                <a:cs typeface="Arial" pitchFamily="34" charset="0"/>
              </a:rPr>
              <a:t>Gravel sized debris and sediment were extracted initially from the sample through an 8 mm sieve and water filtration</a:t>
            </a:r>
            <a:r>
              <a:rPr lang="en-US" sz="3200" dirty="0">
                <a:latin typeface="Arial" pitchFamily="34" charset="0"/>
                <a:cs typeface="Arial" pitchFamily="34" charset="0"/>
              </a:rPr>
              <a:t>.</a:t>
            </a:r>
          </a:p>
        </p:txBody>
      </p:sp>
      <p:pic>
        <p:nvPicPr>
          <p:cNvPr id="39" name="Picture 38">
            <a:extLst>
              <a:ext uri="{FF2B5EF4-FFF2-40B4-BE49-F238E27FC236}">
                <a16:creationId xmlns:a16="http://schemas.microsoft.com/office/drawing/2014/main" id="{568C6046-54B0-4D64-B337-6429BBBB6AE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16240344" y="18030222"/>
            <a:ext cx="4623804" cy="3968599"/>
          </a:xfrm>
          <a:prstGeom prst="rect">
            <a:avLst/>
          </a:prstGeom>
        </p:spPr>
      </p:pic>
      <p:pic>
        <p:nvPicPr>
          <p:cNvPr id="40" name="Picture 39">
            <a:extLst>
              <a:ext uri="{FF2B5EF4-FFF2-40B4-BE49-F238E27FC236}">
                <a16:creationId xmlns:a16="http://schemas.microsoft.com/office/drawing/2014/main" id="{671A0F28-D0D0-463F-916E-71DF42BA49A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0800000">
            <a:off x="20594961" y="17711589"/>
            <a:ext cx="4589785" cy="4614835"/>
          </a:xfrm>
          <a:prstGeom prst="rect">
            <a:avLst/>
          </a:prstGeom>
        </p:spPr>
      </p:pic>
      <p:pic>
        <p:nvPicPr>
          <p:cNvPr id="41" name="Picture 40">
            <a:extLst>
              <a:ext uri="{FF2B5EF4-FFF2-40B4-BE49-F238E27FC236}">
                <a16:creationId xmlns:a16="http://schemas.microsoft.com/office/drawing/2014/main" id="{57A35482-DE89-4F8B-A39E-0C8297CD47C2}"/>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7424438" y="23506747"/>
            <a:ext cx="7620000" cy="4055619"/>
          </a:xfrm>
          <a:prstGeom prst="rect">
            <a:avLst/>
          </a:prstGeom>
        </p:spPr>
      </p:pic>
      <p:sp>
        <p:nvSpPr>
          <p:cNvPr id="42" name="TextBox 41">
            <a:extLst>
              <a:ext uri="{FF2B5EF4-FFF2-40B4-BE49-F238E27FC236}">
                <a16:creationId xmlns:a16="http://schemas.microsoft.com/office/drawing/2014/main" id="{E55A9C85-72F2-4B0A-A1EA-98913692975A}"/>
              </a:ext>
            </a:extLst>
          </p:cNvPr>
          <p:cNvSpPr txBox="1"/>
          <p:nvPr/>
        </p:nvSpPr>
        <p:spPr>
          <a:xfrm>
            <a:off x="13167235" y="23624718"/>
            <a:ext cx="3511451" cy="1969770"/>
          </a:xfrm>
          <a:prstGeom prst="rect">
            <a:avLst/>
          </a:prstGeom>
          <a:noFill/>
        </p:spPr>
        <p:txBody>
          <a:bodyPr wrap="square" rtlCol="0">
            <a:spAutoFit/>
          </a:bodyPr>
          <a:lstStyle/>
          <a:p>
            <a:r>
              <a:rPr lang="en-US" sz="3000" dirty="0">
                <a:latin typeface="Arial" pitchFamily="34" charset="0"/>
                <a:cs typeface="Arial" pitchFamily="34" charset="0"/>
              </a:rPr>
              <a:t>Gravel and sand grains were oven dried in preparation for dry sieving</a:t>
            </a:r>
            <a:r>
              <a:rPr lang="en-US" sz="3200" dirty="0">
                <a:latin typeface="Arial" pitchFamily="34" charset="0"/>
                <a:cs typeface="Arial" pitchFamily="34" charset="0"/>
              </a:rPr>
              <a:t>.</a:t>
            </a:r>
          </a:p>
        </p:txBody>
      </p:sp>
      <p:graphicFrame>
        <p:nvGraphicFramePr>
          <p:cNvPr id="43" name="Chart 42"/>
          <p:cNvGraphicFramePr>
            <a:graphicFrameLocks/>
          </p:cNvGraphicFramePr>
          <p:nvPr>
            <p:extLst>
              <p:ext uri="{D42A27DB-BD31-4B8C-83A1-F6EECF244321}">
                <p14:modId xmlns:p14="http://schemas.microsoft.com/office/powerpoint/2010/main" val="2311805469"/>
              </p:ext>
            </p:extLst>
          </p:nvPr>
        </p:nvGraphicFramePr>
        <p:xfrm>
          <a:off x="27327144" y="10252528"/>
          <a:ext cx="5124836" cy="9714316"/>
        </p:xfrm>
        <a:graphic>
          <a:graphicData uri="http://schemas.openxmlformats.org/drawingml/2006/chart">
            <c:chart xmlns:c="http://schemas.openxmlformats.org/drawingml/2006/chart" xmlns:r="http://schemas.openxmlformats.org/officeDocument/2006/relationships" r:id="rId10"/>
          </a:graphicData>
        </a:graphic>
      </p:graphicFrame>
      <p:sp>
        <p:nvSpPr>
          <p:cNvPr id="44" name="TextBox 43"/>
          <p:cNvSpPr txBox="1"/>
          <p:nvPr/>
        </p:nvSpPr>
        <p:spPr>
          <a:xfrm>
            <a:off x="29229712" y="10822509"/>
            <a:ext cx="3254352"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Titanium vs depth</a:t>
            </a:r>
          </a:p>
        </p:txBody>
      </p:sp>
      <p:sp>
        <p:nvSpPr>
          <p:cNvPr id="45" name="TextBox 44"/>
          <p:cNvSpPr txBox="1"/>
          <p:nvPr/>
        </p:nvSpPr>
        <p:spPr>
          <a:xfrm>
            <a:off x="30778216" y="15201024"/>
            <a:ext cx="3664361" cy="3108543"/>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titanium curve </a:t>
            </a:r>
          </a:p>
          <a:p>
            <a:r>
              <a:rPr lang="en-US" sz="2800" dirty="0">
                <a:latin typeface="Arial" panose="020B0604020202020204" pitchFamily="34" charset="0"/>
                <a:cs typeface="Arial" panose="020B0604020202020204" pitchFamily="34" charset="0"/>
              </a:rPr>
              <a:t>exhibits a cyclical motion, with maximum values in the middle of the studied section.</a:t>
            </a:r>
          </a:p>
          <a:p>
            <a:endParaRPr lang="en-US" sz="2800" dirty="0"/>
          </a:p>
        </p:txBody>
      </p:sp>
      <p:grpSp>
        <p:nvGrpSpPr>
          <p:cNvPr id="46" name="Group 45"/>
          <p:cNvGrpSpPr/>
          <p:nvPr/>
        </p:nvGrpSpPr>
        <p:grpSpPr>
          <a:xfrm>
            <a:off x="26511016" y="20793828"/>
            <a:ext cx="8534400" cy="7997711"/>
            <a:chOff x="25736946" y="14395766"/>
            <a:chExt cx="10739502" cy="10064144"/>
          </a:xfrm>
        </p:grpSpPr>
        <p:graphicFrame>
          <p:nvGraphicFramePr>
            <p:cNvPr id="47" name="Chart 46" title="Phosphorus "/>
            <p:cNvGraphicFramePr>
              <a:graphicFrameLocks/>
            </p:cNvGraphicFramePr>
            <p:nvPr>
              <p:extLst>
                <p:ext uri="{D42A27DB-BD31-4B8C-83A1-F6EECF244321}">
                  <p14:modId xmlns:p14="http://schemas.microsoft.com/office/powerpoint/2010/main" val="2192359423"/>
                </p:ext>
              </p:extLst>
            </p:nvPr>
          </p:nvGraphicFramePr>
          <p:xfrm>
            <a:off x="28278624" y="15175259"/>
            <a:ext cx="5630376" cy="9284651"/>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48" name="Chart 47"/>
            <p:cNvGraphicFramePr>
              <a:graphicFrameLocks/>
            </p:cNvGraphicFramePr>
            <p:nvPr>
              <p:extLst>
                <p:ext uri="{D42A27DB-BD31-4B8C-83A1-F6EECF244321}">
                  <p14:modId xmlns:p14="http://schemas.microsoft.com/office/powerpoint/2010/main" val="1378384688"/>
                </p:ext>
              </p:extLst>
            </p:nvPr>
          </p:nvGraphicFramePr>
          <p:xfrm>
            <a:off x="28534810" y="15175259"/>
            <a:ext cx="5630764" cy="9284651"/>
          </p:xfrm>
          <a:graphic>
            <a:graphicData uri="http://schemas.openxmlformats.org/drawingml/2006/chart">
              <c:chart xmlns:c="http://schemas.openxmlformats.org/drawingml/2006/chart" xmlns:r="http://schemas.openxmlformats.org/officeDocument/2006/relationships" r:id="rId12"/>
            </a:graphicData>
          </a:graphic>
        </p:graphicFrame>
        <p:cxnSp>
          <p:nvCxnSpPr>
            <p:cNvPr id="49" name="Straight Connector 48"/>
            <p:cNvCxnSpPr/>
            <p:nvPr/>
          </p:nvCxnSpPr>
          <p:spPr>
            <a:xfrm>
              <a:off x="31223346" y="15805400"/>
              <a:ext cx="0" cy="8285671"/>
            </a:xfrm>
            <a:prstGeom prst="line">
              <a:avLst/>
            </a:prstGeom>
            <a:noFill/>
            <a:ln w="38100">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5736946" y="14395766"/>
              <a:ext cx="10739502" cy="646331"/>
            </a:xfrm>
            <a:prstGeom prst="rect">
              <a:avLst/>
            </a:prstGeom>
            <a:noFill/>
          </p:spPr>
          <p:txBody>
            <a:bodyPr wrap="square" rtlCol="0">
              <a:spAutoFit/>
            </a:bodyPr>
            <a:lstStyle/>
            <a:p>
              <a:pPr algn="ctr"/>
              <a:r>
                <a:rPr lang="en-US" sz="3600" dirty="0">
                  <a:solidFill>
                    <a:srgbClr val="0ACE9D"/>
                  </a:solidFill>
                  <a:latin typeface="Arial" panose="020B0604020202020204" pitchFamily="34" charset="0"/>
                  <a:cs typeface="Arial" panose="020B0604020202020204" pitchFamily="34" charset="0"/>
                </a:rPr>
                <a:t>Phosphorus</a:t>
              </a:r>
              <a:r>
                <a:rPr lang="en-US" sz="3600" dirty="0">
                  <a:solidFill>
                    <a:srgbClr val="FF0000"/>
                  </a:solidFill>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vs. </a:t>
              </a:r>
              <a:r>
                <a:rPr lang="en-US" sz="3600" dirty="0">
                  <a:solidFill>
                    <a:srgbClr val="FF0000"/>
                  </a:solidFill>
                  <a:latin typeface="Arial" panose="020B0604020202020204" pitchFamily="34" charset="0"/>
                  <a:cs typeface="Arial" panose="020B0604020202020204" pitchFamily="34" charset="0"/>
                </a:rPr>
                <a:t>Manganese*</a:t>
              </a:r>
            </a:p>
          </p:txBody>
        </p:sp>
        <p:sp>
          <p:nvSpPr>
            <p:cNvPr id="51" name="Freeform 50"/>
            <p:cNvSpPr/>
            <p:nvPr/>
          </p:nvSpPr>
          <p:spPr>
            <a:xfrm>
              <a:off x="29264398" y="16087915"/>
              <a:ext cx="4186568" cy="7703213"/>
            </a:xfrm>
            <a:custGeom>
              <a:avLst/>
              <a:gdLst>
                <a:gd name="connsiteX0" fmla="*/ 1676400 w 1676400"/>
                <a:gd name="connsiteY0" fmla="*/ 5303520 h 5303520"/>
                <a:gd name="connsiteX1" fmla="*/ 518160 w 1676400"/>
                <a:gd name="connsiteY1" fmla="*/ 4480560 h 5303520"/>
                <a:gd name="connsiteX2" fmla="*/ 152400 w 1676400"/>
                <a:gd name="connsiteY2" fmla="*/ 3810000 h 5303520"/>
                <a:gd name="connsiteX3" fmla="*/ 0 w 1676400"/>
                <a:gd name="connsiteY3" fmla="*/ 3017520 h 5303520"/>
                <a:gd name="connsiteX4" fmla="*/ 0 w 1676400"/>
                <a:gd name="connsiteY4" fmla="*/ 2225040 h 5303520"/>
                <a:gd name="connsiteX5" fmla="*/ 0 w 1676400"/>
                <a:gd name="connsiteY5" fmla="*/ 1341120 h 5303520"/>
                <a:gd name="connsiteX6" fmla="*/ 30480 w 1676400"/>
                <a:gd name="connsiteY6" fmla="*/ 701040 h 5303520"/>
                <a:gd name="connsiteX7" fmla="*/ 30480 w 1676400"/>
                <a:gd name="connsiteY7" fmla="*/ 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6400" h="5303520">
                  <a:moveTo>
                    <a:pt x="1676400" y="5303520"/>
                  </a:moveTo>
                  <a:lnTo>
                    <a:pt x="518160" y="4480560"/>
                  </a:lnTo>
                  <a:lnTo>
                    <a:pt x="152400" y="3810000"/>
                  </a:lnTo>
                  <a:lnTo>
                    <a:pt x="0" y="3017520"/>
                  </a:lnTo>
                  <a:lnTo>
                    <a:pt x="0" y="2225040"/>
                  </a:lnTo>
                  <a:lnTo>
                    <a:pt x="0" y="1341120"/>
                  </a:lnTo>
                  <a:lnTo>
                    <a:pt x="30480" y="701040"/>
                  </a:lnTo>
                  <a:lnTo>
                    <a:pt x="30480" y="0"/>
                  </a:lnTo>
                </a:path>
              </a:pathLst>
            </a:custGeom>
            <a:noFill/>
            <a:ln w="47625">
              <a:solidFill>
                <a:srgbClr val="0ACE9D"/>
              </a:solidFill>
              <a:roun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9720402" y="16366109"/>
              <a:ext cx="3352694" cy="7378819"/>
            </a:xfrm>
            <a:custGeom>
              <a:avLst/>
              <a:gdLst>
                <a:gd name="connsiteX0" fmla="*/ 0 w 2011680"/>
                <a:gd name="connsiteY0" fmla="*/ 5699760 h 5699760"/>
                <a:gd name="connsiteX1" fmla="*/ 30480 w 2011680"/>
                <a:gd name="connsiteY1" fmla="*/ 5090160 h 5699760"/>
                <a:gd name="connsiteX2" fmla="*/ 335280 w 2011680"/>
                <a:gd name="connsiteY2" fmla="*/ 4480560 h 5699760"/>
                <a:gd name="connsiteX3" fmla="*/ 731520 w 2011680"/>
                <a:gd name="connsiteY3" fmla="*/ 3962400 h 5699760"/>
                <a:gd name="connsiteX4" fmla="*/ 1188720 w 2011680"/>
                <a:gd name="connsiteY4" fmla="*/ 3444240 h 5699760"/>
                <a:gd name="connsiteX5" fmla="*/ 1524000 w 2011680"/>
                <a:gd name="connsiteY5" fmla="*/ 2895600 h 5699760"/>
                <a:gd name="connsiteX6" fmla="*/ 1645920 w 2011680"/>
                <a:gd name="connsiteY6" fmla="*/ 2072640 h 5699760"/>
                <a:gd name="connsiteX7" fmla="*/ 1798320 w 2011680"/>
                <a:gd name="connsiteY7" fmla="*/ 701040 h 5699760"/>
                <a:gd name="connsiteX8" fmla="*/ 2011680 w 2011680"/>
                <a:gd name="connsiteY8" fmla="*/ 0 h 569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680" h="5699760">
                  <a:moveTo>
                    <a:pt x="0" y="5699760"/>
                  </a:moveTo>
                  <a:lnTo>
                    <a:pt x="30480" y="5090160"/>
                  </a:lnTo>
                  <a:lnTo>
                    <a:pt x="335280" y="4480560"/>
                  </a:lnTo>
                  <a:lnTo>
                    <a:pt x="731520" y="3962400"/>
                  </a:lnTo>
                  <a:lnTo>
                    <a:pt x="1188720" y="3444240"/>
                  </a:lnTo>
                  <a:lnTo>
                    <a:pt x="1524000" y="2895600"/>
                  </a:lnTo>
                  <a:lnTo>
                    <a:pt x="1645920" y="2072640"/>
                  </a:lnTo>
                  <a:lnTo>
                    <a:pt x="1798320" y="701040"/>
                  </a:lnTo>
                  <a:lnTo>
                    <a:pt x="2011680" y="0"/>
                  </a:lnTo>
                </a:path>
              </a:pathLst>
            </a:custGeom>
            <a:noFill/>
            <a:ln w="47625">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33015787" y="21975829"/>
            <a:ext cx="3522118" cy="1815882"/>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Manganese* shows</a:t>
            </a:r>
          </a:p>
          <a:p>
            <a:r>
              <a:rPr lang="en-US" sz="2800" dirty="0">
                <a:latin typeface="Arial" panose="020B0604020202020204" pitchFamily="34" charset="0"/>
                <a:cs typeface="Arial" panose="020B0604020202020204" pitchFamily="34" charset="0"/>
              </a:rPr>
              <a:t>a shift from negative </a:t>
            </a:r>
          </a:p>
          <a:p>
            <a:r>
              <a:rPr lang="en-US" sz="2800" dirty="0">
                <a:latin typeface="Arial" panose="020B0604020202020204" pitchFamily="34" charset="0"/>
                <a:cs typeface="Arial" panose="020B0604020202020204" pitchFamily="34" charset="0"/>
              </a:rPr>
              <a:t>values to increasing </a:t>
            </a:r>
          </a:p>
          <a:p>
            <a:r>
              <a:rPr lang="en-US" sz="2800" dirty="0">
                <a:latin typeface="Arial" panose="020B0604020202020204" pitchFamily="34" charset="0"/>
                <a:cs typeface="Arial" panose="020B0604020202020204" pitchFamily="34" charset="0"/>
              </a:rPr>
              <a:t>positive values.</a:t>
            </a:r>
          </a:p>
        </p:txBody>
      </p:sp>
      <p:sp>
        <p:nvSpPr>
          <p:cNvPr id="59" name="TextBox 58"/>
          <p:cNvSpPr txBox="1"/>
          <p:nvPr/>
        </p:nvSpPr>
        <p:spPr>
          <a:xfrm>
            <a:off x="33098345" y="26118537"/>
            <a:ext cx="2975398" cy="353943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The Phosphorus </a:t>
            </a:r>
          </a:p>
          <a:p>
            <a:r>
              <a:rPr lang="en-US" sz="2800" dirty="0">
                <a:latin typeface="Arial" panose="020B0604020202020204" pitchFamily="34" charset="0"/>
                <a:cs typeface="Arial" panose="020B0604020202020204" pitchFamily="34" charset="0"/>
              </a:rPr>
              <a:t>curve shows a </a:t>
            </a:r>
          </a:p>
          <a:p>
            <a:r>
              <a:rPr lang="en-US" sz="2800" dirty="0">
                <a:latin typeface="Arial" panose="020B0604020202020204" pitchFamily="34" charset="0"/>
                <a:cs typeface="Arial" panose="020B0604020202020204" pitchFamily="34" charset="0"/>
              </a:rPr>
              <a:t>decreasing upward</a:t>
            </a:r>
          </a:p>
          <a:p>
            <a:r>
              <a:rPr lang="en-US" sz="2800" dirty="0">
                <a:latin typeface="Arial" panose="020B0604020202020204" pitchFamily="34" charset="0"/>
                <a:cs typeface="Arial" panose="020B0604020202020204" pitchFamily="34" charset="0"/>
              </a:rPr>
              <a:t>trend and then it </a:t>
            </a:r>
          </a:p>
          <a:p>
            <a:r>
              <a:rPr lang="en-US" sz="2800" dirty="0" err="1">
                <a:latin typeface="Arial" panose="020B0604020202020204" pitchFamily="34" charset="0"/>
                <a:cs typeface="Arial" panose="020B0604020202020204" pitchFamily="34" charset="0"/>
              </a:rPr>
              <a:t>Flatlines</a:t>
            </a:r>
            <a:r>
              <a:rPr lang="en-US" sz="280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grpSp>
        <p:nvGrpSpPr>
          <p:cNvPr id="63" name="Group 62"/>
          <p:cNvGrpSpPr/>
          <p:nvPr/>
        </p:nvGrpSpPr>
        <p:grpSpPr>
          <a:xfrm>
            <a:off x="38972961" y="10939387"/>
            <a:ext cx="11338324" cy="9854441"/>
            <a:chOff x="39136438" y="11089268"/>
            <a:chExt cx="11338324" cy="9854441"/>
          </a:xfrm>
        </p:grpSpPr>
        <p:grpSp>
          <p:nvGrpSpPr>
            <p:cNvPr id="64" name="Group 63"/>
            <p:cNvGrpSpPr/>
            <p:nvPr/>
          </p:nvGrpSpPr>
          <p:grpSpPr>
            <a:xfrm>
              <a:off x="39136438" y="11089268"/>
              <a:ext cx="11338324" cy="9854441"/>
              <a:chOff x="26914076" y="13919959"/>
              <a:chExt cx="11338324" cy="9854441"/>
            </a:xfrm>
          </p:grpSpPr>
          <p:pic>
            <p:nvPicPr>
              <p:cNvPr id="66" name="Picture 6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914076" y="13919959"/>
                <a:ext cx="11338324" cy="9854441"/>
              </a:xfrm>
              <a:prstGeom prst="rect">
                <a:avLst/>
              </a:prstGeom>
            </p:spPr>
          </p:pic>
          <p:sp>
            <p:nvSpPr>
              <p:cNvPr id="67" name="Rectangle 66"/>
              <p:cNvSpPr/>
              <p:nvPr/>
            </p:nvSpPr>
            <p:spPr>
              <a:xfrm>
                <a:off x="29168035" y="17059216"/>
                <a:ext cx="4359965" cy="2971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grpSp>
        <p:sp>
          <p:nvSpPr>
            <p:cNvPr id="65" name="TextBox 64"/>
            <p:cNvSpPr txBox="1"/>
            <p:nvPr/>
          </p:nvSpPr>
          <p:spPr>
            <a:xfrm rot="16200000">
              <a:off x="44695724" y="15492862"/>
              <a:ext cx="2491388" cy="461665"/>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Studied Interval</a:t>
              </a:r>
            </a:p>
          </p:txBody>
        </p:sp>
      </p:grpSp>
      <p:sp>
        <p:nvSpPr>
          <p:cNvPr id="68" name="TextBox 67"/>
          <p:cNvSpPr txBox="1"/>
          <p:nvPr/>
        </p:nvSpPr>
        <p:spPr>
          <a:xfrm>
            <a:off x="38989170" y="21101237"/>
            <a:ext cx="11579558" cy="267765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Fig. 5. </a:t>
            </a:r>
            <a:r>
              <a:rPr lang="en-US" sz="2800" dirty="0" err="1">
                <a:latin typeface="Arial" panose="020B0604020202020204" pitchFamily="34" charset="0"/>
                <a:cs typeface="Arial" panose="020B0604020202020204" pitchFamily="34" charset="0"/>
              </a:rPr>
              <a:t>Casiano</a:t>
            </a:r>
            <a:r>
              <a:rPr lang="en-US" sz="2800" dirty="0">
                <a:latin typeface="Arial" panose="020B0604020202020204" pitchFamily="34" charset="0"/>
                <a:cs typeface="Arial" panose="020B0604020202020204" pitchFamily="34" charset="0"/>
              </a:rPr>
              <a:t> (2017) described a switch from </a:t>
            </a:r>
            <a:r>
              <a:rPr lang="en-US" sz="2800" dirty="0" err="1">
                <a:latin typeface="Arial" panose="020B0604020202020204" pitchFamily="34" charset="0"/>
                <a:cs typeface="Arial" panose="020B0604020202020204" pitchFamily="34" charset="0"/>
              </a:rPr>
              <a:t>crinoidal</a:t>
            </a:r>
            <a:r>
              <a:rPr lang="en-US" sz="2800" dirty="0">
                <a:latin typeface="Arial" panose="020B0604020202020204" pitchFamily="34" charset="0"/>
                <a:cs typeface="Arial" panose="020B0604020202020204" pitchFamily="34" charset="0"/>
              </a:rPr>
              <a:t>-dominated to </a:t>
            </a:r>
            <a:r>
              <a:rPr lang="en-US" sz="2800" dirty="0" err="1">
                <a:latin typeface="Arial" panose="020B0604020202020204" pitchFamily="34" charset="0"/>
                <a:cs typeface="Arial" panose="020B0604020202020204" pitchFamily="34" charset="0"/>
              </a:rPr>
              <a:t>rudist</a:t>
            </a:r>
            <a:r>
              <a:rPr lang="en-US" sz="2800" dirty="0">
                <a:latin typeface="Arial" panose="020B0604020202020204" pitchFamily="34" charset="0"/>
                <a:cs typeface="Arial" panose="020B0604020202020204" pitchFamily="34" charset="0"/>
              </a:rPr>
              <a:t>-rich facies in the study interval, which may be induced by the change in the nutrient input: crinoids are suspension feeder and can thus thrive under higher trophic levels, compared to </a:t>
            </a:r>
            <a:r>
              <a:rPr lang="en-US" sz="2800" dirty="0" err="1">
                <a:latin typeface="Arial" panose="020B0604020202020204" pitchFamily="34" charset="0"/>
                <a:cs typeface="Arial" panose="020B0604020202020204" pitchFamily="34" charset="0"/>
              </a:rPr>
              <a:t>rudists</a:t>
            </a:r>
            <a:r>
              <a:rPr lang="en-US" sz="2800" dirty="0">
                <a:latin typeface="Arial" panose="020B0604020202020204" pitchFamily="34" charset="0"/>
                <a:cs typeface="Arial" panose="020B0604020202020204" pitchFamily="34" charset="0"/>
              </a:rPr>
              <a:t>. It thus seems that there is a relationship between the amount of phosphorus present in the seawater and the main carbonate producers.</a:t>
            </a:r>
          </a:p>
        </p:txBody>
      </p:sp>
      <p:sp>
        <p:nvSpPr>
          <p:cNvPr id="70" name="AutoShape 237">
            <a:extLst>
              <a:ext uri="{FF2B5EF4-FFF2-40B4-BE49-F238E27FC236}">
                <a16:creationId xmlns:a16="http://schemas.microsoft.com/office/drawing/2014/main" id="{433DD40D-946E-7A4B-BD60-168262C24FDC}"/>
              </a:ext>
            </a:extLst>
          </p:cNvPr>
          <p:cNvSpPr>
            <a:spLocks noChangeArrowheads="1"/>
          </p:cNvSpPr>
          <p:nvPr/>
        </p:nvSpPr>
        <p:spPr bwMode="auto">
          <a:xfrm>
            <a:off x="38538575" y="24526146"/>
            <a:ext cx="12344400" cy="1246922"/>
          </a:xfrm>
          <a:prstGeom prst="roundRect">
            <a:avLst>
              <a:gd name="adj" fmla="val 32009"/>
            </a:avLst>
          </a:prstGeom>
          <a:solidFill>
            <a:schemeClr val="bg1"/>
          </a:solidFill>
          <a:ln>
            <a:solidFill>
              <a:schemeClr val="tx1"/>
            </a:solidFill>
            <a:round/>
          </a:ln>
          <a:effectLst/>
          <a:extLst/>
        </p:spPr>
        <p:txBody>
          <a:bodyPr wrap="none" lIns="38280" tIns="18482" rIns="38280" bIns="18482" anchor="ctr"/>
          <a:lstStyle>
            <a:lvl1pPr defTabSz="412750">
              <a:defRPr sz="2400">
                <a:solidFill>
                  <a:schemeClr val="tx1"/>
                </a:solidFill>
                <a:latin typeface="Times New Roman" pitchFamily="18" charset="0"/>
              </a:defRPr>
            </a:lvl1pPr>
            <a:lvl2pPr marL="196850" defTabSz="412750">
              <a:defRPr sz="2400">
                <a:solidFill>
                  <a:schemeClr val="tx1"/>
                </a:solidFill>
                <a:latin typeface="Times New Roman" pitchFamily="18" charset="0"/>
              </a:defRPr>
            </a:lvl2pPr>
            <a:lvl3pPr marL="412750" defTabSz="412750">
              <a:defRPr sz="2400">
                <a:solidFill>
                  <a:schemeClr val="tx1"/>
                </a:solidFill>
                <a:latin typeface="Times New Roman" pitchFamily="18" charset="0"/>
              </a:defRPr>
            </a:lvl3pPr>
            <a:lvl4pPr marL="609600" defTabSz="412750">
              <a:defRPr sz="2400">
                <a:solidFill>
                  <a:schemeClr val="tx1"/>
                </a:solidFill>
                <a:latin typeface="Times New Roman" pitchFamily="18" charset="0"/>
              </a:defRPr>
            </a:lvl4pPr>
            <a:lvl5pPr marL="815975" defTabSz="412750">
              <a:defRPr sz="2400">
                <a:solidFill>
                  <a:schemeClr val="tx1"/>
                </a:solidFill>
                <a:latin typeface="Times New Roman" pitchFamily="18" charset="0"/>
              </a:defRPr>
            </a:lvl5pPr>
            <a:lvl6pPr marL="1273175" defTabSz="412750" fontAlgn="base">
              <a:spcBef>
                <a:spcPct val="0"/>
              </a:spcBef>
              <a:spcAft>
                <a:spcPct val="0"/>
              </a:spcAft>
              <a:defRPr sz="2400">
                <a:solidFill>
                  <a:schemeClr val="tx1"/>
                </a:solidFill>
                <a:latin typeface="Times New Roman" pitchFamily="18" charset="0"/>
              </a:defRPr>
            </a:lvl6pPr>
            <a:lvl7pPr marL="1730375" defTabSz="412750" fontAlgn="base">
              <a:spcBef>
                <a:spcPct val="0"/>
              </a:spcBef>
              <a:spcAft>
                <a:spcPct val="0"/>
              </a:spcAft>
              <a:defRPr sz="2400">
                <a:solidFill>
                  <a:schemeClr val="tx1"/>
                </a:solidFill>
                <a:latin typeface="Times New Roman" pitchFamily="18" charset="0"/>
              </a:defRPr>
            </a:lvl7pPr>
            <a:lvl8pPr marL="2187575" defTabSz="412750" fontAlgn="base">
              <a:spcBef>
                <a:spcPct val="0"/>
              </a:spcBef>
              <a:spcAft>
                <a:spcPct val="0"/>
              </a:spcAft>
              <a:defRPr sz="2400">
                <a:solidFill>
                  <a:schemeClr val="tx1"/>
                </a:solidFill>
                <a:latin typeface="Times New Roman" pitchFamily="18" charset="0"/>
              </a:defRPr>
            </a:lvl8pPr>
            <a:lvl9pPr marL="2644775" defTabSz="412750" fontAlgn="base">
              <a:spcBef>
                <a:spcPct val="0"/>
              </a:spcBef>
              <a:spcAft>
                <a:spcPct val="0"/>
              </a:spcAft>
              <a:defRPr sz="2400">
                <a:solidFill>
                  <a:schemeClr val="tx1"/>
                </a:solidFill>
                <a:latin typeface="Times New Roman" pitchFamily="18" charset="0"/>
              </a:defRPr>
            </a:lvl9pPr>
          </a:lstStyle>
          <a:p>
            <a:pPr algn="ctr">
              <a:defRPr/>
            </a:pPr>
            <a:r>
              <a:rPr lang="en-US" altLang="en-US" sz="3850" b="1" dirty="0">
                <a:latin typeface="Helvetica" pitchFamily="34" charset="0"/>
              </a:rPr>
              <a:t>	</a:t>
            </a:r>
            <a:r>
              <a:rPr lang="en-US" altLang="en-US" sz="3850" b="1" dirty="0">
                <a:latin typeface="Arial" panose="020B0604020202020204" pitchFamily="34" charset="0"/>
                <a:cs typeface="Arial" panose="020B0604020202020204" pitchFamily="34" charset="0"/>
              </a:rPr>
              <a:t>6. Conclusion</a:t>
            </a:r>
          </a:p>
        </p:txBody>
      </p:sp>
      <p:sp>
        <p:nvSpPr>
          <p:cNvPr id="71" name="Text Box 255">
            <a:extLst>
              <a:ext uri="{FF2B5EF4-FFF2-40B4-BE49-F238E27FC236}">
                <a16:creationId xmlns:a16="http://schemas.microsoft.com/office/drawing/2014/main" id="{7721ED69-5400-AF4A-89F4-9997299B5460}"/>
              </a:ext>
            </a:extLst>
          </p:cNvPr>
          <p:cNvSpPr txBox="1">
            <a:spLocks noChangeArrowheads="1"/>
          </p:cNvSpPr>
          <p:nvPr/>
        </p:nvSpPr>
        <p:spPr bwMode="auto">
          <a:xfrm>
            <a:off x="38557200" y="25882955"/>
            <a:ext cx="12344400" cy="3037134"/>
          </a:xfrm>
          <a:prstGeom prst="rect">
            <a:avLst/>
          </a:prstGeom>
          <a:solidFill>
            <a:schemeClr val="bg1"/>
          </a:solidFill>
          <a:ln>
            <a:solidFill>
              <a:schemeClr val="tx1"/>
            </a:solidFill>
          </a:ln>
          <a:effectLst/>
        </p:spPr>
        <p:txBody>
          <a:bodyPr lIns="160020" rIns="160020"/>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50000"/>
              </a:spcBef>
              <a:buFontTx/>
              <a:buNone/>
            </a:pPr>
            <a:r>
              <a:rPr lang="en-US" altLang="en-US" sz="3000" i="1" dirty="0">
                <a:latin typeface="Arial" panose="020B0604020202020204" pitchFamily="34" charset="0"/>
              </a:rPr>
              <a:t>This section includes a brief summary of the key outcomes of this research and how they contribute to improve the general knowledge of the field.</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2701</TotalTime>
  <Words>954</Words>
  <Application>Microsoft Macintosh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Helvetica</vt:lpstr>
      <vt:lpstr>Symbol</vt:lpstr>
      <vt:lpstr>Times New Roman</vt:lpstr>
      <vt:lpstr>Default Design</vt:lpstr>
      <vt:lpstr>PowerPoint Presentation</vt:lpstr>
    </vt:vector>
  </TitlesOfParts>
  <Company>NCO</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 Office</dc:creator>
  <cp:lastModifiedBy>Alexis Godet</cp:lastModifiedBy>
  <cp:revision>117</cp:revision>
  <dcterms:created xsi:type="dcterms:W3CDTF">2000-03-30T12:26:29Z</dcterms:created>
  <dcterms:modified xsi:type="dcterms:W3CDTF">2020-06-24T15:35:17Z</dcterms:modified>
</cp:coreProperties>
</file>