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7"/>
  </p:notesMasterIdLst>
  <p:sldIdLst>
    <p:sldId id="256" r:id="rId5"/>
    <p:sldId id="257" r:id="rId6"/>
    <p:sldId id="267" r:id="rId7"/>
    <p:sldId id="258" r:id="rId8"/>
    <p:sldId id="259" r:id="rId9"/>
    <p:sldId id="260" r:id="rId10"/>
    <p:sldId id="261" r:id="rId11"/>
    <p:sldId id="262" r:id="rId12"/>
    <p:sldId id="263" r:id="rId13"/>
    <p:sldId id="264" r:id="rId14"/>
    <p:sldId id="265" r:id="rId15"/>
    <p:sldId id="266" r:id="rId16"/>
  </p:sldIdLst>
  <p:sldSz cx="18288000" cy="10287000"/>
  <p:notesSz cx="6858000" cy="9144000"/>
  <p:embeddedFontLst>
    <p:embeddedFont>
      <p:font typeface="Open Sans Light" panose="020B0306030504020204" pitchFamily="34" charset="0"/>
      <p:regular r:id="rId18"/>
      <p:italic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5A21"/>
    <a:srgbClr val="0C23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78" autoAdjust="0"/>
    <p:restoredTop sz="86351" autoAdjust="0"/>
  </p:normalViewPr>
  <p:slideViewPr>
    <p:cSldViewPr snapToGrid="0">
      <p:cViewPr varScale="1">
        <p:scale>
          <a:sx n="53" d="100"/>
          <a:sy n="53" d="100"/>
        </p:scale>
        <p:origin x="336" y="4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na Calvo" userId="S::christina.calvo@utsa.edu::b53bd31a-2aeb-4373-b101-030cfa0f819c" providerId="AD" clId="Web-{0E672DA2-1D4E-8379-B69C-54A40F8110EF}"/>
    <pc:docChg chg="modSld">
      <pc:chgData name="Christina Calvo" userId="S::christina.calvo@utsa.edu::b53bd31a-2aeb-4373-b101-030cfa0f819c" providerId="AD" clId="Web-{0E672DA2-1D4E-8379-B69C-54A40F8110EF}" dt="2026-07-20T20:12:00.255" v="15" actId="1076"/>
      <pc:docMkLst>
        <pc:docMk/>
      </pc:docMkLst>
      <pc:sldChg chg="modSp">
        <pc:chgData name="Christina Calvo" userId="S::christina.calvo@utsa.edu::b53bd31a-2aeb-4373-b101-030cfa0f819c" providerId="AD" clId="Web-{0E672DA2-1D4E-8379-B69C-54A40F8110EF}" dt="2026-07-20T20:12:00.255" v="15" actId="1076"/>
        <pc:sldMkLst>
          <pc:docMk/>
          <pc:sldMk cId="0" sldId="261"/>
        </pc:sldMkLst>
        <pc:spChg chg="mod">
          <ac:chgData name="Christina Calvo" userId="S::christina.calvo@utsa.edu::b53bd31a-2aeb-4373-b101-030cfa0f819c" providerId="AD" clId="Web-{0E672DA2-1D4E-8379-B69C-54A40F8110EF}" dt="2026-07-20T20:12:00.255" v="15" actId="1076"/>
          <ac:spMkLst>
            <pc:docMk/>
            <pc:sldMk cId="0" sldId="261"/>
            <ac:spMk id="17" creationId="{00000000-0000-0000-0000-000000000000}"/>
          </ac:spMkLst>
        </pc:spChg>
        <pc:spChg chg="mod">
          <ac:chgData name="Christina Calvo" userId="S::christina.calvo@utsa.edu::b53bd31a-2aeb-4373-b101-030cfa0f819c" providerId="AD" clId="Web-{0E672DA2-1D4E-8379-B69C-54A40F8110EF}" dt="2026-07-20T20:11:54.208" v="14" actId="1076"/>
          <ac:spMkLst>
            <pc:docMk/>
            <pc:sldMk cId="0" sldId="261"/>
            <ac:spMk id="22" creationId="{3A0BE56E-717A-8686-823F-9A67584179D3}"/>
          </ac:spMkLst>
        </pc:spChg>
        <pc:spChg chg="mod">
          <ac:chgData name="Christina Calvo" userId="S::christina.calvo@utsa.edu::b53bd31a-2aeb-4373-b101-030cfa0f819c" providerId="AD" clId="Web-{0E672DA2-1D4E-8379-B69C-54A40F8110EF}" dt="2026-07-20T20:11:11.380" v="13" actId="20577"/>
          <ac:spMkLst>
            <pc:docMk/>
            <pc:sldMk cId="0" sldId="261"/>
            <ac:spMk id="26" creationId="{1C8A7B95-FD8F-5938-7CE7-3D4992A52DF9}"/>
          </ac:spMkLst>
        </pc:spChg>
      </pc:sldChg>
    </pc:docChg>
  </pc:docChgLst>
  <pc:docChgLst>
    <pc:chgData name="Christina Calvo" userId="b53bd31a-2aeb-4373-b101-030cfa0f819c" providerId="ADAL" clId="{860E166B-C174-48CE-BE40-B5DEF08C1262}"/>
    <pc:docChg chg="undo custSel addSld modSld sldOrd">
      <pc:chgData name="Christina Calvo" userId="b53bd31a-2aeb-4373-b101-030cfa0f819c" providerId="ADAL" clId="{860E166B-C174-48CE-BE40-B5DEF08C1262}" dt="2026-07-20T19:29:17.503" v="1637" actId="20577"/>
      <pc:docMkLst>
        <pc:docMk/>
      </pc:docMkLst>
      <pc:sldChg chg="addSp delSp modSp mod">
        <pc:chgData name="Christina Calvo" userId="b53bd31a-2aeb-4373-b101-030cfa0f819c" providerId="ADAL" clId="{860E166B-C174-48CE-BE40-B5DEF08C1262}" dt="2026-07-20T14:51:39.684" v="15" actId="1076"/>
        <pc:sldMkLst>
          <pc:docMk/>
          <pc:sldMk cId="0" sldId="256"/>
        </pc:sldMkLst>
        <pc:picChg chg="add mod">
          <ac:chgData name="Christina Calvo" userId="b53bd31a-2aeb-4373-b101-030cfa0f819c" providerId="ADAL" clId="{860E166B-C174-48CE-BE40-B5DEF08C1262}" dt="2026-07-20T14:51:39.684" v="15" actId="1076"/>
          <ac:picMkLst>
            <pc:docMk/>
            <pc:sldMk cId="0" sldId="256"/>
            <ac:picMk id="9" creationId="{CB62A0A1-B288-0962-E727-437807BE5414}"/>
          </ac:picMkLst>
        </pc:picChg>
      </pc:sldChg>
      <pc:sldChg chg="addSp modSp mod">
        <pc:chgData name="Christina Calvo" userId="b53bd31a-2aeb-4373-b101-030cfa0f819c" providerId="ADAL" clId="{860E166B-C174-48CE-BE40-B5DEF08C1262}" dt="2026-07-20T16:51:14.959" v="326" actId="20577"/>
        <pc:sldMkLst>
          <pc:docMk/>
          <pc:sldMk cId="0" sldId="257"/>
        </pc:sldMkLst>
        <pc:spChg chg="mod">
          <ac:chgData name="Christina Calvo" userId="b53bd31a-2aeb-4373-b101-030cfa0f819c" providerId="ADAL" clId="{860E166B-C174-48CE-BE40-B5DEF08C1262}" dt="2026-07-20T16:51:14.959" v="326" actId="20577"/>
          <ac:spMkLst>
            <pc:docMk/>
            <pc:sldMk cId="0" sldId="257"/>
            <ac:spMk id="3" creationId="{00000000-0000-0000-0000-000000000000}"/>
          </ac:spMkLst>
        </pc:spChg>
        <pc:picChg chg="add mod">
          <ac:chgData name="Christina Calvo" userId="b53bd31a-2aeb-4373-b101-030cfa0f819c" providerId="ADAL" clId="{860E166B-C174-48CE-BE40-B5DEF08C1262}" dt="2026-07-20T14:53:52.421" v="18" actId="1076"/>
          <ac:picMkLst>
            <pc:docMk/>
            <pc:sldMk cId="0" sldId="257"/>
            <ac:picMk id="10" creationId="{DAB486B1-4EFD-2206-335D-516C27082964}"/>
          </ac:picMkLst>
        </pc:picChg>
      </pc:sldChg>
      <pc:sldChg chg="addSp modSp mod">
        <pc:chgData name="Christina Calvo" userId="b53bd31a-2aeb-4373-b101-030cfa0f819c" providerId="ADAL" clId="{860E166B-C174-48CE-BE40-B5DEF08C1262}" dt="2026-07-20T16:58:41.703" v="342" actId="20577"/>
        <pc:sldMkLst>
          <pc:docMk/>
          <pc:sldMk cId="0" sldId="259"/>
        </pc:sldMkLst>
        <pc:spChg chg="mod">
          <ac:chgData name="Christina Calvo" userId="b53bd31a-2aeb-4373-b101-030cfa0f819c" providerId="ADAL" clId="{860E166B-C174-48CE-BE40-B5DEF08C1262}" dt="2026-07-20T16:58:41.703" v="342" actId="20577"/>
          <ac:spMkLst>
            <pc:docMk/>
            <pc:sldMk cId="0" sldId="259"/>
            <ac:spMk id="9" creationId="{00000000-0000-0000-0000-000000000000}"/>
          </ac:spMkLst>
        </pc:spChg>
        <pc:spChg chg="add mod">
          <ac:chgData name="Christina Calvo" userId="b53bd31a-2aeb-4373-b101-030cfa0f819c" providerId="ADAL" clId="{860E166B-C174-48CE-BE40-B5DEF08C1262}" dt="2026-07-20T16:30:14.231" v="28" actId="1076"/>
          <ac:spMkLst>
            <pc:docMk/>
            <pc:sldMk cId="0" sldId="259"/>
            <ac:spMk id="12" creationId="{AAACD95A-F56E-B684-B12B-429B12BF202A}"/>
          </ac:spMkLst>
        </pc:spChg>
        <pc:picChg chg="add mod">
          <ac:chgData name="Christina Calvo" userId="b53bd31a-2aeb-4373-b101-030cfa0f819c" providerId="ADAL" clId="{860E166B-C174-48CE-BE40-B5DEF08C1262}" dt="2026-07-20T16:30:17.577" v="29" actId="1076"/>
          <ac:picMkLst>
            <pc:docMk/>
            <pc:sldMk cId="0" sldId="259"/>
            <ac:picMk id="4" creationId="{9CFBCDC4-94AA-D5B7-E971-07F0345A636B}"/>
          </ac:picMkLst>
        </pc:picChg>
      </pc:sldChg>
      <pc:sldChg chg="addSp modSp mod">
        <pc:chgData name="Christina Calvo" userId="b53bd31a-2aeb-4373-b101-030cfa0f819c" providerId="ADAL" clId="{860E166B-C174-48CE-BE40-B5DEF08C1262}" dt="2026-07-20T18:54:32.695" v="525" actId="20577"/>
        <pc:sldMkLst>
          <pc:docMk/>
          <pc:sldMk cId="0" sldId="260"/>
        </pc:sldMkLst>
        <pc:spChg chg="mod">
          <ac:chgData name="Christina Calvo" userId="b53bd31a-2aeb-4373-b101-030cfa0f819c" providerId="ADAL" clId="{860E166B-C174-48CE-BE40-B5DEF08C1262}" dt="2026-07-20T18:54:32.695" v="525" actId="20577"/>
          <ac:spMkLst>
            <pc:docMk/>
            <pc:sldMk cId="0" sldId="260"/>
            <ac:spMk id="3" creationId="{00000000-0000-0000-0000-000000000000}"/>
          </ac:spMkLst>
        </pc:spChg>
        <pc:spChg chg="mod">
          <ac:chgData name="Christina Calvo" userId="b53bd31a-2aeb-4373-b101-030cfa0f819c" providerId="ADAL" clId="{860E166B-C174-48CE-BE40-B5DEF08C1262}" dt="2026-07-20T17:00:25.239" v="368" actId="14100"/>
          <ac:spMkLst>
            <pc:docMk/>
            <pc:sldMk cId="0" sldId="260"/>
            <ac:spMk id="5" creationId="{00000000-0000-0000-0000-000000000000}"/>
          </ac:spMkLst>
        </pc:spChg>
        <pc:picChg chg="add mod">
          <ac:chgData name="Christina Calvo" userId="b53bd31a-2aeb-4373-b101-030cfa0f819c" providerId="ADAL" clId="{860E166B-C174-48CE-BE40-B5DEF08C1262}" dt="2026-07-20T16:31:06.579" v="35" actId="1076"/>
          <ac:picMkLst>
            <pc:docMk/>
            <pc:sldMk cId="0" sldId="260"/>
            <ac:picMk id="8" creationId="{77730197-7B67-01A6-DD86-3AE5D9A56F02}"/>
          </ac:picMkLst>
        </pc:picChg>
      </pc:sldChg>
      <pc:sldChg chg="addSp delSp modSp mod">
        <pc:chgData name="Christina Calvo" userId="b53bd31a-2aeb-4373-b101-030cfa0f819c" providerId="ADAL" clId="{860E166B-C174-48CE-BE40-B5DEF08C1262}" dt="2026-07-20T19:16:48.362" v="1462" actId="1076"/>
        <pc:sldMkLst>
          <pc:docMk/>
          <pc:sldMk cId="0" sldId="261"/>
        </pc:sldMkLst>
        <pc:spChg chg="mod">
          <ac:chgData name="Christina Calvo" userId="b53bd31a-2aeb-4373-b101-030cfa0f819c" providerId="ADAL" clId="{860E166B-C174-48CE-BE40-B5DEF08C1262}" dt="2026-07-20T19:13:15.764" v="1386" actId="1076"/>
          <ac:spMkLst>
            <pc:docMk/>
            <pc:sldMk cId="0" sldId="261"/>
            <ac:spMk id="2" creationId="{00000000-0000-0000-0000-000000000000}"/>
          </ac:spMkLst>
        </pc:spChg>
        <pc:spChg chg="mod">
          <ac:chgData name="Christina Calvo" userId="b53bd31a-2aeb-4373-b101-030cfa0f819c" providerId="ADAL" clId="{860E166B-C174-48CE-BE40-B5DEF08C1262}" dt="2026-07-20T19:13:47.393" v="1391" actId="1076"/>
          <ac:spMkLst>
            <pc:docMk/>
            <pc:sldMk cId="0" sldId="261"/>
            <ac:spMk id="3" creationId="{00000000-0000-0000-0000-000000000000}"/>
          </ac:spMkLst>
        </pc:spChg>
        <pc:spChg chg="mod">
          <ac:chgData name="Christina Calvo" userId="b53bd31a-2aeb-4373-b101-030cfa0f819c" providerId="ADAL" clId="{860E166B-C174-48CE-BE40-B5DEF08C1262}" dt="2026-07-20T19:15:02.118" v="1439" actId="20577"/>
          <ac:spMkLst>
            <pc:docMk/>
            <pc:sldMk cId="0" sldId="261"/>
            <ac:spMk id="8" creationId="{00000000-0000-0000-0000-000000000000}"/>
          </ac:spMkLst>
        </pc:spChg>
        <pc:spChg chg="mod">
          <ac:chgData name="Christina Calvo" userId="b53bd31a-2aeb-4373-b101-030cfa0f819c" providerId="ADAL" clId="{860E166B-C174-48CE-BE40-B5DEF08C1262}" dt="2026-07-20T19:16:42.671" v="1460" actId="20577"/>
          <ac:spMkLst>
            <pc:docMk/>
            <pc:sldMk cId="0" sldId="261"/>
            <ac:spMk id="14" creationId="{00000000-0000-0000-0000-000000000000}"/>
          </ac:spMkLst>
        </pc:spChg>
        <pc:spChg chg="mod">
          <ac:chgData name="Christina Calvo" userId="b53bd31a-2aeb-4373-b101-030cfa0f819c" providerId="ADAL" clId="{860E166B-C174-48CE-BE40-B5DEF08C1262}" dt="2026-07-20T19:13:33.520" v="1388" actId="1076"/>
          <ac:spMkLst>
            <pc:docMk/>
            <pc:sldMk cId="0" sldId="261"/>
            <ac:spMk id="16" creationId="{00000000-0000-0000-0000-000000000000}"/>
          </ac:spMkLst>
        </pc:spChg>
        <pc:spChg chg="mod">
          <ac:chgData name="Christina Calvo" userId="b53bd31a-2aeb-4373-b101-030cfa0f819c" providerId="ADAL" clId="{860E166B-C174-48CE-BE40-B5DEF08C1262}" dt="2026-07-20T19:16:29.946" v="1458" actId="20577"/>
          <ac:spMkLst>
            <pc:docMk/>
            <pc:sldMk cId="0" sldId="261"/>
            <ac:spMk id="17" creationId="{00000000-0000-0000-0000-000000000000}"/>
          </ac:spMkLst>
        </pc:spChg>
        <pc:spChg chg="mod">
          <ac:chgData name="Christina Calvo" userId="b53bd31a-2aeb-4373-b101-030cfa0f819c" providerId="ADAL" clId="{860E166B-C174-48CE-BE40-B5DEF08C1262}" dt="2026-07-20T19:13:40.940" v="1390" actId="1076"/>
          <ac:spMkLst>
            <pc:docMk/>
            <pc:sldMk cId="0" sldId="261"/>
            <ac:spMk id="18" creationId="{00000000-0000-0000-0000-000000000000}"/>
          </ac:spMkLst>
        </pc:spChg>
        <pc:spChg chg="add mod">
          <ac:chgData name="Christina Calvo" userId="b53bd31a-2aeb-4373-b101-030cfa0f819c" providerId="ADAL" clId="{860E166B-C174-48CE-BE40-B5DEF08C1262}" dt="2026-07-20T19:16:22.842" v="1451" actId="20577"/>
          <ac:spMkLst>
            <pc:docMk/>
            <pc:sldMk cId="0" sldId="261"/>
            <ac:spMk id="22" creationId="{3A0BE56E-717A-8686-823F-9A67584179D3}"/>
          </ac:spMkLst>
        </pc:spChg>
        <pc:spChg chg="add mod">
          <ac:chgData name="Christina Calvo" userId="b53bd31a-2aeb-4373-b101-030cfa0f819c" providerId="ADAL" clId="{860E166B-C174-48CE-BE40-B5DEF08C1262}" dt="2026-07-20T19:14:20.860" v="1408" actId="20577"/>
          <ac:spMkLst>
            <pc:docMk/>
            <pc:sldMk cId="0" sldId="261"/>
            <ac:spMk id="24" creationId="{C0F013A0-8B3B-277C-96C0-7C45A7637B32}"/>
          </ac:spMkLst>
        </pc:spChg>
        <pc:spChg chg="add mod">
          <ac:chgData name="Christina Calvo" userId="b53bd31a-2aeb-4373-b101-030cfa0f819c" providerId="ADAL" clId="{860E166B-C174-48CE-BE40-B5DEF08C1262}" dt="2026-07-20T19:14:02.790" v="1394" actId="1076"/>
          <ac:spMkLst>
            <pc:docMk/>
            <pc:sldMk cId="0" sldId="261"/>
            <ac:spMk id="26" creationId="{1C8A7B95-FD8F-5938-7CE7-3D4992A52DF9}"/>
          </ac:spMkLst>
        </pc:spChg>
        <pc:picChg chg="mod">
          <ac:chgData name="Christina Calvo" userId="b53bd31a-2aeb-4373-b101-030cfa0f819c" providerId="ADAL" clId="{860E166B-C174-48CE-BE40-B5DEF08C1262}" dt="2026-07-20T19:16:48.362" v="1462" actId="1076"/>
          <ac:picMkLst>
            <pc:docMk/>
            <pc:sldMk cId="0" sldId="261"/>
            <ac:picMk id="12" creationId="{00000000-0000-0000-0000-000000000000}"/>
          </ac:picMkLst>
        </pc:picChg>
        <pc:picChg chg="add mod">
          <ac:chgData name="Christina Calvo" userId="b53bd31a-2aeb-4373-b101-030cfa0f819c" providerId="ADAL" clId="{860E166B-C174-48CE-BE40-B5DEF08C1262}" dt="2026-07-20T16:31:39.806" v="38" actId="1076"/>
          <ac:picMkLst>
            <pc:docMk/>
            <pc:sldMk cId="0" sldId="261"/>
            <ac:picMk id="20" creationId="{A6167853-E216-5902-2AFC-27A1E0B149D5}"/>
          </ac:picMkLst>
        </pc:picChg>
      </pc:sldChg>
      <pc:sldChg chg="addSp modSp mod">
        <pc:chgData name="Christina Calvo" userId="b53bd31a-2aeb-4373-b101-030cfa0f819c" providerId="ADAL" clId="{860E166B-C174-48CE-BE40-B5DEF08C1262}" dt="2026-07-20T19:28:22.882" v="1599" actId="12"/>
        <pc:sldMkLst>
          <pc:docMk/>
          <pc:sldMk cId="0" sldId="262"/>
        </pc:sldMkLst>
        <pc:spChg chg="mod">
          <ac:chgData name="Christina Calvo" userId="b53bd31a-2aeb-4373-b101-030cfa0f819c" providerId="ADAL" clId="{860E166B-C174-48CE-BE40-B5DEF08C1262}" dt="2026-07-20T19:22:40.531" v="1508" actId="20577"/>
          <ac:spMkLst>
            <pc:docMk/>
            <pc:sldMk cId="0" sldId="262"/>
            <ac:spMk id="11" creationId="{00000000-0000-0000-0000-000000000000}"/>
          </ac:spMkLst>
        </pc:spChg>
        <pc:spChg chg="mod">
          <ac:chgData name="Christina Calvo" userId="b53bd31a-2aeb-4373-b101-030cfa0f819c" providerId="ADAL" clId="{860E166B-C174-48CE-BE40-B5DEF08C1262}" dt="2026-07-20T19:28:12.119" v="1596" actId="12"/>
          <ac:spMkLst>
            <pc:docMk/>
            <pc:sldMk cId="0" sldId="262"/>
            <ac:spMk id="12" creationId="{00000000-0000-0000-0000-000000000000}"/>
          </ac:spMkLst>
        </pc:spChg>
        <pc:spChg chg="mod">
          <ac:chgData name="Christina Calvo" userId="b53bd31a-2aeb-4373-b101-030cfa0f819c" providerId="ADAL" clId="{860E166B-C174-48CE-BE40-B5DEF08C1262}" dt="2026-07-20T19:28:22.882" v="1599" actId="12"/>
          <ac:spMkLst>
            <pc:docMk/>
            <pc:sldMk cId="0" sldId="262"/>
            <ac:spMk id="13" creationId="{00000000-0000-0000-0000-000000000000}"/>
          </ac:spMkLst>
        </pc:spChg>
        <pc:picChg chg="add mod">
          <ac:chgData name="Christina Calvo" userId="b53bd31a-2aeb-4373-b101-030cfa0f819c" providerId="ADAL" clId="{860E166B-C174-48CE-BE40-B5DEF08C1262}" dt="2026-07-20T16:34:40.330" v="41" actId="1076"/>
          <ac:picMkLst>
            <pc:docMk/>
            <pc:sldMk cId="0" sldId="262"/>
            <ac:picMk id="14" creationId="{2380A8D6-B822-1717-0D06-FE5A69F04AA0}"/>
          </ac:picMkLst>
        </pc:picChg>
      </pc:sldChg>
      <pc:sldChg chg="modSp mod">
        <pc:chgData name="Christina Calvo" userId="b53bd31a-2aeb-4373-b101-030cfa0f819c" providerId="ADAL" clId="{860E166B-C174-48CE-BE40-B5DEF08C1262}" dt="2026-07-20T19:29:17.503" v="1637" actId="20577"/>
        <pc:sldMkLst>
          <pc:docMk/>
          <pc:sldMk cId="0" sldId="266"/>
        </pc:sldMkLst>
        <pc:spChg chg="mod">
          <ac:chgData name="Christina Calvo" userId="b53bd31a-2aeb-4373-b101-030cfa0f819c" providerId="ADAL" clId="{860E166B-C174-48CE-BE40-B5DEF08C1262}" dt="2026-07-20T19:29:17.503" v="1637" actId="20577"/>
          <ac:spMkLst>
            <pc:docMk/>
            <pc:sldMk cId="0" sldId="266"/>
            <ac:spMk id="12" creationId="{00000000-0000-0000-0000-000000000000}"/>
          </ac:spMkLst>
        </pc:spChg>
      </pc:sldChg>
      <pc:sldChg chg="addSp delSp modSp add mod ord">
        <pc:chgData name="Christina Calvo" userId="b53bd31a-2aeb-4373-b101-030cfa0f819c" providerId="ADAL" clId="{860E166B-C174-48CE-BE40-B5DEF08C1262}" dt="2026-07-20T16:44:15.698" v="263" actId="20577"/>
        <pc:sldMkLst>
          <pc:docMk/>
          <pc:sldMk cId="2950287874" sldId="267"/>
        </pc:sldMkLst>
        <pc:spChg chg="add del mod">
          <ac:chgData name="Christina Calvo" userId="b53bd31a-2aeb-4373-b101-030cfa0f819c" providerId="ADAL" clId="{860E166B-C174-48CE-BE40-B5DEF08C1262}" dt="2026-07-20T16:39:22.644" v="84" actId="1076"/>
          <ac:spMkLst>
            <pc:docMk/>
            <pc:sldMk cId="2950287874" sldId="267"/>
            <ac:spMk id="3" creationId="{C10FE141-B620-A723-933F-0E9AA9BEA8D3}"/>
          </ac:spMkLst>
        </pc:spChg>
        <pc:spChg chg="mod">
          <ac:chgData name="Christina Calvo" userId="b53bd31a-2aeb-4373-b101-030cfa0f819c" providerId="ADAL" clId="{860E166B-C174-48CE-BE40-B5DEF08C1262}" dt="2026-07-20T16:37:18.975" v="76" actId="1076"/>
          <ac:spMkLst>
            <pc:docMk/>
            <pc:sldMk cId="2950287874" sldId="267"/>
            <ac:spMk id="6" creationId="{5F68F019-8D61-1F74-158F-07E1666BAEC7}"/>
          </ac:spMkLst>
        </pc:spChg>
        <pc:spChg chg="mod">
          <ac:chgData name="Christina Calvo" userId="b53bd31a-2aeb-4373-b101-030cfa0f819c" providerId="ADAL" clId="{860E166B-C174-48CE-BE40-B5DEF08C1262}" dt="2026-07-20T16:42:53.898" v="159" actId="20577"/>
          <ac:spMkLst>
            <pc:docMk/>
            <pc:sldMk cId="2950287874" sldId="267"/>
            <ac:spMk id="9" creationId="{B97BC911-8CB4-8372-26ED-CBBC44B72D8D}"/>
          </ac:spMkLst>
        </pc:spChg>
        <pc:spChg chg="add mod">
          <ac:chgData name="Christina Calvo" userId="b53bd31a-2aeb-4373-b101-030cfa0f819c" providerId="ADAL" clId="{860E166B-C174-48CE-BE40-B5DEF08C1262}" dt="2026-07-20T16:43:48.311" v="203" actId="1076"/>
          <ac:spMkLst>
            <pc:docMk/>
            <pc:sldMk cId="2950287874" sldId="267"/>
            <ac:spMk id="17" creationId="{9518CF12-2DD0-8AAF-B92F-FD6EEED59DEF}"/>
          </ac:spMkLst>
        </pc:spChg>
        <pc:spChg chg="add mod">
          <ac:chgData name="Christina Calvo" userId="b53bd31a-2aeb-4373-b101-030cfa0f819c" providerId="ADAL" clId="{860E166B-C174-48CE-BE40-B5DEF08C1262}" dt="2026-07-20T16:44:15.698" v="263" actId="20577"/>
          <ac:spMkLst>
            <pc:docMk/>
            <pc:sldMk cId="2950287874" sldId="267"/>
            <ac:spMk id="19" creationId="{8B930137-A150-75AE-5FB3-2CCEA980D599}"/>
          </ac:spMkLst>
        </pc:spChg>
        <pc:picChg chg="add mod">
          <ac:chgData name="Christina Calvo" userId="b53bd31a-2aeb-4373-b101-030cfa0f819c" providerId="ADAL" clId="{860E166B-C174-48CE-BE40-B5DEF08C1262}" dt="2026-07-20T16:43:38.708" v="201" actId="1076"/>
          <ac:picMkLst>
            <pc:docMk/>
            <pc:sldMk cId="2950287874" sldId="267"/>
            <ac:picMk id="8" creationId="{6F514992-F979-9C9D-FBF4-01FCF990A066}"/>
          </ac:picMkLst>
        </pc:picChg>
        <pc:picChg chg="add mod modCrop">
          <ac:chgData name="Christina Calvo" userId="b53bd31a-2aeb-4373-b101-030cfa0f819c" providerId="ADAL" clId="{860E166B-C174-48CE-BE40-B5DEF08C1262}" dt="2026-07-20T16:43:42.068" v="202" actId="1076"/>
          <ac:picMkLst>
            <pc:docMk/>
            <pc:sldMk cId="2950287874" sldId="267"/>
            <ac:picMk id="12" creationId="{8DBFC79E-6046-7833-6264-368D7FCAA22C}"/>
          </ac:picMkLst>
        </pc:picChg>
        <pc:picChg chg="add mod">
          <ac:chgData name="Christina Calvo" userId="b53bd31a-2aeb-4373-b101-030cfa0f819c" providerId="ADAL" clId="{860E166B-C174-48CE-BE40-B5DEF08C1262}" dt="2026-07-20T16:40:59.480" v="109" actId="1076"/>
          <ac:picMkLst>
            <pc:docMk/>
            <pc:sldMk cId="2950287874" sldId="267"/>
            <ac:picMk id="14" creationId="{E10E222B-65AB-53E9-D69E-05EEC5EEAB44}"/>
          </ac:picMkLst>
        </pc:picChg>
        <pc:picChg chg="add mod">
          <ac:chgData name="Christina Calvo" userId="b53bd31a-2aeb-4373-b101-030cfa0f819c" providerId="ADAL" clId="{860E166B-C174-48CE-BE40-B5DEF08C1262}" dt="2026-07-20T16:41:29.673" v="112" actId="1076"/>
          <ac:picMkLst>
            <pc:docMk/>
            <pc:sldMk cId="2950287874" sldId="267"/>
            <ac:picMk id="16" creationId="{A490ABF7-7CE3-2DF3-4DEF-F750FF18B873}"/>
          </ac:picMkLst>
        </pc:picChg>
      </pc:sldChg>
    </pc:docChg>
  </pc:docChgLst>
  <pc:docChgLst>
    <pc:chgData name="Christina Calvo" userId="S::christina.calvo@utsa.edu::b53bd31a-2aeb-4373-b101-030cfa0f819c" providerId="AD" clId="Web-{2C4B845F-B48A-5DBD-DE0F-51C6E36870C0}"/>
    <pc:docChg chg="modSld">
      <pc:chgData name="Christina Calvo" userId="S::christina.calvo@utsa.edu::b53bd31a-2aeb-4373-b101-030cfa0f819c" providerId="AD" clId="Web-{2C4B845F-B48A-5DBD-DE0F-51C6E36870C0}" dt="2026-07-21T16:48:41.910" v="11" actId="20577"/>
      <pc:docMkLst>
        <pc:docMk/>
      </pc:docMkLst>
      <pc:sldChg chg="modSp">
        <pc:chgData name="Christina Calvo" userId="S::christina.calvo@utsa.edu::b53bd31a-2aeb-4373-b101-030cfa0f819c" providerId="AD" clId="Web-{2C4B845F-B48A-5DBD-DE0F-51C6E36870C0}" dt="2026-07-21T16:48:41.910" v="11" actId="20577"/>
        <pc:sldMkLst>
          <pc:docMk/>
          <pc:sldMk cId="0" sldId="261"/>
        </pc:sldMkLst>
        <pc:spChg chg="mod">
          <ac:chgData name="Christina Calvo" userId="S::christina.calvo@utsa.edu::b53bd31a-2aeb-4373-b101-030cfa0f819c" providerId="AD" clId="Web-{2C4B845F-B48A-5DBD-DE0F-51C6E36870C0}" dt="2026-07-21T16:46:25.161" v="6" actId="20577"/>
          <ac:spMkLst>
            <pc:docMk/>
            <pc:sldMk cId="0" sldId="261"/>
            <ac:spMk id="24" creationId="{C0F013A0-8B3B-277C-96C0-7C45A7637B32}"/>
          </ac:spMkLst>
        </pc:spChg>
        <pc:spChg chg="mod">
          <ac:chgData name="Christina Calvo" userId="S::christina.calvo@utsa.edu::b53bd31a-2aeb-4373-b101-030cfa0f819c" providerId="AD" clId="Web-{2C4B845F-B48A-5DBD-DE0F-51C6E36870C0}" dt="2026-07-21T16:48:41.910" v="11" actId="20577"/>
          <ac:spMkLst>
            <pc:docMk/>
            <pc:sldMk cId="0" sldId="261"/>
            <ac:spMk id="26" creationId="{1C8A7B95-FD8F-5938-7CE7-3D4992A52DF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11.08.2026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11.08.2026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2842461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8</a:t>
            </a:fld>
            <a:endParaRPr lang="cs-CZ"/>
          </a:p>
        </p:txBody>
      </p:sp>
    </p:spTree>
    <p:extLst>
      <p:ext uri="{BB962C8B-B14F-4D97-AF65-F5344CB8AC3E}">
        <p14:creationId xmlns:p14="http://schemas.microsoft.com/office/powerpoint/2010/main" val="210050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12</a:t>
            </a:fld>
            <a:endParaRPr lang="cs-CZ"/>
          </a:p>
        </p:txBody>
      </p:sp>
    </p:spTree>
    <p:extLst>
      <p:ext uri="{BB962C8B-B14F-4D97-AF65-F5344CB8AC3E}">
        <p14:creationId xmlns:p14="http://schemas.microsoft.com/office/powerpoint/2010/main" val="3652281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mailto:christina.calvo@utsa.edu" TargetMode="External"/><Relationship Id="rId2" Type="http://schemas.openxmlformats.org/officeDocument/2006/relationships/hyperlink" Target="mailto:ryan.schoensee@utsa.edu" TargetMode="Externa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hyperlink" Target="mailto:christina.calvo@utsa.edu" TargetMode="External"/><Relationship Id="rId2" Type="http://schemas.openxmlformats.org/officeDocument/2006/relationships/hyperlink" Target="mailto:ryan.schoensee@utsa.edu" TargetMode="Externa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utsa.edu/marcomstudio/resources/style-guides/brand-guidelines/color.html#color"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hyperlink" Target="mailto:christina.calvo@utsa.edu" TargetMode="External"/><Relationship Id="rId5" Type="http://schemas.openxmlformats.org/officeDocument/2006/relationships/hyperlink" Target="mailto:ryan.schoensee@utsa.edu" TargetMode="Externa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hyperlink" Target="mailto:ryan.schoensee@utsa.edu" TargetMode="Externa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hyperlink" Target="mailto:christina.calvo@utsa.edu"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utsa.edu/marcomstudio/" TargetMode="External"/><Relationship Id="rId7" Type="http://schemas.openxmlformats.org/officeDocument/2006/relationships/image" Target="../media/image10.jpe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hyperlink" Target="http://christina.calvo@utsa.edu" TargetMode="External"/><Relationship Id="rId4" Type="http://schemas.openxmlformats.org/officeDocument/2006/relationships/hyperlink" Target="mailto:ryan.schoensee@utsa.edu"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utsa.edu/marcomstudio/" TargetMode="Externa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C2340"/>
        </a:solidFill>
        <a:effectLst/>
      </p:bgPr>
    </p:bg>
    <p:spTree>
      <p:nvGrpSpPr>
        <p:cNvPr id="1" name=""/>
        <p:cNvGrpSpPr/>
        <p:nvPr/>
      </p:nvGrpSpPr>
      <p:grpSpPr>
        <a:xfrm>
          <a:off x="0" y="0"/>
          <a:ext cx="0" cy="0"/>
          <a:chOff x="0" y="0"/>
          <a:chExt cx="0" cy="0"/>
        </a:xfrm>
      </p:grpSpPr>
      <p:sp>
        <p:nvSpPr>
          <p:cNvPr id="3" name="AutoShape 3">
            <a:extLst>
              <a:ext uri="{C183D7F6-B498-43B3-948B-1728B52AA6E4}">
                <adec:decorative xmlns:adec="http://schemas.microsoft.com/office/drawing/2017/decorative" val="1"/>
              </a:ext>
            </a:extLst>
          </p:cNvPr>
          <p:cNvSpPr/>
          <p:nvPr/>
        </p:nvSpPr>
        <p:spPr>
          <a:xfrm>
            <a:off x="1028700" y="1028700"/>
            <a:ext cx="16230600" cy="8229600"/>
          </a:xfrm>
          <a:prstGeom prst="rect">
            <a:avLst/>
          </a:prstGeom>
          <a:solidFill>
            <a:srgbClr val="FFFFFF"/>
          </a:solidFill>
        </p:spPr>
        <p:txBody>
          <a:bodyPr/>
          <a:lstStyle/>
          <a:p>
            <a:endParaRPr lang="en-US"/>
          </a:p>
        </p:txBody>
      </p:sp>
      <p:grpSp>
        <p:nvGrpSpPr>
          <p:cNvPr id="4" name="Group 4">
            <a:extLst>
              <a:ext uri="{C183D7F6-B498-43B3-948B-1728B52AA6E4}">
                <adec:decorative xmlns:adec="http://schemas.microsoft.com/office/drawing/2017/decorative" val="1"/>
              </a:ext>
            </a:extLst>
          </p:cNvPr>
          <p:cNvGrpSpPr/>
          <p:nvPr/>
        </p:nvGrpSpPr>
        <p:grpSpPr>
          <a:xfrm>
            <a:off x="1922318" y="2286704"/>
            <a:ext cx="10432159" cy="5087300"/>
            <a:chOff x="0" y="-38100"/>
            <a:chExt cx="13909546" cy="6783067"/>
          </a:xfrm>
        </p:grpSpPr>
        <p:sp>
          <p:nvSpPr>
            <p:cNvPr id="5" name="TextBox 5"/>
            <p:cNvSpPr txBox="1"/>
            <p:nvPr/>
          </p:nvSpPr>
          <p:spPr>
            <a:xfrm>
              <a:off x="0" y="1108706"/>
              <a:ext cx="13909546" cy="5636261"/>
            </a:xfrm>
            <a:prstGeom prst="rect">
              <a:avLst/>
            </a:prstGeom>
          </p:spPr>
          <p:txBody>
            <a:bodyPr lIns="0" tIns="0" rIns="0" bIns="0" rtlCol="0" anchor="t">
              <a:spAutoFit/>
            </a:bodyPr>
            <a:lstStyle/>
            <a:p>
              <a:pPr>
                <a:lnSpc>
                  <a:spcPts val="10920"/>
                </a:lnSpc>
              </a:pPr>
              <a:r>
                <a:rPr lang="en-US" sz="10400">
                  <a:solidFill>
                    <a:srgbClr val="F25A21"/>
                  </a:solidFill>
                  <a:latin typeface="Aptos" panose="020B0004020202020204" pitchFamily="34" charset="0"/>
                </a:rPr>
                <a:t>COS</a:t>
              </a:r>
            </a:p>
            <a:p>
              <a:pPr algn="l">
                <a:lnSpc>
                  <a:spcPts val="10920"/>
                </a:lnSpc>
              </a:pPr>
              <a:r>
                <a:rPr lang="en-US" sz="10400">
                  <a:solidFill>
                    <a:srgbClr val="F25A21"/>
                  </a:solidFill>
                  <a:latin typeface="Aptos" panose="020B0004020202020204" pitchFamily="34" charset="0"/>
                </a:rPr>
                <a:t>BRANDING STYLE GUIDE</a:t>
              </a:r>
            </a:p>
          </p:txBody>
        </p:sp>
        <p:sp>
          <p:nvSpPr>
            <p:cNvPr id="6" name="TextBox 6"/>
            <p:cNvSpPr txBox="1"/>
            <p:nvPr/>
          </p:nvSpPr>
          <p:spPr>
            <a:xfrm>
              <a:off x="0" y="-38100"/>
              <a:ext cx="12539903" cy="549639"/>
            </a:xfrm>
            <a:prstGeom prst="rect">
              <a:avLst/>
            </a:prstGeom>
          </p:spPr>
          <p:txBody>
            <a:bodyPr lIns="0" tIns="0" rIns="0" bIns="0" rtlCol="0" anchor="t">
              <a:spAutoFit/>
            </a:bodyPr>
            <a:lstStyle/>
            <a:p>
              <a:pPr algn="l">
                <a:lnSpc>
                  <a:spcPts val="3359"/>
                </a:lnSpc>
              </a:pPr>
              <a:r>
                <a:rPr lang="en-US" sz="2400" spc="120">
                  <a:solidFill>
                    <a:srgbClr val="000000"/>
                  </a:solidFill>
                  <a:latin typeface="Aptos" panose="020B0004020202020204" pitchFamily="34" charset="0"/>
                </a:rPr>
                <a:t>UT SAN ANTONIO</a:t>
              </a:r>
            </a:p>
          </p:txBody>
        </p:sp>
      </p:grpSp>
      <p:pic>
        <p:nvPicPr>
          <p:cNvPr id="9" name="Picture 8">
            <a:extLst>
              <a:ext uri="{FF2B5EF4-FFF2-40B4-BE49-F238E27FC236}">
                <a16:creationId xmlns:a16="http://schemas.microsoft.com/office/drawing/2014/main" id="{CB62A0A1-B288-0962-E727-437807BE541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6600" y="7966478"/>
            <a:ext cx="4114800" cy="1291822"/>
          </a:xfrm>
          <a:prstGeom prst="rect">
            <a:avLst/>
          </a:prstGeom>
        </p:spPr>
      </p:pic>
      <p:sp>
        <p:nvSpPr>
          <p:cNvPr id="2" name="Title 1">
            <a:extLst>
              <a:ext uri="{FF2B5EF4-FFF2-40B4-BE49-F238E27FC236}">
                <a16:creationId xmlns:a16="http://schemas.microsoft.com/office/drawing/2014/main" id="{9890ADBA-7335-8436-8889-A3807B29332D}"/>
              </a:ext>
            </a:extLst>
          </p:cNvPr>
          <p:cNvSpPr>
            <a:spLocks noGrp="1"/>
          </p:cNvSpPr>
          <p:nvPr>
            <p:ph type="title" idx="4294967295"/>
          </p:nvPr>
        </p:nvSpPr>
        <p:spPr>
          <a:xfrm>
            <a:off x="0" y="-1314802"/>
            <a:ext cx="8229600" cy="1143000"/>
          </a:xfrm>
        </p:spPr>
        <p:txBody>
          <a:bodyPr/>
          <a:lstStyle/>
          <a:p>
            <a:r>
              <a:rPr lang="en-US" dirty="0"/>
              <a:t>COS Branding Style Guide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C234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6A879-E28E-DFCF-62F4-2E11ADFF066C}"/>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Flyer Templates</a:t>
            </a:r>
          </a:p>
        </p:txBody>
      </p:sp>
      <p:sp>
        <p:nvSpPr>
          <p:cNvPr id="3" name="AutoShape 3">
            <a:extLst>
              <a:ext uri="{C183D7F6-B498-43B3-948B-1728B52AA6E4}">
                <adec:decorative xmlns:adec="http://schemas.microsoft.com/office/drawing/2017/decorative" val="1"/>
              </a:ext>
            </a:extLst>
          </p:cNvPr>
          <p:cNvSpPr/>
          <p:nvPr/>
        </p:nvSpPr>
        <p:spPr>
          <a:xfrm>
            <a:off x="1028700" y="1028700"/>
            <a:ext cx="16230600" cy="8229600"/>
          </a:xfrm>
          <a:prstGeom prst="rect">
            <a:avLst/>
          </a:prstGeom>
          <a:solidFill>
            <a:srgbClr val="FFFFFF"/>
          </a:solidFill>
        </p:spPr>
        <p:txBody>
          <a:bodyPr/>
          <a:lstStyle/>
          <a:p>
            <a:endParaRPr lang="en-US"/>
          </a:p>
        </p:txBody>
      </p:sp>
      <p:grpSp>
        <p:nvGrpSpPr>
          <p:cNvPr id="4" name="Group 4">
            <a:extLst>
              <a:ext uri="{C183D7F6-B498-43B3-948B-1728B52AA6E4}">
                <adec:decorative xmlns:adec="http://schemas.microsoft.com/office/drawing/2017/decorative" val="1"/>
              </a:ext>
            </a:extLst>
          </p:cNvPr>
          <p:cNvGrpSpPr/>
          <p:nvPr/>
        </p:nvGrpSpPr>
        <p:grpSpPr>
          <a:xfrm>
            <a:off x="2049370" y="1221924"/>
            <a:ext cx="14972750" cy="4863033"/>
            <a:chOff x="0" y="-309989"/>
            <a:chExt cx="19963666" cy="6484044"/>
          </a:xfrm>
        </p:grpSpPr>
        <p:sp>
          <p:nvSpPr>
            <p:cNvPr id="5" name="TextBox 5"/>
            <p:cNvSpPr txBox="1"/>
            <p:nvPr/>
          </p:nvSpPr>
          <p:spPr>
            <a:xfrm>
              <a:off x="0" y="5389232"/>
              <a:ext cx="15264919" cy="784823"/>
            </a:xfrm>
            <a:prstGeom prst="rect">
              <a:avLst/>
            </a:prstGeom>
          </p:spPr>
          <p:txBody>
            <a:bodyPr lIns="0" tIns="0" rIns="0" bIns="0" rtlCol="0" anchor="t">
              <a:spAutoFit/>
            </a:bodyPr>
            <a:lstStyle/>
            <a:p>
              <a:pPr algn="l">
                <a:lnSpc>
                  <a:spcPts val="5025"/>
                </a:lnSpc>
              </a:pPr>
              <a:endParaRPr/>
            </a:p>
          </p:txBody>
        </p:sp>
        <p:sp>
          <p:nvSpPr>
            <p:cNvPr id="6" name="TextBox 6"/>
            <p:cNvSpPr txBox="1"/>
            <p:nvPr/>
          </p:nvSpPr>
          <p:spPr>
            <a:xfrm>
              <a:off x="18473" y="-309989"/>
              <a:ext cx="15264919" cy="1312839"/>
            </a:xfrm>
            <a:prstGeom prst="rect">
              <a:avLst/>
            </a:prstGeom>
          </p:spPr>
          <p:txBody>
            <a:bodyPr lIns="0" tIns="0" rIns="0" bIns="0" rtlCol="0" anchor="t">
              <a:spAutoFit/>
            </a:bodyPr>
            <a:lstStyle/>
            <a:p>
              <a:pPr algn="l">
                <a:lnSpc>
                  <a:spcPts val="8104"/>
                </a:lnSpc>
              </a:pPr>
              <a:r>
                <a:rPr lang="en-US" sz="4800" spc="115">
                  <a:solidFill>
                    <a:srgbClr val="0C2340"/>
                  </a:solidFill>
                  <a:latin typeface="Aptos" panose="020B0004020202020204" pitchFamily="34" charset="0"/>
                </a:rPr>
                <a:t>Flyer Templates</a:t>
              </a:r>
            </a:p>
          </p:txBody>
        </p:sp>
        <p:sp>
          <p:nvSpPr>
            <p:cNvPr id="7" name="TextBox 7"/>
            <p:cNvSpPr txBox="1"/>
            <p:nvPr/>
          </p:nvSpPr>
          <p:spPr>
            <a:xfrm>
              <a:off x="0" y="2586090"/>
              <a:ext cx="19963666" cy="1521638"/>
            </a:xfrm>
            <a:prstGeom prst="rect">
              <a:avLst/>
            </a:prstGeom>
          </p:spPr>
          <p:txBody>
            <a:bodyPr lIns="0" tIns="0" rIns="0" bIns="0" rtlCol="0" anchor="t">
              <a:spAutoFit/>
            </a:bodyPr>
            <a:lstStyle/>
            <a:p>
              <a:pPr algn="l">
                <a:lnSpc>
                  <a:spcPts val="8727"/>
                </a:lnSpc>
              </a:pPr>
              <a:endParaRPr/>
            </a:p>
          </p:txBody>
        </p:sp>
      </p:grpSp>
      <p:sp>
        <p:nvSpPr>
          <p:cNvPr id="14" name="TextBox 14"/>
          <p:cNvSpPr txBox="1"/>
          <p:nvPr/>
        </p:nvSpPr>
        <p:spPr>
          <a:xfrm>
            <a:off x="2106103" y="2348365"/>
            <a:ext cx="13762099" cy="736035"/>
          </a:xfrm>
          <a:prstGeom prst="rect">
            <a:avLst/>
          </a:prstGeom>
        </p:spPr>
        <p:txBody>
          <a:bodyPr wrap="square" lIns="0" tIns="0" rIns="0" bIns="0" rtlCol="0" anchor="t">
            <a:spAutoFit/>
          </a:bodyPr>
          <a:lstStyle/>
          <a:p>
            <a:pPr>
              <a:lnSpc>
                <a:spcPts val="2940"/>
              </a:lnSpc>
            </a:pPr>
            <a:r>
              <a:rPr lang="en-US" sz="2400">
                <a:solidFill>
                  <a:srgbClr val="0C2340"/>
                </a:solidFill>
                <a:latin typeface="Aptos" panose="020B0004020202020204" pitchFamily="34" charset="0"/>
              </a:rPr>
              <a:t>Email </a:t>
            </a:r>
            <a:r>
              <a:rPr lang="en-US" sz="2400">
                <a:solidFill>
                  <a:srgbClr val="FF0000"/>
                </a:solidFill>
                <a:latin typeface="Aptos" panose="020B0004020202020204" pitchFamily="34" charset="0"/>
                <a:hlinkClick r:id="rId2">
                  <a:extLst>
                    <a:ext uri="{A12FA001-AC4F-418D-AE19-62706E023703}">
                      <ahyp:hlinkClr xmlns:ahyp="http://schemas.microsoft.com/office/drawing/2018/hyperlinkcolor" val="tx"/>
                    </a:ext>
                  </a:extLst>
                </a:hlinkClick>
              </a:rPr>
              <a:t>ryan.schoensee@utsa.edu</a:t>
            </a:r>
            <a:r>
              <a:rPr lang="en-US" sz="2400">
                <a:solidFill>
                  <a:srgbClr val="FF0000"/>
                </a:solidFill>
                <a:latin typeface="Aptos" panose="020B0004020202020204" pitchFamily="34" charset="0"/>
              </a:rPr>
              <a:t> </a:t>
            </a:r>
            <a:r>
              <a:rPr lang="en-US" sz="2400">
                <a:solidFill>
                  <a:srgbClr val="0C2340"/>
                </a:solidFill>
                <a:latin typeface="Aptos" panose="020B0004020202020204" pitchFamily="34" charset="0"/>
              </a:rPr>
              <a:t>or </a:t>
            </a:r>
            <a:r>
              <a:rPr lang="en-US" sz="2400">
                <a:solidFill>
                  <a:srgbClr val="FF0000"/>
                </a:solidFill>
                <a:latin typeface="Aptos" panose="020B0004020202020204" pitchFamily="34" charset="0"/>
                <a:hlinkClick r:id="rId3">
                  <a:extLst>
                    <a:ext uri="{A12FA001-AC4F-418D-AE19-62706E023703}">
                      <ahyp:hlinkClr xmlns:ahyp="http://schemas.microsoft.com/office/drawing/2018/hyperlinkcolor" val="tx"/>
                    </a:ext>
                  </a:extLst>
                </a:hlinkClick>
              </a:rPr>
              <a:t>christina.calvo@utsa.edu</a:t>
            </a:r>
            <a:r>
              <a:rPr lang="en-US" sz="2400">
                <a:solidFill>
                  <a:srgbClr val="FF0000"/>
                </a:solidFill>
                <a:latin typeface="Aptos" panose="020B0004020202020204" pitchFamily="34" charset="0"/>
              </a:rPr>
              <a:t> </a:t>
            </a:r>
            <a:r>
              <a:rPr lang="en-US" sz="2400">
                <a:solidFill>
                  <a:srgbClr val="0C2340"/>
                </a:solidFill>
                <a:latin typeface="Aptos" panose="020B0004020202020204" pitchFamily="34" charset="0"/>
              </a:rPr>
              <a:t>for template access on Adobe Express or Canva. Custom templates available upon request.</a:t>
            </a:r>
            <a:endParaRPr lang="en-US" sz="2400">
              <a:solidFill>
                <a:srgbClr val="0C2340"/>
              </a:solidFill>
              <a:latin typeface="Aptos" panose="020B0004020202020204" pitchFamily="34" charset="0"/>
              <a:ea typeface="Open Sans Light"/>
              <a:cs typeface="Open Sans Light"/>
            </a:endParaRPr>
          </a:p>
        </p:txBody>
      </p:sp>
      <p:grpSp>
        <p:nvGrpSpPr>
          <p:cNvPr id="8" name="Group 8">
            <a:extLst>
              <a:ext uri="{C183D7F6-B498-43B3-948B-1728B52AA6E4}">
                <adec:decorative xmlns:adec="http://schemas.microsoft.com/office/drawing/2017/decorative" val="1"/>
              </a:ext>
            </a:extLst>
          </p:cNvPr>
          <p:cNvGrpSpPr/>
          <p:nvPr/>
        </p:nvGrpSpPr>
        <p:grpSpPr>
          <a:xfrm>
            <a:off x="2026227" y="3247351"/>
            <a:ext cx="8212820" cy="522335"/>
            <a:chOff x="0" y="0"/>
            <a:chExt cx="6350000" cy="403860"/>
          </a:xfrm>
        </p:grpSpPr>
        <p:sp>
          <p:nvSpPr>
            <p:cNvPr id="9" name="Freeform 9"/>
            <p:cNvSpPr/>
            <p:nvPr/>
          </p:nvSpPr>
          <p:spPr>
            <a:xfrm>
              <a:off x="0" y="0"/>
              <a:ext cx="6350000" cy="403860"/>
            </a:xfrm>
            <a:custGeom>
              <a:avLst/>
              <a:gdLst/>
              <a:ahLst/>
              <a:cxnLst/>
              <a:rect l="l" t="t" r="r" b="b"/>
              <a:pathLst>
                <a:path w="6350000" h="403860">
                  <a:moveTo>
                    <a:pt x="0" y="0"/>
                  </a:moveTo>
                  <a:lnTo>
                    <a:pt x="0" y="130810"/>
                  </a:lnTo>
                  <a:lnTo>
                    <a:pt x="2921000" y="130810"/>
                  </a:lnTo>
                  <a:lnTo>
                    <a:pt x="3175000" y="403860"/>
                  </a:lnTo>
                  <a:lnTo>
                    <a:pt x="3429000" y="130810"/>
                  </a:lnTo>
                  <a:lnTo>
                    <a:pt x="6350000" y="130810"/>
                  </a:lnTo>
                  <a:lnTo>
                    <a:pt x="6350000" y="0"/>
                  </a:lnTo>
                  <a:close/>
                </a:path>
              </a:pathLst>
            </a:custGeom>
            <a:solidFill>
              <a:srgbClr val="002A53"/>
            </a:solidFill>
          </p:spPr>
          <p:txBody>
            <a:bodyPr/>
            <a:lstStyle/>
            <a:p>
              <a:endParaRPr lang="en-US"/>
            </a:p>
          </p:txBody>
        </p:sp>
      </p:grpSp>
      <p:pic>
        <p:nvPicPr>
          <p:cNvPr id="15" name="Picture 14" descr="Event flyer template example">
            <a:extLst>
              <a:ext uri="{FF2B5EF4-FFF2-40B4-BE49-F238E27FC236}">
                <a16:creationId xmlns:a16="http://schemas.microsoft.com/office/drawing/2014/main" id="{D1A1CB8F-E3E9-FB37-3F1D-71C2FAB4FC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4682" y="4229100"/>
            <a:ext cx="3289300" cy="4267200"/>
          </a:xfrm>
          <a:prstGeom prst="rect">
            <a:avLst/>
          </a:prstGeom>
        </p:spPr>
      </p:pic>
      <p:pic>
        <p:nvPicPr>
          <p:cNvPr id="17" name="Picture 16" descr="Event flyer template example">
            <a:extLst>
              <a:ext uri="{FF2B5EF4-FFF2-40B4-BE49-F238E27FC236}">
                <a16:creationId xmlns:a16="http://schemas.microsoft.com/office/drawing/2014/main" id="{6AF4F0FE-55C0-ADB4-9BB3-0812E039DB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58435" y="4403812"/>
            <a:ext cx="3289300" cy="4279900"/>
          </a:xfrm>
          <a:prstGeom prst="rect">
            <a:avLst/>
          </a:prstGeom>
        </p:spPr>
      </p:pic>
      <p:pic>
        <p:nvPicPr>
          <p:cNvPr id="19" name="Picture 18" descr="Event flyer template example">
            <a:extLst>
              <a:ext uri="{FF2B5EF4-FFF2-40B4-BE49-F238E27FC236}">
                <a16:creationId xmlns:a16="http://schemas.microsoft.com/office/drawing/2014/main" id="{A5DBC78F-C0F0-4D10-C045-9EF7608315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486042" y="4403812"/>
            <a:ext cx="3289300" cy="42672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C234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3163A-845D-FBD4-0FA9-0996F932A0D8}"/>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Postcard Templates</a:t>
            </a:r>
          </a:p>
        </p:txBody>
      </p:sp>
      <p:sp>
        <p:nvSpPr>
          <p:cNvPr id="3" name="AutoShape 3">
            <a:extLst>
              <a:ext uri="{C183D7F6-B498-43B3-948B-1728B52AA6E4}">
                <adec:decorative xmlns:adec="http://schemas.microsoft.com/office/drawing/2017/decorative" val="1"/>
              </a:ext>
            </a:extLst>
          </p:cNvPr>
          <p:cNvSpPr/>
          <p:nvPr/>
        </p:nvSpPr>
        <p:spPr>
          <a:xfrm>
            <a:off x="1028700" y="1028700"/>
            <a:ext cx="16230600" cy="8229600"/>
          </a:xfrm>
          <a:prstGeom prst="rect">
            <a:avLst/>
          </a:prstGeom>
          <a:solidFill>
            <a:srgbClr val="FFFFFF"/>
          </a:solidFill>
        </p:spPr>
        <p:txBody>
          <a:bodyPr/>
          <a:lstStyle/>
          <a:p>
            <a:endParaRPr lang="en-US"/>
          </a:p>
        </p:txBody>
      </p:sp>
      <p:grpSp>
        <p:nvGrpSpPr>
          <p:cNvPr id="4" name="Group 4">
            <a:extLst>
              <a:ext uri="{C183D7F6-B498-43B3-948B-1728B52AA6E4}">
                <adec:decorative xmlns:adec="http://schemas.microsoft.com/office/drawing/2017/decorative" val="1"/>
              </a:ext>
            </a:extLst>
          </p:cNvPr>
          <p:cNvGrpSpPr/>
          <p:nvPr/>
        </p:nvGrpSpPr>
        <p:grpSpPr>
          <a:xfrm>
            <a:off x="2026227" y="1305476"/>
            <a:ext cx="15233073" cy="4842696"/>
            <a:chOff x="0" y="-114300"/>
            <a:chExt cx="20310764" cy="6456928"/>
          </a:xfrm>
        </p:grpSpPr>
        <p:sp>
          <p:nvSpPr>
            <p:cNvPr id="5" name="TextBox 5"/>
            <p:cNvSpPr txBox="1"/>
            <p:nvPr/>
          </p:nvSpPr>
          <p:spPr>
            <a:xfrm>
              <a:off x="0" y="5515863"/>
              <a:ext cx="15530322" cy="826765"/>
            </a:xfrm>
            <a:prstGeom prst="rect">
              <a:avLst/>
            </a:prstGeom>
          </p:spPr>
          <p:txBody>
            <a:bodyPr lIns="0" tIns="0" rIns="0" bIns="0" rtlCol="0" anchor="t">
              <a:spAutoFit/>
            </a:bodyPr>
            <a:lstStyle/>
            <a:p>
              <a:pPr algn="l">
                <a:lnSpc>
                  <a:spcPts val="5251"/>
                </a:lnSpc>
              </a:pPr>
              <a:endParaRPr/>
            </a:p>
          </p:txBody>
        </p:sp>
        <p:sp>
          <p:nvSpPr>
            <p:cNvPr id="6" name="TextBox 6"/>
            <p:cNvSpPr txBox="1"/>
            <p:nvPr/>
          </p:nvSpPr>
          <p:spPr>
            <a:xfrm>
              <a:off x="0" y="-114300"/>
              <a:ext cx="15530323" cy="1265475"/>
            </a:xfrm>
            <a:prstGeom prst="rect">
              <a:avLst/>
            </a:prstGeom>
          </p:spPr>
          <p:txBody>
            <a:bodyPr lIns="0" tIns="0" rIns="0" bIns="0" rtlCol="0" anchor="t">
              <a:spAutoFit/>
            </a:bodyPr>
            <a:lstStyle/>
            <a:p>
              <a:pPr algn="l">
                <a:lnSpc>
                  <a:spcPts val="7840"/>
                </a:lnSpc>
              </a:pPr>
              <a:r>
                <a:rPr lang="en-US" sz="4800" spc="112">
                  <a:solidFill>
                    <a:srgbClr val="0C2340"/>
                  </a:solidFill>
                  <a:latin typeface="Aptos" panose="020B0004020202020204" pitchFamily="34" charset="0"/>
                </a:rPr>
                <a:t>Postcard Templates</a:t>
              </a:r>
            </a:p>
          </p:txBody>
        </p:sp>
        <p:sp>
          <p:nvSpPr>
            <p:cNvPr id="7" name="TextBox 7"/>
            <p:cNvSpPr txBox="1"/>
            <p:nvPr/>
          </p:nvSpPr>
          <p:spPr>
            <a:xfrm>
              <a:off x="0" y="2589261"/>
              <a:ext cx="20310764" cy="1593766"/>
            </a:xfrm>
            <a:prstGeom prst="rect">
              <a:avLst/>
            </a:prstGeom>
          </p:spPr>
          <p:txBody>
            <a:bodyPr lIns="0" tIns="0" rIns="0" bIns="0" rtlCol="0" anchor="t">
              <a:spAutoFit/>
            </a:bodyPr>
            <a:lstStyle/>
            <a:p>
              <a:pPr algn="l">
                <a:lnSpc>
                  <a:spcPts val="9121"/>
                </a:lnSpc>
              </a:pPr>
              <a:endParaRPr/>
            </a:p>
          </p:txBody>
        </p:sp>
      </p:grpSp>
      <p:sp>
        <p:nvSpPr>
          <p:cNvPr id="13" name="TextBox 13"/>
          <p:cNvSpPr txBox="1"/>
          <p:nvPr/>
        </p:nvSpPr>
        <p:spPr>
          <a:xfrm>
            <a:off x="2026226" y="2398194"/>
            <a:ext cx="12527973" cy="736035"/>
          </a:xfrm>
          <a:prstGeom prst="rect">
            <a:avLst/>
          </a:prstGeom>
        </p:spPr>
        <p:txBody>
          <a:bodyPr wrap="square" lIns="0" tIns="0" rIns="0" bIns="0" rtlCol="0" anchor="t">
            <a:spAutoFit/>
          </a:bodyPr>
          <a:lstStyle/>
          <a:p>
            <a:pPr>
              <a:lnSpc>
                <a:spcPts val="2940"/>
              </a:lnSpc>
            </a:pPr>
            <a:r>
              <a:rPr lang="en-US" sz="2400">
                <a:solidFill>
                  <a:srgbClr val="0C2340"/>
                </a:solidFill>
                <a:latin typeface="Aptos" panose="020B0004020202020204" pitchFamily="34" charset="0"/>
              </a:rPr>
              <a:t>Email </a:t>
            </a:r>
            <a:r>
              <a:rPr lang="en-US" sz="2400">
                <a:solidFill>
                  <a:srgbClr val="FF0000"/>
                </a:solidFill>
                <a:latin typeface="Aptos" panose="020B0004020202020204" pitchFamily="34" charset="0"/>
                <a:hlinkClick r:id="rId2">
                  <a:extLst>
                    <a:ext uri="{A12FA001-AC4F-418D-AE19-62706E023703}">
                      <ahyp:hlinkClr xmlns:ahyp="http://schemas.microsoft.com/office/drawing/2018/hyperlinkcolor" val="tx"/>
                    </a:ext>
                  </a:extLst>
                </a:hlinkClick>
              </a:rPr>
              <a:t>ryan.schoensee@utsa.edu</a:t>
            </a:r>
            <a:r>
              <a:rPr lang="en-US" sz="2400">
                <a:solidFill>
                  <a:srgbClr val="FF0000"/>
                </a:solidFill>
                <a:latin typeface="Aptos" panose="020B0004020202020204" pitchFamily="34" charset="0"/>
              </a:rPr>
              <a:t> </a:t>
            </a:r>
            <a:r>
              <a:rPr lang="en-US" sz="2400">
                <a:solidFill>
                  <a:srgbClr val="0C2340"/>
                </a:solidFill>
                <a:latin typeface="Aptos" panose="020B0004020202020204" pitchFamily="34" charset="0"/>
              </a:rPr>
              <a:t>or </a:t>
            </a:r>
            <a:r>
              <a:rPr lang="en-US" sz="2400">
                <a:solidFill>
                  <a:srgbClr val="FF0000"/>
                </a:solidFill>
                <a:latin typeface="Aptos" panose="020B0004020202020204" pitchFamily="34" charset="0"/>
                <a:hlinkClick r:id="rId3">
                  <a:extLst>
                    <a:ext uri="{A12FA001-AC4F-418D-AE19-62706E023703}">
                      <ahyp:hlinkClr xmlns:ahyp="http://schemas.microsoft.com/office/drawing/2018/hyperlinkcolor" val="tx"/>
                    </a:ext>
                  </a:extLst>
                </a:hlinkClick>
              </a:rPr>
              <a:t>christina.calvo@utsa.edu</a:t>
            </a:r>
            <a:r>
              <a:rPr lang="en-US" sz="2400">
                <a:solidFill>
                  <a:srgbClr val="FF0000"/>
                </a:solidFill>
                <a:latin typeface="Aptos" panose="020B0004020202020204" pitchFamily="34" charset="0"/>
              </a:rPr>
              <a:t> </a:t>
            </a:r>
            <a:r>
              <a:rPr lang="en-US" sz="2400">
                <a:solidFill>
                  <a:srgbClr val="0C2340"/>
                </a:solidFill>
                <a:latin typeface="Aptos" panose="020B0004020202020204" pitchFamily="34" charset="0"/>
              </a:rPr>
              <a:t>for template access on Adobe Express or Canva. Custom templates available upon request.</a:t>
            </a:r>
            <a:endParaRPr lang="en-US" sz="2400">
              <a:solidFill>
                <a:srgbClr val="0C2340"/>
              </a:solidFill>
              <a:latin typeface="Aptos" panose="020B0004020202020204" pitchFamily="34" charset="0"/>
              <a:ea typeface="Open Sans Light"/>
              <a:cs typeface="Open Sans Light"/>
            </a:endParaRPr>
          </a:p>
        </p:txBody>
      </p:sp>
      <p:grpSp>
        <p:nvGrpSpPr>
          <p:cNvPr id="8" name="Group 8">
            <a:extLst>
              <a:ext uri="{C183D7F6-B498-43B3-948B-1728B52AA6E4}">
                <adec:decorative xmlns:adec="http://schemas.microsoft.com/office/drawing/2017/decorative" val="1"/>
              </a:ext>
            </a:extLst>
          </p:cNvPr>
          <p:cNvGrpSpPr/>
          <p:nvPr/>
        </p:nvGrpSpPr>
        <p:grpSpPr>
          <a:xfrm>
            <a:off x="2026227" y="3396169"/>
            <a:ext cx="8212820" cy="522335"/>
            <a:chOff x="0" y="0"/>
            <a:chExt cx="6350000" cy="403860"/>
          </a:xfrm>
        </p:grpSpPr>
        <p:sp>
          <p:nvSpPr>
            <p:cNvPr id="9" name="Freeform 9"/>
            <p:cNvSpPr/>
            <p:nvPr/>
          </p:nvSpPr>
          <p:spPr>
            <a:xfrm>
              <a:off x="0" y="0"/>
              <a:ext cx="6350000" cy="403860"/>
            </a:xfrm>
            <a:custGeom>
              <a:avLst/>
              <a:gdLst/>
              <a:ahLst/>
              <a:cxnLst/>
              <a:rect l="l" t="t" r="r" b="b"/>
              <a:pathLst>
                <a:path w="6350000" h="403860">
                  <a:moveTo>
                    <a:pt x="0" y="0"/>
                  </a:moveTo>
                  <a:lnTo>
                    <a:pt x="0" y="130810"/>
                  </a:lnTo>
                  <a:lnTo>
                    <a:pt x="2921000" y="130810"/>
                  </a:lnTo>
                  <a:lnTo>
                    <a:pt x="3175000" y="403860"/>
                  </a:lnTo>
                  <a:lnTo>
                    <a:pt x="3429000" y="130810"/>
                  </a:lnTo>
                  <a:lnTo>
                    <a:pt x="6350000" y="130810"/>
                  </a:lnTo>
                  <a:lnTo>
                    <a:pt x="6350000" y="0"/>
                  </a:lnTo>
                  <a:close/>
                </a:path>
              </a:pathLst>
            </a:custGeom>
            <a:solidFill>
              <a:srgbClr val="002A53"/>
            </a:solidFill>
          </p:spPr>
          <p:txBody>
            <a:bodyPr/>
            <a:lstStyle/>
            <a:p>
              <a:endParaRPr lang="en-US"/>
            </a:p>
          </p:txBody>
        </p:sp>
      </p:grpSp>
      <p:pic>
        <p:nvPicPr>
          <p:cNvPr id="18" name="Picture 17" descr="Postcard template example">
            <a:extLst>
              <a:ext uri="{FF2B5EF4-FFF2-40B4-BE49-F238E27FC236}">
                <a16:creationId xmlns:a16="http://schemas.microsoft.com/office/drawing/2014/main" id="{B7417228-86E3-9A18-5B96-52BAF4127B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7009" y="4221258"/>
            <a:ext cx="6007100" cy="4292600"/>
          </a:xfrm>
          <a:prstGeom prst="rect">
            <a:avLst/>
          </a:prstGeom>
        </p:spPr>
      </p:pic>
      <p:pic>
        <p:nvPicPr>
          <p:cNvPr id="20" name="Picture 19" descr="EPostcard template example">
            <a:extLst>
              <a:ext uri="{FF2B5EF4-FFF2-40B4-BE49-F238E27FC236}">
                <a16:creationId xmlns:a16="http://schemas.microsoft.com/office/drawing/2014/main" id="{C2221C08-EF97-2813-5ECB-7362DA8B23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29800" y="4217794"/>
            <a:ext cx="6019800" cy="42672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C234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F7629-4F02-1DCB-E416-40E725824789}"/>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Social Media Hashtags</a:t>
            </a:r>
          </a:p>
        </p:txBody>
      </p:sp>
      <p:sp>
        <p:nvSpPr>
          <p:cNvPr id="3" name="AutoShape 3">
            <a:extLst>
              <a:ext uri="{C183D7F6-B498-43B3-948B-1728B52AA6E4}">
                <adec:decorative xmlns:adec="http://schemas.microsoft.com/office/drawing/2017/decorative" val="1"/>
              </a:ext>
            </a:extLst>
          </p:cNvPr>
          <p:cNvSpPr/>
          <p:nvPr/>
        </p:nvSpPr>
        <p:spPr>
          <a:xfrm>
            <a:off x="1028700" y="1028700"/>
            <a:ext cx="16230600" cy="8229600"/>
          </a:xfrm>
          <a:prstGeom prst="rect">
            <a:avLst/>
          </a:prstGeom>
          <a:solidFill>
            <a:srgbClr val="FFFFFF"/>
          </a:solidFill>
        </p:spPr>
        <p:txBody>
          <a:bodyPr/>
          <a:lstStyle/>
          <a:p>
            <a:endParaRPr lang="en-US"/>
          </a:p>
        </p:txBody>
      </p:sp>
      <p:grpSp>
        <p:nvGrpSpPr>
          <p:cNvPr id="4" name="Group 4">
            <a:extLst>
              <a:ext uri="{C183D7F6-B498-43B3-948B-1728B52AA6E4}">
                <adec:decorative xmlns:adec="http://schemas.microsoft.com/office/drawing/2017/decorative" val="1"/>
              </a:ext>
            </a:extLst>
          </p:cNvPr>
          <p:cNvGrpSpPr/>
          <p:nvPr/>
        </p:nvGrpSpPr>
        <p:grpSpPr>
          <a:xfrm>
            <a:off x="2026227" y="1293188"/>
            <a:ext cx="15233073" cy="4742634"/>
            <a:chOff x="0" y="19116"/>
            <a:chExt cx="20310764" cy="6323512"/>
          </a:xfrm>
        </p:grpSpPr>
        <p:sp>
          <p:nvSpPr>
            <p:cNvPr id="5" name="TextBox 5"/>
            <p:cNvSpPr txBox="1"/>
            <p:nvPr/>
          </p:nvSpPr>
          <p:spPr>
            <a:xfrm>
              <a:off x="0" y="5515863"/>
              <a:ext cx="15530322" cy="826765"/>
            </a:xfrm>
            <a:prstGeom prst="rect">
              <a:avLst/>
            </a:prstGeom>
          </p:spPr>
          <p:txBody>
            <a:bodyPr lIns="0" tIns="0" rIns="0" bIns="0" rtlCol="0" anchor="t">
              <a:spAutoFit/>
            </a:bodyPr>
            <a:lstStyle/>
            <a:p>
              <a:pPr algn="l">
                <a:lnSpc>
                  <a:spcPts val="5251"/>
                </a:lnSpc>
              </a:pPr>
              <a:endParaRPr/>
            </a:p>
          </p:txBody>
        </p:sp>
        <p:sp>
          <p:nvSpPr>
            <p:cNvPr id="6" name="TextBox 6"/>
            <p:cNvSpPr txBox="1"/>
            <p:nvPr/>
          </p:nvSpPr>
          <p:spPr>
            <a:xfrm>
              <a:off x="0" y="19116"/>
              <a:ext cx="15530323" cy="1265475"/>
            </a:xfrm>
            <a:prstGeom prst="rect">
              <a:avLst/>
            </a:prstGeom>
          </p:spPr>
          <p:txBody>
            <a:bodyPr lIns="0" tIns="0" rIns="0" bIns="0" rtlCol="0" anchor="t">
              <a:spAutoFit/>
            </a:bodyPr>
            <a:lstStyle/>
            <a:p>
              <a:pPr algn="l">
                <a:lnSpc>
                  <a:spcPts val="7840"/>
                </a:lnSpc>
              </a:pPr>
              <a:r>
                <a:rPr lang="en-US" sz="5600" spc="112">
                  <a:solidFill>
                    <a:srgbClr val="F25A21"/>
                  </a:solidFill>
                  <a:latin typeface="Aptos" panose="020B0004020202020204" pitchFamily="34" charset="0"/>
                </a:rPr>
                <a:t>Social Media Hashtags</a:t>
              </a:r>
            </a:p>
          </p:txBody>
        </p:sp>
        <p:sp>
          <p:nvSpPr>
            <p:cNvPr id="7" name="TextBox 7"/>
            <p:cNvSpPr txBox="1"/>
            <p:nvPr/>
          </p:nvSpPr>
          <p:spPr>
            <a:xfrm>
              <a:off x="0" y="2589261"/>
              <a:ext cx="20310764" cy="1593766"/>
            </a:xfrm>
            <a:prstGeom prst="rect">
              <a:avLst/>
            </a:prstGeom>
          </p:spPr>
          <p:txBody>
            <a:bodyPr lIns="0" tIns="0" rIns="0" bIns="0" rtlCol="0" anchor="t">
              <a:spAutoFit/>
            </a:bodyPr>
            <a:lstStyle/>
            <a:p>
              <a:pPr algn="l">
                <a:lnSpc>
                  <a:spcPts val="9121"/>
                </a:lnSpc>
              </a:pPr>
              <a:endParaRPr/>
            </a:p>
          </p:txBody>
        </p:sp>
      </p:grpSp>
      <p:sp>
        <p:nvSpPr>
          <p:cNvPr id="10" name="TextBox 10"/>
          <p:cNvSpPr txBox="1"/>
          <p:nvPr/>
        </p:nvSpPr>
        <p:spPr>
          <a:xfrm>
            <a:off x="2026227" y="2398194"/>
            <a:ext cx="9310350" cy="754501"/>
          </a:xfrm>
          <a:prstGeom prst="rect">
            <a:avLst/>
          </a:prstGeom>
        </p:spPr>
        <p:txBody>
          <a:bodyPr lIns="0" tIns="0" rIns="0" bIns="0" rtlCol="0" anchor="t">
            <a:spAutoFit/>
          </a:bodyPr>
          <a:lstStyle/>
          <a:p>
            <a:pPr>
              <a:lnSpc>
                <a:spcPts val="3013"/>
              </a:lnSpc>
            </a:pPr>
            <a:r>
              <a:rPr lang="en-US" sz="2400">
                <a:solidFill>
                  <a:srgbClr val="0C2340"/>
                </a:solidFill>
                <a:latin typeface="Aptos" panose="020B0004020202020204" pitchFamily="34" charset="0"/>
              </a:rPr>
              <a:t>Use hashtags on social media to increase your reach and connect with the right audience.</a:t>
            </a:r>
          </a:p>
        </p:txBody>
      </p:sp>
      <p:grpSp>
        <p:nvGrpSpPr>
          <p:cNvPr id="8" name="Group 8">
            <a:extLst>
              <a:ext uri="{C183D7F6-B498-43B3-948B-1728B52AA6E4}">
                <adec:decorative xmlns:adec="http://schemas.microsoft.com/office/drawing/2017/decorative" val="1"/>
              </a:ext>
            </a:extLst>
          </p:cNvPr>
          <p:cNvGrpSpPr/>
          <p:nvPr/>
        </p:nvGrpSpPr>
        <p:grpSpPr>
          <a:xfrm>
            <a:off x="2026227" y="3396169"/>
            <a:ext cx="8212820" cy="522335"/>
            <a:chOff x="0" y="0"/>
            <a:chExt cx="6350000" cy="403860"/>
          </a:xfrm>
        </p:grpSpPr>
        <p:sp>
          <p:nvSpPr>
            <p:cNvPr id="9" name="Freeform 9"/>
            <p:cNvSpPr/>
            <p:nvPr/>
          </p:nvSpPr>
          <p:spPr>
            <a:xfrm>
              <a:off x="0" y="0"/>
              <a:ext cx="6350000" cy="403860"/>
            </a:xfrm>
            <a:custGeom>
              <a:avLst/>
              <a:gdLst/>
              <a:ahLst/>
              <a:cxnLst/>
              <a:rect l="l" t="t" r="r" b="b"/>
              <a:pathLst>
                <a:path w="6350000" h="403860">
                  <a:moveTo>
                    <a:pt x="0" y="0"/>
                  </a:moveTo>
                  <a:lnTo>
                    <a:pt x="0" y="130810"/>
                  </a:lnTo>
                  <a:lnTo>
                    <a:pt x="2921000" y="130810"/>
                  </a:lnTo>
                  <a:lnTo>
                    <a:pt x="3175000" y="403860"/>
                  </a:lnTo>
                  <a:lnTo>
                    <a:pt x="3429000" y="130810"/>
                  </a:lnTo>
                  <a:lnTo>
                    <a:pt x="6350000" y="130810"/>
                  </a:lnTo>
                  <a:lnTo>
                    <a:pt x="6350000" y="0"/>
                  </a:lnTo>
                  <a:close/>
                </a:path>
              </a:pathLst>
            </a:custGeom>
            <a:solidFill>
              <a:srgbClr val="002A53"/>
            </a:solidFill>
          </p:spPr>
          <p:txBody>
            <a:bodyPr/>
            <a:lstStyle/>
            <a:p>
              <a:endParaRPr lang="en-US"/>
            </a:p>
          </p:txBody>
        </p:sp>
      </p:grpSp>
      <p:sp>
        <p:nvSpPr>
          <p:cNvPr id="11" name="TextBox 11"/>
          <p:cNvSpPr txBox="1"/>
          <p:nvPr/>
        </p:nvSpPr>
        <p:spPr>
          <a:xfrm>
            <a:off x="968849" y="4338284"/>
            <a:ext cx="5712554" cy="2534155"/>
          </a:xfrm>
          <a:prstGeom prst="rect">
            <a:avLst/>
          </a:prstGeom>
        </p:spPr>
        <p:txBody>
          <a:bodyPr lIns="0" tIns="0" rIns="0" bIns="0" rtlCol="0" anchor="t">
            <a:spAutoFit/>
          </a:bodyPr>
          <a:lstStyle/>
          <a:p>
            <a:pPr algn="ctr">
              <a:lnSpc>
                <a:spcPts val="4006"/>
              </a:lnSpc>
            </a:pPr>
            <a:r>
              <a:rPr lang="en-US" sz="2862" b="1">
                <a:solidFill>
                  <a:srgbClr val="0C2340"/>
                </a:solidFill>
                <a:latin typeface="Aptos" panose="020B0004020202020204" pitchFamily="34" charset="0"/>
              </a:rPr>
              <a:t>General​</a:t>
            </a:r>
            <a:r>
              <a:rPr lang="en-US" sz="2862">
                <a:solidFill>
                  <a:srgbClr val="0C2340"/>
                </a:solidFill>
                <a:latin typeface="Aptos" panose="020B0004020202020204" pitchFamily="34" charset="0"/>
              </a:rPr>
              <a:t> </a:t>
            </a:r>
          </a:p>
          <a:p>
            <a:pPr algn="ctr">
              <a:lnSpc>
                <a:spcPts val="4006"/>
              </a:lnSpc>
            </a:pPr>
            <a:r>
              <a:rPr lang="en-US" sz="2862">
                <a:solidFill>
                  <a:srgbClr val="0C2340"/>
                </a:solidFill>
                <a:latin typeface="Aptos" panose="020B0004020202020204" pitchFamily="34" charset="0"/>
              </a:rPr>
              <a:t>#UTSA​</a:t>
            </a:r>
          </a:p>
          <a:p>
            <a:pPr algn="ctr">
              <a:lnSpc>
                <a:spcPts val="4006"/>
              </a:lnSpc>
            </a:pPr>
            <a:r>
              <a:rPr lang="en-US" sz="2862">
                <a:solidFill>
                  <a:srgbClr val="0C2340"/>
                </a:solidFill>
                <a:latin typeface="Aptos" panose="020B0004020202020204" pitchFamily="34" charset="0"/>
              </a:rPr>
              <a:t>#</a:t>
            </a:r>
            <a:r>
              <a:rPr lang="en-US" sz="2862" err="1">
                <a:solidFill>
                  <a:srgbClr val="0C2340"/>
                </a:solidFill>
                <a:latin typeface="Aptos" panose="020B0004020202020204" pitchFamily="34" charset="0"/>
              </a:rPr>
              <a:t>BirdsUp</a:t>
            </a:r>
            <a:r>
              <a:rPr lang="en-US" sz="2862">
                <a:solidFill>
                  <a:srgbClr val="0C2340"/>
                </a:solidFill>
                <a:latin typeface="Aptos" panose="020B0004020202020204" pitchFamily="34" charset="0"/>
              </a:rPr>
              <a:t> ​</a:t>
            </a:r>
          </a:p>
          <a:p>
            <a:pPr algn="ctr">
              <a:lnSpc>
                <a:spcPts val="4006"/>
              </a:lnSpc>
            </a:pPr>
            <a:r>
              <a:rPr lang="en-US" sz="2862">
                <a:solidFill>
                  <a:srgbClr val="0C2340"/>
                </a:solidFill>
                <a:latin typeface="Aptos" panose="020B0004020202020204" pitchFamily="34" charset="0"/>
              </a:rPr>
              <a:t>#</a:t>
            </a:r>
            <a:r>
              <a:rPr lang="en-US" sz="2862" err="1">
                <a:solidFill>
                  <a:srgbClr val="0C2340"/>
                </a:solidFill>
                <a:latin typeface="Aptos" panose="020B0004020202020204" pitchFamily="34" charset="0"/>
              </a:rPr>
              <a:t>AwesomeAlum</a:t>
            </a:r>
            <a:endParaRPr lang="en-US" sz="2862">
              <a:solidFill>
                <a:srgbClr val="0C2340"/>
              </a:solidFill>
              <a:latin typeface="Aptos" panose="020B0004020202020204" pitchFamily="34" charset="0"/>
            </a:endParaRPr>
          </a:p>
          <a:p>
            <a:pPr algn="ctr">
              <a:lnSpc>
                <a:spcPts val="4006"/>
              </a:lnSpc>
            </a:pPr>
            <a:r>
              <a:rPr lang="en-US" sz="2862">
                <a:solidFill>
                  <a:srgbClr val="0C2340"/>
                </a:solidFill>
                <a:latin typeface="Aptos" panose="020B0004020202020204" pitchFamily="34" charset="0"/>
              </a:rPr>
              <a:t>#Rowdy​ ​</a:t>
            </a:r>
          </a:p>
        </p:txBody>
      </p:sp>
      <p:sp>
        <p:nvSpPr>
          <p:cNvPr id="12" name="TextBox 12"/>
          <p:cNvSpPr txBox="1"/>
          <p:nvPr/>
        </p:nvSpPr>
        <p:spPr>
          <a:xfrm>
            <a:off x="5840479" y="4338284"/>
            <a:ext cx="5712554" cy="2025298"/>
          </a:xfrm>
          <a:prstGeom prst="rect">
            <a:avLst/>
          </a:prstGeom>
        </p:spPr>
        <p:txBody>
          <a:bodyPr lIns="0" tIns="0" rIns="0" bIns="0" rtlCol="0" anchor="t">
            <a:spAutoFit/>
          </a:bodyPr>
          <a:lstStyle/>
          <a:p>
            <a:pPr algn="ctr">
              <a:lnSpc>
                <a:spcPts val="4006"/>
              </a:lnSpc>
            </a:pPr>
            <a:r>
              <a:rPr lang="en-US" sz="2862" b="1">
                <a:solidFill>
                  <a:srgbClr val="0C2340"/>
                </a:solidFill>
                <a:latin typeface="Aptos" panose="020B0004020202020204" pitchFamily="34" charset="0"/>
              </a:rPr>
              <a:t>College of Sciences</a:t>
            </a:r>
          </a:p>
          <a:p>
            <a:pPr algn="ctr">
              <a:lnSpc>
                <a:spcPts val="4006"/>
              </a:lnSpc>
            </a:pPr>
            <a:r>
              <a:rPr lang="en-US" sz="2862">
                <a:solidFill>
                  <a:srgbClr val="0C2340"/>
                </a:solidFill>
                <a:latin typeface="Aptos" panose="020B0004020202020204" pitchFamily="34" charset="0"/>
              </a:rPr>
              <a:t>#</a:t>
            </a:r>
            <a:r>
              <a:rPr lang="en-US" sz="2862" err="1">
                <a:solidFill>
                  <a:srgbClr val="0C2340"/>
                </a:solidFill>
                <a:latin typeface="Aptos" panose="020B0004020202020204" pitchFamily="34" charset="0"/>
              </a:rPr>
              <a:t>UTSASciences</a:t>
            </a:r>
            <a:endParaRPr lang="en-US" sz="2862">
              <a:solidFill>
                <a:srgbClr val="0C2340"/>
              </a:solidFill>
              <a:latin typeface="Aptos" panose="020B0004020202020204" pitchFamily="34" charset="0"/>
            </a:endParaRPr>
          </a:p>
          <a:p>
            <a:pPr algn="ctr">
              <a:lnSpc>
                <a:spcPts val="4006"/>
              </a:lnSpc>
            </a:pPr>
            <a:r>
              <a:rPr lang="en-US" sz="2862">
                <a:solidFill>
                  <a:srgbClr val="0C2340"/>
                </a:solidFill>
                <a:latin typeface="Aptos" panose="020B0004020202020204" pitchFamily="34" charset="0"/>
              </a:rPr>
              <a:t>#ThisisWhataScientistLooksLike</a:t>
            </a:r>
          </a:p>
          <a:p>
            <a:pPr algn="ctr">
              <a:lnSpc>
                <a:spcPts val="4006"/>
              </a:lnSpc>
            </a:pPr>
            <a:endParaRPr lang="en-US" sz="2862">
              <a:solidFill>
                <a:srgbClr val="0C2340"/>
              </a:solidFill>
              <a:latin typeface="Aptos" panose="020B0004020202020204" pitchFamily="34" charset="0"/>
            </a:endParaRPr>
          </a:p>
        </p:txBody>
      </p:sp>
      <p:sp>
        <p:nvSpPr>
          <p:cNvPr id="13" name="TextBox 13"/>
          <p:cNvSpPr txBox="1"/>
          <p:nvPr/>
        </p:nvSpPr>
        <p:spPr>
          <a:xfrm>
            <a:off x="11315795" y="4416122"/>
            <a:ext cx="5712554" cy="4583178"/>
          </a:xfrm>
          <a:prstGeom prst="rect">
            <a:avLst/>
          </a:prstGeom>
        </p:spPr>
        <p:txBody>
          <a:bodyPr lIns="0" tIns="0" rIns="0" bIns="0" rtlCol="0" anchor="t">
            <a:spAutoFit/>
          </a:bodyPr>
          <a:lstStyle/>
          <a:p>
            <a:pPr algn="ctr">
              <a:lnSpc>
                <a:spcPts val="4006"/>
              </a:lnSpc>
            </a:pPr>
            <a:r>
              <a:rPr lang="en-US" sz="2862" b="1">
                <a:solidFill>
                  <a:srgbClr val="0C2340"/>
                </a:solidFill>
                <a:latin typeface="Aptos" panose="020B0004020202020204" pitchFamily="34" charset="0"/>
              </a:rPr>
              <a:t>STEM</a:t>
            </a:r>
          </a:p>
          <a:p>
            <a:pPr algn="ctr">
              <a:lnSpc>
                <a:spcPts val="4006"/>
              </a:lnSpc>
            </a:pPr>
            <a:r>
              <a:rPr lang="en-US" sz="2862">
                <a:solidFill>
                  <a:srgbClr val="0C2340"/>
                </a:solidFill>
                <a:latin typeface="Aptos" panose="020B0004020202020204" pitchFamily="34" charset="0"/>
              </a:rPr>
              <a:t>#</a:t>
            </a:r>
            <a:r>
              <a:rPr lang="en-US" sz="2862" err="1">
                <a:solidFill>
                  <a:srgbClr val="0C2340"/>
                </a:solidFill>
                <a:latin typeface="Aptos" panose="020B0004020202020204" pitchFamily="34" charset="0"/>
              </a:rPr>
              <a:t>WomeninSTEM</a:t>
            </a:r>
            <a:endParaRPr lang="en-US" sz="2862">
              <a:solidFill>
                <a:srgbClr val="0C2340"/>
              </a:solidFill>
              <a:latin typeface="Aptos" panose="020B0004020202020204" pitchFamily="34" charset="0"/>
            </a:endParaRPr>
          </a:p>
          <a:p>
            <a:pPr algn="ctr">
              <a:lnSpc>
                <a:spcPts val="4006"/>
              </a:lnSpc>
            </a:pPr>
            <a:r>
              <a:rPr lang="en-US" sz="2862">
                <a:solidFill>
                  <a:srgbClr val="0C2340"/>
                </a:solidFill>
                <a:latin typeface="Aptos" panose="020B0004020202020204" pitchFamily="34" charset="0"/>
              </a:rPr>
              <a:t>#</a:t>
            </a:r>
            <a:r>
              <a:rPr lang="en-US" sz="2862" err="1">
                <a:solidFill>
                  <a:srgbClr val="0C2340"/>
                </a:solidFill>
                <a:latin typeface="Aptos" panose="020B0004020202020204" pitchFamily="34" charset="0"/>
              </a:rPr>
              <a:t>stemeducation</a:t>
            </a:r>
            <a:endParaRPr lang="en-US" sz="2862">
              <a:solidFill>
                <a:srgbClr val="0C2340"/>
              </a:solidFill>
              <a:latin typeface="Aptos" panose="020B0004020202020204" pitchFamily="34" charset="0"/>
            </a:endParaRPr>
          </a:p>
          <a:p>
            <a:pPr algn="ctr">
              <a:lnSpc>
                <a:spcPts val="4006"/>
              </a:lnSpc>
            </a:pPr>
            <a:r>
              <a:rPr lang="en-US" sz="2862">
                <a:solidFill>
                  <a:srgbClr val="0C2340"/>
                </a:solidFill>
                <a:latin typeface="Aptos" panose="020B0004020202020204" pitchFamily="34" charset="0"/>
              </a:rPr>
              <a:t>#</a:t>
            </a:r>
            <a:r>
              <a:rPr lang="en-US" sz="2862" err="1">
                <a:solidFill>
                  <a:srgbClr val="0C2340"/>
                </a:solidFill>
                <a:latin typeface="Aptos" panose="020B0004020202020204" pitchFamily="34" charset="0"/>
              </a:rPr>
              <a:t>sciencefacts</a:t>
            </a:r>
            <a:endParaRPr lang="en-US" sz="2862">
              <a:solidFill>
                <a:srgbClr val="0C2340"/>
              </a:solidFill>
              <a:latin typeface="Aptos" panose="020B0004020202020204" pitchFamily="34" charset="0"/>
            </a:endParaRPr>
          </a:p>
          <a:p>
            <a:pPr algn="ctr">
              <a:lnSpc>
                <a:spcPts val="4006"/>
              </a:lnSpc>
            </a:pPr>
            <a:r>
              <a:rPr lang="en-US" sz="2862">
                <a:solidFill>
                  <a:srgbClr val="0C2340"/>
                </a:solidFill>
                <a:latin typeface="Aptos" panose="020B0004020202020204" pitchFamily="34" charset="0"/>
              </a:rPr>
              <a:t>#research</a:t>
            </a:r>
          </a:p>
          <a:p>
            <a:pPr algn="ctr">
              <a:lnSpc>
                <a:spcPts val="4006"/>
              </a:lnSpc>
            </a:pPr>
            <a:r>
              <a:rPr lang="en-US" sz="2862">
                <a:solidFill>
                  <a:srgbClr val="0C2340"/>
                </a:solidFill>
                <a:latin typeface="Aptos" panose="020B0004020202020204" pitchFamily="34" charset="0"/>
              </a:rPr>
              <a:t>#science</a:t>
            </a:r>
          </a:p>
          <a:p>
            <a:pPr algn="ctr">
              <a:lnSpc>
                <a:spcPts val="4006"/>
              </a:lnSpc>
            </a:pPr>
            <a:r>
              <a:rPr lang="en-US" sz="2862">
                <a:solidFill>
                  <a:srgbClr val="0C2340"/>
                </a:solidFill>
                <a:latin typeface="Aptos" panose="020B0004020202020204" pitchFamily="34" charset="0"/>
              </a:rPr>
              <a:t>#stem</a:t>
            </a:r>
          </a:p>
          <a:p>
            <a:pPr algn="ctr">
              <a:lnSpc>
                <a:spcPts val="4006"/>
              </a:lnSpc>
            </a:pPr>
            <a:endParaRPr lang="en-US" sz="2862">
              <a:solidFill>
                <a:srgbClr val="0C2340"/>
              </a:solidFill>
              <a:latin typeface="Open Sans Light"/>
            </a:endParaRPr>
          </a:p>
          <a:p>
            <a:pPr algn="ctr">
              <a:lnSpc>
                <a:spcPts val="4006"/>
              </a:lnSpc>
            </a:pPr>
            <a:r>
              <a:rPr lang="en-US" sz="2862">
                <a:solidFill>
                  <a:srgbClr val="0C2340"/>
                </a:solidFill>
                <a:latin typeface="Open Sans Light"/>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C234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028700" y="1057275"/>
            <a:ext cx="16207509" cy="5661343"/>
            <a:chOff x="0" y="38100"/>
            <a:chExt cx="21610012" cy="7548459"/>
          </a:xfrm>
        </p:grpSpPr>
        <p:sp>
          <p:nvSpPr>
            <p:cNvPr id="3" name="TextBox 3"/>
            <p:cNvSpPr txBox="1"/>
            <p:nvPr/>
          </p:nvSpPr>
          <p:spPr>
            <a:xfrm>
              <a:off x="0" y="2659226"/>
              <a:ext cx="21610012" cy="4927333"/>
            </a:xfrm>
            <a:prstGeom prst="rect">
              <a:avLst/>
            </a:prstGeom>
          </p:spPr>
          <p:txBody>
            <a:bodyPr lIns="0" tIns="0" rIns="0" bIns="0" rtlCol="0" anchor="t">
              <a:spAutoFit/>
            </a:bodyPr>
            <a:lstStyle/>
            <a:p>
              <a:pPr algn="l">
                <a:lnSpc>
                  <a:spcPts val="2940"/>
                </a:lnSpc>
              </a:pPr>
              <a:r>
                <a:rPr lang="en-US" sz="2100" spc="63">
                  <a:solidFill>
                    <a:srgbClr val="FFFFFF"/>
                  </a:solidFill>
                  <a:latin typeface="Aptos" panose="020B0004020202020204" pitchFamily="34" charset="0"/>
                </a:rPr>
                <a:t>Branding is a communication tool that is utilized in both online and in printed publications. The COS brand is useful for faculty, staff, and students to understand what the college represents in alignment with UT San Antonio. We collaborate with the university's communication team to ensure we follow branding and marketing guidelines and provide updates to the college's departments, deans, and offices.</a:t>
              </a:r>
            </a:p>
            <a:p>
              <a:pPr algn="l">
                <a:lnSpc>
                  <a:spcPts val="2940"/>
                </a:lnSpc>
              </a:pPr>
              <a:endParaRPr lang="en-US" sz="2100" spc="63">
                <a:solidFill>
                  <a:srgbClr val="FFFFFF"/>
                </a:solidFill>
                <a:latin typeface="Aptos" panose="020B0004020202020204" pitchFamily="34" charset="0"/>
              </a:endParaRPr>
            </a:p>
            <a:p>
              <a:pPr algn="l">
                <a:lnSpc>
                  <a:spcPts val="2940"/>
                </a:lnSpc>
              </a:pPr>
              <a:r>
                <a:rPr lang="en-US" sz="2100" spc="63">
                  <a:solidFill>
                    <a:srgbClr val="FFFFFF"/>
                  </a:solidFill>
                  <a:latin typeface="Aptos" panose="020B0004020202020204" pitchFamily="34" charset="0"/>
                </a:rPr>
                <a:t>When creating a digital or printed communications (flyer, brochure, presentation, form, or website) it's best to follow the rules provided in the linked branding kit. If you're unsure of where to start, feel free to use one of our flyer templates (available in both Adobe Express and Canva) to start designing your flyer. It is always a good idea to make visual stories user-friendly and easy-to-read. that uses the </a:t>
              </a:r>
              <a:r>
                <a:rPr lang="en-US" sz="2100" spc="63">
                  <a:solidFill>
                    <a:srgbClr val="F25A21"/>
                  </a:solidFill>
                  <a:latin typeface="Aptos" panose="020B0004020202020204" pitchFamily="34" charset="0"/>
                  <a:hlinkClick r:id="rId3">
                    <a:extLst>
                      <a:ext uri="{A12FA001-AC4F-418D-AE19-62706E023703}">
                        <ahyp:hlinkClr xmlns:ahyp="http://schemas.microsoft.com/office/drawing/2018/hyperlinkcolor" val="tx"/>
                      </a:ext>
                    </a:extLst>
                  </a:hlinkClick>
                </a:rPr>
                <a:t>university’s branded colors</a:t>
              </a:r>
              <a:r>
                <a:rPr lang="en-US" sz="2100" spc="63">
                  <a:solidFill>
                    <a:srgbClr val="FFFFFF"/>
                  </a:solidFill>
                  <a:latin typeface="Aptos" panose="020B0004020202020204" pitchFamily="34" charset="0"/>
                </a:rPr>
                <a:t>.</a:t>
              </a:r>
            </a:p>
            <a:p>
              <a:pPr algn="l">
                <a:lnSpc>
                  <a:spcPts val="2940"/>
                </a:lnSpc>
              </a:pPr>
              <a:endParaRPr lang="en-US" sz="2100" spc="63">
                <a:solidFill>
                  <a:srgbClr val="FFFFFF"/>
                </a:solidFill>
                <a:latin typeface="Aptos" panose="020B0004020202020204" pitchFamily="34" charset="0"/>
              </a:endParaRPr>
            </a:p>
          </p:txBody>
        </p:sp>
        <p:sp>
          <p:nvSpPr>
            <p:cNvPr id="4" name="TextBox 4"/>
            <p:cNvSpPr txBox="1"/>
            <p:nvPr/>
          </p:nvSpPr>
          <p:spPr>
            <a:xfrm>
              <a:off x="0" y="1272887"/>
              <a:ext cx="11079019" cy="728661"/>
            </a:xfrm>
            <a:prstGeom prst="rect">
              <a:avLst/>
            </a:prstGeom>
          </p:spPr>
          <p:txBody>
            <a:bodyPr lIns="0" tIns="0" rIns="0" bIns="0" rtlCol="0" anchor="t">
              <a:spAutoFit/>
            </a:bodyPr>
            <a:lstStyle/>
            <a:p>
              <a:pPr algn="l">
                <a:lnSpc>
                  <a:spcPts val="4480"/>
                </a:lnSpc>
              </a:pPr>
              <a:r>
                <a:rPr lang="en-US" sz="3200" spc="64">
                  <a:solidFill>
                    <a:srgbClr val="FFFFFF"/>
                  </a:solidFill>
                  <a:latin typeface="Aptos" panose="020B0004020202020204" pitchFamily="34" charset="0"/>
                </a:rPr>
                <a:t>About the COS Brand and Style Guide</a:t>
              </a:r>
            </a:p>
          </p:txBody>
        </p:sp>
        <p:sp>
          <p:nvSpPr>
            <p:cNvPr id="5" name="TextBox 5"/>
            <p:cNvSpPr txBox="1"/>
            <p:nvPr/>
          </p:nvSpPr>
          <p:spPr>
            <a:xfrm>
              <a:off x="0" y="38100"/>
              <a:ext cx="12547183" cy="786540"/>
            </a:xfrm>
            <a:prstGeom prst="rect">
              <a:avLst/>
            </a:prstGeom>
          </p:spPr>
          <p:txBody>
            <a:bodyPr lIns="0" tIns="0" rIns="0" bIns="0" rtlCol="0" anchor="t">
              <a:spAutoFit/>
            </a:bodyPr>
            <a:lstStyle/>
            <a:p>
              <a:pPr algn="l">
                <a:lnSpc>
                  <a:spcPts val="4620"/>
                </a:lnSpc>
              </a:pPr>
              <a:r>
                <a:rPr lang="en-US" sz="4200" b="1" spc="126">
                  <a:solidFill>
                    <a:srgbClr val="F25A21"/>
                  </a:solidFill>
                  <a:latin typeface="Aptos" panose="020B0004020202020204" pitchFamily="34" charset="0"/>
                </a:rPr>
                <a:t>INTRODUCTION</a:t>
              </a:r>
            </a:p>
          </p:txBody>
        </p:sp>
      </p:grpSp>
      <p:grpSp>
        <p:nvGrpSpPr>
          <p:cNvPr id="6" name="Group 6">
            <a:extLst>
              <a:ext uri="{C183D7F6-B498-43B3-948B-1728B52AA6E4}">
                <adec:decorative xmlns:adec="http://schemas.microsoft.com/office/drawing/2017/decorative" val="1"/>
              </a:ext>
            </a:extLst>
          </p:cNvPr>
          <p:cNvGrpSpPr/>
          <p:nvPr/>
        </p:nvGrpSpPr>
        <p:grpSpPr>
          <a:xfrm>
            <a:off x="-228600" y="9256939"/>
            <a:ext cx="19472564" cy="1550785"/>
            <a:chOff x="0" y="0"/>
            <a:chExt cx="25963418" cy="2067714"/>
          </a:xfrm>
        </p:grpSpPr>
        <p:sp>
          <p:nvSpPr>
            <p:cNvPr id="7" name="AutoShape 7"/>
            <p:cNvSpPr/>
            <p:nvPr/>
          </p:nvSpPr>
          <p:spPr>
            <a:xfrm>
              <a:off x="0" y="0"/>
              <a:ext cx="25963418" cy="2067714"/>
            </a:xfrm>
            <a:prstGeom prst="rect">
              <a:avLst/>
            </a:prstGeom>
            <a:solidFill>
              <a:srgbClr val="F15A22"/>
            </a:solidFill>
          </p:spPr>
          <p:txBody>
            <a:bodyPr/>
            <a:lstStyle/>
            <a:p>
              <a:endParaRPr lang="en-US"/>
            </a:p>
          </p:txBody>
        </p:sp>
        <p:sp>
          <p:nvSpPr>
            <p:cNvPr id="8" name="TextBox 8"/>
            <p:cNvSpPr txBox="1"/>
            <p:nvPr/>
          </p:nvSpPr>
          <p:spPr>
            <a:xfrm>
              <a:off x="8841509" y="532380"/>
              <a:ext cx="8280400" cy="322739"/>
            </a:xfrm>
            <a:prstGeom prst="rect">
              <a:avLst/>
            </a:prstGeom>
          </p:spPr>
          <p:txBody>
            <a:bodyPr lIns="0" tIns="0" rIns="0" bIns="0" rtlCol="0" anchor="t">
              <a:spAutoFit/>
            </a:bodyPr>
            <a:lstStyle/>
            <a:p>
              <a:pPr algn="ctr">
                <a:lnSpc>
                  <a:spcPts val="1959"/>
                </a:lnSpc>
              </a:pPr>
              <a:r>
                <a:rPr lang="en-US" sz="1400" spc="280">
                  <a:solidFill>
                    <a:srgbClr val="000000"/>
                  </a:solidFill>
                  <a:latin typeface="Aptos" panose="020B0004020202020204" pitchFamily="34" charset="0"/>
                </a:rPr>
                <a:t>UT SAN ANTONIO COLLEGE OF SCIENCES | 2026</a:t>
              </a:r>
            </a:p>
          </p:txBody>
        </p:sp>
      </p:grpSp>
      <p:pic>
        <p:nvPicPr>
          <p:cNvPr id="10" name="Picture 9">
            <a:extLst>
              <a:ext uri="{FF2B5EF4-FFF2-40B4-BE49-F238E27FC236}">
                <a16:creationId xmlns:a16="http://schemas.microsoft.com/office/drawing/2014/main" id="{DAB486B1-4EFD-2206-335D-516C27082964}"/>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0345" y="7542937"/>
            <a:ext cx="3804217" cy="1194316"/>
          </a:xfrm>
          <a:prstGeom prst="rect">
            <a:avLst/>
          </a:prstGeom>
        </p:spPr>
      </p:pic>
      <p:sp>
        <p:nvSpPr>
          <p:cNvPr id="9" name="Title 8">
            <a:extLst>
              <a:ext uri="{FF2B5EF4-FFF2-40B4-BE49-F238E27FC236}">
                <a16:creationId xmlns:a16="http://schemas.microsoft.com/office/drawing/2014/main" id="{646AEB19-953E-8AF3-43A1-286F7B163016}"/>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Introduction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5A21"/>
        </a:solidFill>
        <a:effectLst/>
      </p:bgPr>
    </p:bg>
    <p:spTree>
      <p:nvGrpSpPr>
        <p:cNvPr id="1" name="">
          <a:extLst>
            <a:ext uri="{FF2B5EF4-FFF2-40B4-BE49-F238E27FC236}">
              <a16:creationId xmlns:a16="http://schemas.microsoft.com/office/drawing/2014/main" id="{3BD1C5BF-2136-887F-5688-B70BADCFF8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0C8C93-BD95-227A-5334-5A3B52087B35}"/>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Points of Contact</a:t>
            </a:r>
          </a:p>
        </p:txBody>
      </p:sp>
      <p:pic>
        <p:nvPicPr>
          <p:cNvPr id="16" name="Picture 15">
            <a:extLst>
              <a:ext uri="{FF2B5EF4-FFF2-40B4-BE49-F238E27FC236}">
                <a16:creationId xmlns:a16="http://schemas.microsoft.com/office/drawing/2014/main" id="{A490ABF7-7CE3-2DF3-4DEF-F750FF18B873}"/>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3357" y="142350"/>
            <a:ext cx="2362200" cy="741602"/>
          </a:xfrm>
          <a:prstGeom prst="rect">
            <a:avLst/>
          </a:prstGeom>
        </p:spPr>
      </p:pic>
      <p:sp>
        <p:nvSpPr>
          <p:cNvPr id="3" name="AutoShape 3">
            <a:extLst>
              <a:ext uri="{FF2B5EF4-FFF2-40B4-BE49-F238E27FC236}">
                <a16:creationId xmlns:a16="http://schemas.microsoft.com/office/drawing/2014/main" id="{C10FE141-B620-A723-933F-0E9AA9BEA8D3}"/>
              </a:ext>
              <a:ext uri="{C183D7F6-B498-43B3-948B-1728B52AA6E4}">
                <adec:decorative xmlns:adec="http://schemas.microsoft.com/office/drawing/2017/decorative" val="1"/>
              </a:ext>
            </a:extLst>
          </p:cNvPr>
          <p:cNvSpPr/>
          <p:nvPr/>
        </p:nvSpPr>
        <p:spPr>
          <a:xfrm>
            <a:off x="1028700" y="1028700"/>
            <a:ext cx="16230600" cy="8229600"/>
          </a:xfrm>
          <a:prstGeom prst="rect">
            <a:avLst/>
          </a:prstGeom>
          <a:solidFill>
            <a:srgbClr val="FFFFFF"/>
          </a:solidFill>
        </p:spPr>
        <p:txBody>
          <a:bodyPr/>
          <a:lstStyle/>
          <a:p>
            <a:endParaRPr lang="en-US"/>
          </a:p>
        </p:txBody>
      </p:sp>
      <p:grpSp>
        <p:nvGrpSpPr>
          <p:cNvPr id="4" name="Group 4">
            <a:extLst>
              <a:ext uri="{FF2B5EF4-FFF2-40B4-BE49-F238E27FC236}">
                <a16:creationId xmlns:a16="http://schemas.microsoft.com/office/drawing/2014/main" id="{6BFE9DB5-AC99-CEE7-57F7-01BFF887527B}"/>
              </a:ext>
              <a:ext uri="{C183D7F6-B498-43B3-948B-1728B52AA6E4}">
                <adec:decorative xmlns:adec="http://schemas.microsoft.com/office/drawing/2017/decorative" val="1"/>
              </a:ext>
            </a:extLst>
          </p:cNvPr>
          <p:cNvGrpSpPr/>
          <p:nvPr/>
        </p:nvGrpSpPr>
        <p:grpSpPr>
          <a:xfrm>
            <a:off x="1772319" y="1987193"/>
            <a:ext cx="14484278" cy="4489867"/>
            <a:chOff x="0" y="-13857"/>
            <a:chExt cx="19312370" cy="5986489"/>
          </a:xfrm>
        </p:grpSpPr>
        <p:sp>
          <p:nvSpPr>
            <p:cNvPr id="5" name="TextBox 5">
              <a:extLst>
                <a:ext uri="{FF2B5EF4-FFF2-40B4-BE49-F238E27FC236}">
                  <a16:creationId xmlns:a16="http://schemas.microsoft.com/office/drawing/2014/main" id="{028C4416-AB84-474D-7A4D-F91BC8B31448}"/>
                </a:ext>
              </a:extLst>
            </p:cNvPr>
            <p:cNvSpPr txBox="1"/>
            <p:nvPr/>
          </p:nvSpPr>
          <p:spPr>
            <a:xfrm>
              <a:off x="0" y="5220763"/>
              <a:ext cx="14766916" cy="751869"/>
            </a:xfrm>
            <a:prstGeom prst="rect">
              <a:avLst/>
            </a:prstGeom>
          </p:spPr>
          <p:txBody>
            <a:bodyPr lIns="0" tIns="0" rIns="0" bIns="0" rtlCol="0" anchor="t">
              <a:spAutoFit/>
            </a:bodyPr>
            <a:lstStyle/>
            <a:p>
              <a:pPr algn="l">
                <a:lnSpc>
                  <a:spcPts val="4861"/>
                </a:lnSpc>
              </a:pPr>
              <a:endParaRPr/>
            </a:p>
          </p:txBody>
        </p:sp>
        <p:sp>
          <p:nvSpPr>
            <p:cNvPr id="6" name="TextBox 6">
              <a:extLst>
                <a:ext uri="{FF2B5EF4-FFF2-40B4-BE49-F238E27FC236}">
                  <a16:creationId xmlns:a16="http://schemas.microsoft.com/office/drawing/2014/main" id="{5F68F019-8D61-1F74-158F-07E1666BAEC7}"/>
                </a:ext>
              </a:extLst>
            </p:cNvPr>
            <p:cNvSpPr txBox="1"/>
            <p:nvPr/>
          </p:nvSpPr>
          <p:spPr>
            <a:xfrm>
              <a:off x="2272727" y="-13857"/>
              <a:ext cx="14766915" cy="1265475"/>
            </a:xfrm>
            <a:prstGeom prst="rect">
              <a:avLst/>
            </a:prstGeom>
          </p:spPr>
          <p:txBody>
            <a:bodyPr lIns="0" tIns="0" rIns="0" bIns="0" rtlCol="0" anchor="t">
              <a:spAutoFit/>
            </a:bodyPr>
            <a:lstStyle/>
            <a:p>
              <a:pPr algn="ctr">
                <a:lnSpc>
                  <a:spcPts val="7840"/>
                </a:lnSpc>
              </a:pPr>
              <a:r>
                <a:rPr lang="en-US" sz="5600" b="1" spc="112">
                  <a:solidFill>
                    <a:srgbClr val="0C2340"/>
                  </a:solidFill>
                  <a:latin typeface="Aptos" panose="020B0004020202020204" pitchFamily="34" charset="0"/>
                </a:rPr>
                <a:t>COS COMMS Points of Contact</a:t>
              </a:r>
            </a:p>
          </p:txBody>
        </p:sp>
        <p:sp>
          <p:nvSpPr>
            <p:cNvPr id="7" name="TextBox 7">
              <a:extLst>
                <a:ext uri="{FF2B5EF4-FFF2-40B4-BE49-F238E27FC236}">
                  <a16:creationId xmlns:a16="http://schemas.microsoft.com/office/drawing/2014/main" id="{230496C5-D3D4-A410-87F1-E46773588372}"/>
                </a:ext>
              </a:extLst>
            </p:cNvPr>
            <p:cNvSpPr txBox="1"/>
            <p:nvPr/>
          </p:nvSpPr>
          <p:spPr>
            <a:xfrm>
              <a:off x="0" y="2504207"/>
              <a:ext cx="19312370" cy="1469510"/>
            </a:xfrm>
            <a:prstGeom prst="rect">
              <a:avLst/>
            </a:prstGeom>
          </p:spPr>
          <p:txBody>
            <a:bodyPr lIns="0" tIns="0" rIns="0" bIns="0" rtlCol="0" anchor="t">
              <a:spAutoFit/>
            </a:bodyPr>
            <a:lstStyle/>
            <a:p>
              <a:pPr algn="l">
                <a:lnSpc>
                  <a:spcPts val="8442"/>
                </a:lnSpc>
              </a:pPr>
              <a:endParaRPr/>
            </a:p>
          </p:txBody>
        </p:sp>
      </p:grpSp>
      <p:pic>
        <p:nvPicPr>
          <p:cNvPr id="8" name="Picture 7">
            <a:extLst>
              <a:ext uri="{FF2B5EF4-FFF2-40B4-BE49-F238E27FC236}">
                <a16:creationId xmlns:a16="http://schemas.microsoft.com/office/drawing/2014/main" id="{6F514992-F979-9C9D-FBF4-01FCF990A06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4950" y="3611361"/>
            <a:ext cx="2790376" cy="3487970"/>
          </a:xfrm>
          <a:prstGeom prst="rect">
            <a:avLst/>
          </a:prstGeom>
        </p:spPr>
      </p:pic>
      <p:pic>
        <p:nvPicPr>
          <p:cNvPr id="12" name="Picture 11">
            <a:extLst>
              <a:ext uri="{FF2B5EF4-FFF2-40B4-BE49-F238E27FC236}">
                <a16:creationId xmlns:a16="http://schemas.microsoft.com/office/drawing/2014/main" id="{8DBFC79E-6046-7833-6264-368D7FCAA22C}"/>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rcRect t="22825"/>
          <a:stretch>
            <a:fillRect/>
          </a:stretch>
        </p:blipFill>
        <p:spPr>
          <a:xfrm>
            <a:off x="9930320" y="3602894"/>
            <a:ext cx="3027679" cy="3504903"/>
          </a:xfrm>
          <a:prstGeom prst="rect">
            <a:avLst/>
          </a:prstGeom>
        </p:spPr>
      </p:pic>
      <p:sp>
        <p:nvSpPr>
          <p:cNvPr id="9" name="TextBox 9">
            <a:extLst>
              <a:ext uri="{FF2B5EF4-FFF2-40B4-BE49-F238E27FC236}">
                <a16:creationId xmlns:a16="http://schemas.microsoft.com/office/drawing/2014/main" id="{B97BC911-8CB4-8372-26ED-CBBC44B72D8D}"/>
              </a:ext>
            </a:extLst>
          </p:cNvPr>
          <p:cNvSpPr txBox="1"/>
          <p:nvPr/>
        </p:nvSpPr>
        <p:spPr>
          <a:xfrm>
            <a:off x="899157" y="7412344"/>
            <a:ext cx="16230600" cy="487313"/>
          </a:xfrm>
          <a:prstGeom prst="rect">
            <a:avLst/>
          </a:prstGeom>
        </p:spPr>
        <p:txBody>
          <a:bodyPr lIns="0" tIns="0" rIns="0" bIns="0" rtlCol="0" anchor="t">
            <a:spAutoFit/>
          </a:bodyPr>
          <a:lstStyle/>
          <a:p>
            <a:pPr algn="ctr">
              <a:lnSpc>
                <a:spcPts val="3779"/>
              </a:lnSpc>
              <a:spcBef>
                <a:spcPct val="0"/>
              </a:spcBef>
            </a:pPr>
            <a:r>
              <a:rPr lang="en-US" sz="3200" spc="54">
                <a:solidFill>
                  <a:srgbClr val="0C2340"/>
                </a:solidFill>
                <a:latin typeface="Aptos" panose="020B0004020202020204" pitchFamily="34" charset="0"/>
                <a:ea typeface="Open Sans Bold"/>
                <a:cs typeface="Open Sans Bold"/>
                <a:hlinkClick r:id="rId5">
                  <a:extLst>
                    <a:ext uri="{A12FA001-AC4F-418D-AE19-62706E023703}">
                      <ahyp:hlinkClr xmlns:ahyp="http://schemas.microsoft.com/office/drawing/2018/hyperlinkcolor" val="tx"/>
                    </a:ext>
                  </a:extLst>
                </a:hlinkClick>
              </a:rPr>
              <a:t>Ryan </a:t>
            </a:r>
            <a:r>
              <a:rPr lang="en-US" sz="3200" spc="54" err="1">
                <a:solidFill>
                  <a:srgbClr val="0C2340"/>
                </a:solidFill>
                <a:latin typeface="Aptos" panose="020B0004020202020204" pitchFamily="34" charset="0"/>
                <a:ea typeface="Open Sans Bold"/>
                <a:cs typeface="Open Sans Bold"/>
                <a:hlinkClick r:id="rId5">
                  <a:extLst>
                    <a:ext uri="{A12FA001-AC4F-418D-AE19-62706E023703}">
                      <ahyp:hlinkClr xmlns:ahyp="http://schemas.microsoft.com/office/drawing/2018/hyperlinkcolor" val="tx"/>
                    </a:ext>
                  </a:extLst>
                </a:hlinkClick>
              </a:rPr>
              <a:t>Schoensee</a:t>
            </a:r>
            <a:r>
              <a:rPr lang="en-US" sz="3200" spc="54">
                <a:solidFill>
                  <a:srgbClr val="0C2340"/>
                </a:solidFill>
                <a:latin typeface="Aptos" panose="020B0004020202020204" pitchFamily="34" charset="0"/>
                <a:ea typeface="Open Sans Bold"/>
                <a:cs typeface="Open Sans Bold"/>
              </a:rPr>
              <a:t>	</a:t>
            </a:r>
            <a:r>
              <a:rPr lang="en-US" sz="3200" spc="54">
                <a:solidFill>
                  <a:srgbClr val="F25A21"/>
                </a:solidFill>
                <a:latin typeface="Aptos" panose="020B0004020202020204" pitchFamily="34" charset="0"/>
                <a:ea typeface="Open Sans Bold"/>
                <a:cs typeface="Open Sans Bold"/>
              </a:rPr>
              <a:t>or </a:t>
            </a:r>
            <a:r>
              <a:rPr lang="en-US" sz="3200" spc="54">
                <a:solidFill>
                  <a:srgbClr val="0C2340"/>
                </a:solidFill>
                <a:latin typeface="Aptos" panose="020B0004020202020204" pitchFamily="34" charset="0"/>
                <a:ea typeface="Open Sans Bold"/>
                <a:cs typeface="Open Sans Bold"/>
              </a:rPr>
              <a:t> 	</a:t>
            </a:r>
            <a:r>
              <a:rPr lang="en-US" sz="3200" spc="54">
                <a:solidFill>
                  <a:srgbClr val="0C2340"/>
                </a:solidFill>
                <a:latin typeface="Aptos" panose="020B0004020202020204" pitchFamily="34" charset="0"/>
                <a:ea typeface="Open Sans Bold"/>
                <a:cs typeface="Open Sans Bold"/>
                <a:hlinkClick r:id="rId6">
                  <a:extLst>
                    <a:ext uri="{A12FA001-AC4F-418D-AE19-62706E023703}">
                      <ahyp:hlinkClr xmlns:ahyp="http://schemas.microsoft.com/office/drawing/2018/hyperlinkcolor" val="tx"/>
                    </a:ext>
                  </a:extLst>
                </a:hlinkClick>
              </a:rPr>
              <a:t>Christina Calvo</a:t>
            </a:r>
            <a:endParaRPr lang="en-US" sz="3200" spc="54">
              <a:solidFill>
                <a:srgbClr val="F15A22"/>
              </a:solidFill>
              <a:latin typeface="Aptos" panose="020B0004020202020204" pitchFamily="34" charset="0"/>
              <a:ea typeface="Open Sans Bold"/>
              <a:cs typeface="Open Sans Bold"/>
            </a:endParaRPr>
          </a:p>
        </p:txBody>
      </p:sp>
      <p:sp>
        <p:nvSpPr>
          <p:cNvPr id="17" name="TextBox 16">
            <a:extLst>
              <a:ext uri="{FF2B5EF4-FFF2-40B4-BE49-F238E27FC236}">
                <a16:creationId xmlns:a16="http://schemas.microsoft.com/office/drawing/2014/main" id="{9518CF12-2DD0-8AAF-B92F-FD6EEED59DEF}"/>
              </a:ext>
            </a:extLst>
          </p:cNvPr>
          <p:cNvSpPr txBox="1"/>
          <p:nvPr/>
        </p:nvSpPr>
        <p:spPr>
          <a:xfrm>
            <a:off x="5314950" y="7993400"/>
            <a:ext cx="2971800" cy="646331"/>
          </a:xfrm>
          <a:prstGeom prst="rect">
            <a:avLst/>
          </a:prstGeom>
          <a:noFill/>
        </p:spPr>
        <p:txBody>
          <a:bodyPr wrap="square" rtlCol="0">
            <a:spAutoFit/>
          </a:bodyPr>
          <a:lstStyle/>
          <a:p>
            <a:r>
              <a:rPr lang="en-US"/>
              <a:t>Associate Director of</a:t>
            </a:r>
          </a:p>
          <a:p>
            <a:r>
              <a:rPr lang="en-US"/>
              <a:t>Communications</a:t>
            </a:r>
          </a:p>
        </p:txBody>
      </p:sp>
      <p:sp>
        <p:nvSpPr>
          <p:cNvPr id="19" name="TextBox 18">
            <a:extLst>
              <a:ext uri="{FF2B5EF4-FFF2-40B4-BE49-F238E27FC236}">
                <a16:creationId xmlns:a16="http://schemas.microsoft.com/office/drawing/2014/main" id="{8B930137-A150-75AE-5FB3-2CCEA980D599}"/>
              </a:ext>
            </a:extLst>
          </p:cNvPr>
          <p:cNvSpPr txBox="1"/>
          <p:nvPr/>
        </p:nvSpPr>
        <p:spPr>
          <a:xfrm>
            <a:off x="9847131" y="7993400"/>
            <a:ext cx="2971800" cy="369332"/>
          </a:xfrm>
          <a:prstGeom prst="rect">
            <a:avLst/>
          </a:prstGeom>
          <a:noFill/>
        </p:spPr>
        <p:txBody>
          <a:bodyPr wrap="square" rtlCol="0">
            <a:spAutoFit/>
          </a:bodyPr>
          <a:lstStyle/>
          <a:p>
            <a:r>
              <a:rPr lang="en-US"/>
              <a:t>Administrative Associate</a:t>
            </a:r>
          </a:p>
        </p:txBody>
      </p:sp>
      <p:pic>
        <p:nvPicPr>
          <p:cNvPr id="14" name="Picture 13">
            <a:extLst>
              <a:ext uri="{FF2B5EF4-FFF2-40B4-BE49-F238E27FC236}">
                <a16:creationId xmlns:a16="http://schemas.microsoft.com/office/drawing/2014/main" id="{E10E222B-65AB-53E9-D69E-05EEC5EEAB44}"/>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21290" y="9421669"/>
            <a:ext cx="3045419" cy="722981"/>
          </a:xfrm>
          <a:prstGeom prst="rect">
            <a:avLst/>
          </a:prstGeom>
        </p:spPr>
      </p:pic>
    </p:spTree>
    <p:extLst>
      <p:ext uri="{BB962C8B-B14F-4D97-AF65-F5344CB8AC3E}">
        <p14:creationId xmlns:p14="http://schemas.microsoft.com/office/powerpoint/2010/main" val="2950287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5A2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0E536-4782-8414-74EA-2B511F2A9AB3}"/>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COS Logo</a:t>
            </a:r>
          </a:p>
        </p:txBody>
      </p:sp>
      <p:sp>
        <p:nvSpPr>
          <p:cNvPr id="3" name="AutoShape 3">
            <a:extLst>
              <a:ext uri="{C183D7F6-B498-43B3-948B-1728B52AA6E4}">
                <adec:decorative xmlns:adec="http://schemas.microsoft.com/office/drawing/2017/decorative" val="1"/>
              </a:ext>
            </a:extLst>
          </p:cNvPr>
          <p:cNvSpPr/>
          <p:nvPr/>
        </p:nvSpPr>
        <p:spPr>
          <a:xfrm>
            <a:off x="1028700" y="1028700"/>
            <a:ext cx="16230600" cy="8229600"/>
          </a:xfrm>
          <a:prstGeom prst="rect">
            <a:avLst/>
          </a:prstGeom>
          <a:solidFill>
            <a:srgbClr val="FFFFFF"/>
          </a:solidFill>
        </p:spPr>
        <p:txBody>
          <a:bodyPr/>
          <a:lstStyle/>
          <a:p>
            <a:endParaRPr lang="en-US"/>
          </a:p>
        </p:txBody>
      </p:sp>
      <p:grpSp>
        <p:nvGrpSpPr>
          <p:cNvPr id="4" name="Group 4">
            <a:extLst>
              <a:ext uri="{C183D7F6-B498-43B3-948B-1728B52AA6E4}">
                <adec:decorative xmlns:adec="http://schemas.microsoft.com/office/drawing/2017/decorative" val="1"/>
              </a:ext>
            </a:extLst>
          </p:cNvPr>
          <p:cNvGrpSpPr/>
          <p:nvPr/>
        </p:nvGrpSpPr>
        <p:grpSpPr>
          <a:xfrm>
            <a:off x="1772319" y="1911861"/>
            <a:ext cx="14484278" cy="4565199"/>
            <a:chOff x="0" y="-114300"/>
            <a:chExt cx="19312370" cy="6086932"/>
          </a:xfrm>
        </p:grpSpPr>
        <p:sp>
          <p:nvSpPr>
            <p:cNvPr id="5" name="TextBox 5"/>
            <p:cNvSpPr txBox="1"/>
            <p:nvPr/>
          </p:nvSpPr>
          <p:spPr>
            <a:xfrm>
              <a:off x="0" y="5220763"/>
              <a:ext cx="14766916" cy="751869"/>
            </a:xfrm>
            <a:prstGeom prst="rect">
              <a:avLst/>
            </a:prstGeom>
          </p:spPr>
          <p:txBody>
            <a:bodyPr lIns="0" tIns="0" rIns="0" bIns="0" rtlCol="0" anchor="t">
              <a:spAutoFit/>
            </a:bodyPr>
            <a:lstStyle/>
            <a:p>
              <a:pPr algn="l">
                <a:lnSpc>
                  <a:spcPts val="4861"/>
                </a:lnSpc>
              </a:pPr>
              <a:endParaRPr/>
            </a:p>
          </p:txBody>
        </p:sp>
        <p:sp>
          <p:nvSpPr>
            <p:cNvPr id="6" name="TextBox 6"/>
            <p:cNvSpPr txBox="1"/>
            <p:nvPr/>
          </p:nvSpPr>
          <p:spPr>
            <a:xfrm>
              <a:off x="0" y="-114300"/>
              <a:ext cx="14766915" cy="1265475"/>
            </a:xfrm>
            <a:prstGeom prst="rect">
              <a:avLst/>
            </a:prstGeom>
          </p:spPr>
          <p:txBody>
            <a:bodyPr lIns="0" tIns="0" rIns="0" bIns="0" rtlCol="0" anchor="t">
              <a:spAutoFit/>
            </a:bodyPr>
            <a:lstStyle/>
            <a:p>
              <a:pPr algn="l">
                <a:lnSpc>
                  <a:spcPts val="7840"/>
                </a:lnSpc>
              </a:pPr>
              <a:r>
                <a:rPr lang="en-US" sz="5600" b="1" spc="112">
                  <a:solidFill>
                    <a:srgbClr val="0C2340"/>
                  </a:solidFill>
                  <a:latin typeface="Aptos" panose="020B0004020202020204" pitchFamily="34" charset="0"/>
                </a:rPr>
                <a:t>COS LOGO</a:t>
              </a:r>
            </a:p>
          </p:txBody>
        </p:sp>
        <p:sp>
          <p:nvSpPr>
            <p:cNvPr id="7" name="TextBox 7"/>
            <p:cNvSpPr txBox="1"/>
            <p:nvPr/>
          </p:nvSpPr>
          <p:spPr>
            <a:xfrm>
              <a:off x="0" y="2504207"/>
              <a:ext cx="19312370" cy="1469510"/>
            </a:xfrm>
            <a:prstGeom prst="rect">
              <a:avLst/>
            </a:prstGeom>
          </p:spPr>
          <p:txBody>
            <a:bodyPr lIns="0" tIns="0" rIns="0" bIns="0" rtlCol="0" anchor="t">
              <a:spAutoFit/>
            </a:bodyPr>
            <a:lstStyle/>
            <a:p>
              <a:pPr algn="l">
                <a:lnSpc>
                  <a:spcPts val="8442"/>
                </a:lnSpc>
              </a:pPr>
              <a:endParaRPr/>
            </a:p>
          </p:txBody>
        </p:sp>
      </p:grpSp>
      <p:pic>
        <p:nvPicPr>
          <p:cNvPr id="10" name="Picture 9" descr="UT San Antonio College of Sciences logo">
            <a:extLst>
              <a:ext uri="{FF2B5EF4-FFF2-40B4-BE49-F238E27FC236}">
                <a16:creationId xmlns:a16="http://schemas.microsoft.com/office/drawing/2014/main" id="{015C5113-DEF5-5E4E-C8E3-2C4DF5E60E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7800" y="3387430"/>
            <a:ext cx="7772400" cy="2440108"/>
          </a:xfrm>
          <a:prstGeom prst="rect">
            <a:avLst/>
          </a:prstGeom>
        </p:spPr>
      </p:pic>
      <p:sp>
        <p:nvSpPr>
          <p:cNvPr id="9" name="TextBox 9"/>
          <p:cNvSpPr txBox="1"/>
          <p:nvPr/>
        </p:nvSpPr>
        <p:spPr>
          <a:xfrm>
            <a:off x="1028700" y="6367443"/>
            <a:ext cx="16230600" cy="487313"/>
          </a:xfrm>
          <a:prstGeom prst="rect">
            <a:avLst/>
          </a:prstGeom>
        </p:spPr>
        <p:txBody>
          <a:bodyPr lIns="0" tIns="0" rIns="0" bIns="0" rtlCol="0" anchor="t">
            <a:spAutoFit/>
          </a:bodyPr>
          <a:lstStyle/>
          <a:p>
            <a:pPr algn="ctr">
              <a:lnSpc>
                <a:spcPts val="3779"/>
              </a:lnSpc>
              <a:spcBef>
                <a:spcPct val="0"/>
              </a:spcBef>
            </a:pPr>
            <a:r>
              <a:rPr lang="en-US" sz="3200" spc="54">
                <a:solidFill>
                  <a:srgbClr val="F15A22"/>
                </a:solidFill>
                <a:latin typeface="Aptos" panose="020B0004020202020204" pitchFamily="34" charset="0"/>
                <a:ea typeface="Open Sans Bold"/>
                <a:cs typeface="Open Sans Bold"/>
              </a:rPr>
              <a:t>Contact </a:t>
            </a:r>
            <a:r>
              <a:rPr lang="en-US" sz="3200" spc="54">
                <a:solidFill>
                  <a:srgbClr val="0C2340"/>
                </a:solidFill>
                <a:latin typeface="Aptos" panose="020B0004020202020204" pitchFamily="34" charset="0"/>
                <a:ea typeface="Open Sans Bold"/>
                <a:cs typeface="Open Sans Bold"/>
                <a:hlinkClick r:id="rId3">
                  <a:extLst>
                    <a:ext uri="{A12FA001-AC4F-418D-AE19-62706E023703}">
                      <ahyp:hlinkClr xmlns:ahyp="http://schemas.microsoft.com/office/drawing/2018/hyperlinkcolor" val="tx"/>
                    </a:ext>
                  </a:extLst>
                </a:hlinkClick>
              </a:rPr>
              <a:t>Ryan Schoensee</a:t>
            </a:r>
            <a:r>
              <a:rPr lang="en-US" sz="3200" spc="54">
                <a:solidFill>
                  <a:srgbClr val="0C2340"/>
                </a:solidFill>
                <a:latin typeface="Aptos" panose="020B0004020202020204" pitchFamily="34" charset="0"/>
                <a:ea typeface="Open Sans Bold"/>
                <a:cs typeface="Open Sans Bold"/>
              </a:rPr>
              <a:t> </a:t>
            </a:r>
            <a:r>
              <a:rPr lang="en-US" sz="3200" spc="54">
                <a:solidFill>
                  <a:srgbClr val="F25A21"/>
                </a:solidFill>
                <a:latin typeface="Aptos" panose="020B0004020202020204" pitchFamily="34" charset="0"/>
                <a:ea typeface="Open Sans Bold"/>
                <a:cs typeface="Open Sans Bold"/>
              </a:rPr>
              <a:t>or</a:t>
            </a:r>
            <a:r>
              <a:rPr lang="en-US" sz="3200" spc="54">
                <a:solidFill>
                  <a:srgbClr val="0C2340"/>
                </a:solidFill>
                <a:latin typeface="Aptos" panose="020B0004020202020204" pitchFamily="34" charset="0"/>
                <a:ea typeface="Open Sans Bold"/>
                <a:cs typeface="Open Sans Bold"/>
              </a:rPr>
              <a:t> </a:t>
            </a:r>
            <a:r>
              <a:rPr lang="en-US" sz="3200" spc="54">
                <a:solidFill>
                  <a:srgbClr val="0C2340"/>
                </a:solidFill>
                <a:latin typeface="Aptos" panose="020B0004020202020204" pitchFamily="34" charset="0"/>
                <a:ea typeface="Open Sans Bold"/>
                <a:cs typeface="Open Sans Bold"/>
                <a:hlinkClick r:id="rId4">
                  <a:extLst>
                    <a:ext uri="{A12FA001-AC4F-418D-AE19-62706E023703}">
                      <ahyp:hlinkClr xmlns:ahyp="http://schemas.microsoft.com/office/drawing/2018/hyperlinkcolor" val="tx"/>
                    </a:ext>
                  </a:extLst>
                </a:hlinkClick>
              </a:rPr>
              <a:t>Christina Calvo</a:t>
            </a:r>
            <a:r>
              <a:rPr lang="en-US" sz="3200" spc="54">
                <a:solidFill>
                  <a:srgbClr val="0C2340"/>
                </a:solidFill>
                <a:latin typeface="Aptos" panose="020B0004020202020204" pitchFamily="34" charset="0"/>
                <a:ea typeface="Open Sans Bold"/>
                <a:cs typeface="Open Sans Bold"/>
              </a:rPr>
              <a:t> </a:t>
            </a:r>
            <a:r>
              <a:rPr lang="en-US" sz="3200" spc="54">
                <a:solidFill>
                  <a:srgbClr val="F15A22"/>
                </a:solidFill>
                <a:latin typeface="Aptos" panose="020B0004020202020204" pitchFamily="34" charset="0"/>
                <a:ea typeface="Open Sans Bold"/>
                <a:cs typeface="Open Sans Bold"/>
              </a:rPr>
              <a:t>for more Logo Options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E181A-D50B-D322-04E0-3BCC9F02B202}"/>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COS Branding Design</a:t>
            </a:r>
          </a:p>
        </p:txBody>
      </p:sp>
      <p:pic>
        <p:nvPicPr>
          <p:cNvPr id="3" name="Picture 3">
            <a:extLst>
              <a:ext uri="{C183D7F6-B498-43B3-948B-1728B52AA6E4}">
                <adec:decorative xmlns:adec="http://schemas.microsoft.com/office/drawing/2017/decorative" val="1"/>
              </a:ext>
            </a:extLst>
          </p:cNvPr>
          <p:cNvPicPr>
            <a:picLocks noChangeAspect="1"/>
          </p:cNvPicPr>
          <p:nvPr/>
        </p:nvPicPr>
        <p:blipFill>
          <a:blip r:embed="rId2"/>
          <a:srcRect l="7874" r="7874"/>
          <a:stretch>
            <a:fillRect/>
          </a:stretch>
        </p:blipFill>
        <p:spPr>
          <a:xfrm>
            <a:off x="1248706" y="1496291"/>
            <a:ext cx="4488873" cy="3551959"/>
          </a:xfrm>
          <a:prstGeom prst="rect">
            <a:avLst/>
          </a:prstGeom>
        </p:spPr>
      </p:pic>
      <p:grpSp>
        <p:nvGrpSpPr>
          <p:cNvPr id="8" name="Group 8">
            <a:extLst>
              <a:ext uri="{C183D7F6-B498-43B3-948B-1728B52AA6E4}">
                <adec:decorative xmlns:adec="http://schemas.microsoft.com/office/drawing/2017/decorative" val="1"/>
              </a:ext>
            </a:extLst>
          </p:cNvPr>
          <p:cNvGrpSpPr/>
          <p:nvPr/>
        </p:nvGrpSpPr>
        <p:grpSpPr>
          <a:xfrm>
            <a:off x="6156036" y="2519189"/>
            <a:ext cx="11103264" cy="4723226"/>
            <a:chOff x="0" y="38100"/>
            <a:chExt cx="14804352" cy="6297634"/>
          </a:xfrm>
        </p:grpSpPr>
        <p:sp>
          <p:nvSpPr>
            <p:cNvPr id="9" name="TextBox 9"/>
            <p:cNvSpPr txBox="1"/>
            <p:nvPr/>
          </p:nvSpPr>
          <p:spPr>
            <a:xfrm>
              <a:off x="0" y="2393373"/>
              <a:ext cx="14804352" cy="3942361"/>
            </a:xfrm>
            <a:prstGeom prst="rect">
              <a:avLst/>
            </a:prstGeom>
          </p:spPr>
          <p:txBody>
            <a:bodyPr lIns="0" tIns="0" rIns="0" bIns="0" rtlCol="0" anchor="t">
              <a:spAutoFit/>
            </a:bodyPr>
            <a:lstStyle/>
            <a:p>
              <a:pPr>
                <a:lnSpc>
                  <a:spcPts val="2940"/>
                </a:lnSpc>
              </a:pPr>
              <a:r>
                <a:rPr lang="en-US" sz="2100" spc="63">
                  <a:solidFill>
                    <a:srgbClr val="0C2340"/>
                  </a:solidFill>
                  <a:latin typeface="Aptos" panose="020B0004020202020204" pitchFamily="34" charset="0"/>
                </a:rPr>
                <a:t>The College of Sciences follows the branding and marketing guidelines provided by The University of Texas at San Antonio's communications and marketing team and as listed on the </a:t>
              </a:r>
              <a:r>
                <a:rPr lang="en-US" sz="2100" u="sng" spc="63">
                  <a:solidFill>
                    <a:srgbClr val="0C2340"/>
                  </a:solidFill>
                  <a:latin typeface="Aptos" panose="020B0004020202020204" pitchFamily="34" charset="0"/>
                  <a:hlinkClick r:id="rId3">
                    <a:extLst>
                      <a:ext uri="{A12FA001-AC4F-418D-AE19-62706E023703}">
                        <ahyp:hlinkClr xmlns:ahyp="http://schemas.microsoft.com/office/drawing/2018/hyperlinkcolor" val="tx"/>
                      </a:ext>
                    </a:extLst>
                  </a:hlinkClick>
                </a:rPr>
                <a:t>Marcom Studio website</a:t>
              </a:r>
              <a:r>
                <a:rPr lang="en-US" sz="2100" spc="63">
                  <a:solidFill>
                    <a:srgbClr val="0C2340"/>
                  </a:solidFill>
                  <a:latin typeface="Aptos" panose="020B0004020202020204" pitchFamily="34" charset="0"/>
                </a:rPr>
                <a:t>.</a:t>
              </a:r>
            </a:p>
            <a:p>
              <a:pPr algn="l">
                <a:lnSpc>
                  <a:spcPts val="2940"/>
                </a:lnSpc>
              </a:pPr>
              <a:endParaRPr lang="en-US" sz="2100" spc="63">
                <a:solidFill>
                  <a:srgbClr val="0C2340"/>
                </a:solidFill>
                <a:latin typeface="Aptos" panose="020B0004020202020204" pitchFamily="34" charset="0"/>
              </a:endParaRPr>
            </a:p>
            <a:p>
              <a:pPr algn="l">
                <a:lnSpc>
                  <a:spcPts val="2940"/>
                </a:lnSpc>
              </a:pPr>
              <a:r>
                <a:rPr lang="en-US" sz="2100" spc="63">
                  <a:solidFill>
                    <a:srgbClr val="0C2340"/>
                  </a:solidFill>
                  <a:latin typeface="Aptos" panose="020B0004020202020204" pitchFamily="34" charset="0"/>
                </a:rPr>
                <a:t>Please make sure you are following UT San Antonio’s guidelines for images, logo, font, color, and university name when designing your communications for online and/or print form. If you need assistance or have questions about using the brand logo, please email </a:t>
              </a:r>
              <a:r>
                <a:rPr lang="en-US" sz="2100" b="1" spc="63">
                  <a:solidFill>
                    <a:srgbClr val="0C2340"/>
                  </a:solidFill>
                  <a:latin typeface="Aptos" panose="020B0004020202020204" pitchFamily="34" charset="0"/>
                  <a:hlinkClick r:id="rId4">
                    <a:extLst>
                      <a:ext uri="{A12FA001-AC4F-418D-AE19-62706E023703}">
                        <ahyp:hlinkClr xmlns:ahyp="http://schemas.microsoft.com/office/drawing/2018/hyperlinkcolor" val="tx"/>
                      </a:ext>
                    </a:extLst>
                  </a:hlinkClick>
                </a:rPr>
                <a:t>ryan.schoensee@utsa.edu</a:t>
              </a:r>
              <a:r>
                <a:rPr lang="en-US" sz="2100" b="1" spc="63">
                  <a:solidFill>
                    <a:srgbClr val="0C2340"/>
                  </a:solidFill>
                  <a:latin typeface="Aptos" panose="020B0004020202020204" pitchFamily="34" charset="0"/>
                </a:rPr>
                <a:t> </a:t>
              </a:r>
              <a:r>
                <a:rPr lang="en-US" sz="2100" spc="63">
                  <a:solidFill>
                    <a:srgbClr val="0C2340"/>
                  </a:solidFill>
                  <a:latin typeface="Aptos" panose="020B0004020202020204" pitchFamily="34" charset="0"/>
                </a:rPr>
                <a:t>or </a:t>
              </a:r>
              <a:r>
                <a:rPr lang="en-US" sz="2100" b="1" spc="63" err="1">
                  <a:solidFill>
                    <a:srgbClr val="0C2340"/>
                  </a:solidFill>
                  <a:latin typeface="Aptos" panose="020B0004020202020204" pitchFamily="34" charset="0"/>
                  <a:hlinkClick r:id="rId5">
                    <a:extLst>
                      <a:ext uri="{A12FA001-AC4F-418D-AE19-62706E023703}">
                        <ahyp:hlinkClr xmlns:ahyp="http://schemas.microsoft.com/office/drawing/2018/hyperlinkcolor" val="tx"/>
                      </a:ext>
                    </a:extLst>
                  </a:hlinkClick>
                </a:rPr>
                <a:t>christina.calvo@utsa.edu</a:t>
              </a:r>
              <a:r>
                <a:rPr lang="en-US" sz="2100" spc="63">
                  <a:solidFill>
                    <a:srgbClr val="0C2340"/>
                  </a:solidFill>
                  <a:latin typeface="Aptos" panose="020B0004020202020204" pitchFamily="34" charset="0"/>
                </a:rPr>
                <a:t>.</a:t>
              </a:r>
            </a:p>
          </p:txBody>
        </p:sp>
        <p:sp>
          <p:nvSpPr>
            <p:cNvPr id="10" name="TextBox 10"/>
            <p:cNvSpPr txBox="1"/>
            <p:nvPr/>
          </p:nvSpPr>
          <p:spPr>
            <a:xfrm>
              <a:off x="0" y="38100"/>
              <a:ext cx="11909873" cy="786540"/>
            </a:xfrm>
            <a:prstGeom prst="rect">
              <a:avLst/>
            </a:prstGeom>
          </p:spPr>
          <p:txBody>
            <a:bodyPr lIns="0" tIns="0" rIns="0" bIns="0" rtlCol="0" anchor="t">
              <a:spAutoFit/>
            </a:bodyPr>
            <a:lstStyle/>
            <a:p>
              <a:pPr algn="l">
                <a:lnSpc>
                  <a:spcPts val="4620"/>
                </a:lnSpc>
              </a:pPr>
              <a:r>
                <a:rPr lang="en-US" sz="4200" b="1" spc="126">
                  <a:solidFill>
                    <a:srgbClr val="0C2340"/>
                  </a:solidFill>
                  <a:latin typeface="Aptos" panose="020B0004020202020204" pitchFamily="34" charset="0"/>
                </a:rPr>
                <a:t>BRAND LOGO</a:t>
              </a:r>
            </a:p>
          </p:txBody>
        </p:sp>
        <p:sp>
          <p:nvSpPr>
            <p:cNvPr id="11" name="TextBox 11"/>
            <p:cNvSpPr txBox="1"/>
            <p:nvPr/>
          </p:nvSpPr>
          <p:spPr>
            <a:xfrm>
              <a:off x="0" y="1236788"/>
              <a:ext cx="8280400" cy="615127"/>
            </a:xfrm>
            <a:prstGeom prst="rect">
              <a:avLst/>
            </a:prstGeom>
          </p:spPr>
          <p:txBody>
            <a:bodyPr lIns="0" tIns="0" rIns="0" bIns="0" rtlCol="0" anchor="t">
              <a:spAutoFit/>
            </a:bodyPr>
            <a:lstStyle/>
            <a:p>
              <a:pPr algn="l">
                <a:lnSpc>
                  <a:spcPts val="3779"/>
                </a:lnSpc>
              </a:pPr>
              <a:r>
                <a:rPr lang="en-US" sz="2700" spc="54">
                  <a:solidFill>
                    <a:srgbClr val="F15A22"/>
                  </a:solidFill>
                  <a:latin typeface="Aptos" panose="020B0004020202020204" pitchFamily="34" charset="0"/>
                </a:rPr>
                <a:t>Explaining the Design</a:t>
              </a:r>
            </a:p>
          </p:txBody>
        </p:sp>
      </p:grpSp>
      <p:sp>
        <p:nvSpPr>
          <p:cNvPr id="12" name="Arrow: Right 11">
            <a:extLst>
              <a:ext uri="{FF2B5EF4-FFF2-40B4-BE49-F238E27FC236}">
                <a16:creationId xmlns:a16="http://schemas.microsoft.com/office/drawing/2014/main" id="{AAACD95A-F56E-B684-B12B-429B12BF202A}"/>
              </a:ext>
              <a:ext uri="{C183D7F6-B498-43B3-948B-1728B52AA6E4}">
                <adec:decorative xmlns:adec="http://schemas.microsoft.com/office/drawing/2017/decorative" val="1"/>
              </a:ext>
            </a:extLst>
          </p:cNvPr>
          <p:cNvSpPr/>
          <p:nvPr/>
        </p:nvSpPr>
        <p:spPr>
          <a:xfrm>
            <a:off x="9898338" y="2600086"/>
            <a:ext cx="1447800" cy="3070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UT San Antonio College of Sciences logo">
            <a:extLst>
              <a:ext uri="{FF2B5EF4-FFF2-40B4-BE49-F238E27FC236}">
                <a16:creationId xmlns:a16="http://schemas.microsoft.com/office/drawing/2014/main" id="{9CFBCDC4-94AA-D5B7-E971-07F0345A636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430000" y="782599"/>
            <a:ext cx="4767084" cy="3135051"/>
          </a:xfrm>
          <a:prstGeom prst="rect">
            <a:avLst/>
          </a:prstGeom>
        </p:spPr>
      </p:pic>
      <p:pic>
        <p:nvPicPr>
          <p:cNvPr id="13" name="Picture 12">
            <a:extLst>
              <a:ext uri="{FF2B5EF4-FFF2-40B4-BE49-F238E27FC236}">
                <a16:creationId xmlns:a16="http://schemas.microsoft.com/office/drawing/2014/main" id="{1302CD6D-EBA7-43E8-4C4C-85CC941749AF}"/>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33979" y="5119985"/>
            <a:ext cx="4503599" cy="2979933"/>
          </a:xfrm>
          <a:prstGeom prst="rect">
            <a:avLst/>
          </a:prstGeom>
        </p:spPr>
      </p:pic>
      <p:grpSp>
        <p:nvGrpSpPr>
          <p:cNvPr id="5" name="Group 5">
            <a:extLst>
              <a:ext uri="{C183D7F6-B498-43B3-948B-1728B52AA6E4}">
                <adec:decorative xmlns:adec="http://schemas.microsoft.com/office/drawing/2017/decorative" val="1"/>
              </a:ext>
            </a:extLst>
          </p:cNvPr>
          <p:cNvGrpSpPr/>
          <p:nvPr/>
        </p:nvGrpSpPr>
        <p:grpSpPr>
          <a:xfrm>
            <a:off x="-228600" y="9258300"/>
            <a:ext cx="19472564" cy="1550785"/>
            <a:chOff x="0" y="0"/>
            <a:chExt cx="25963418" cy="2067714"/>
          </a:xfrm>
        </p:grpSpPr>
        <p:sp>
          <p:nvSpPr>
            <p:cNvPr id="6" name="AutoShape 6"/>
            <p:cNvSpPr/>
            <p:nvPr/>
          </p:nvSpPr>
          <p:spPr>
            <a:xfrm>
              <a:off x="0" y="0"/>
              <a:ext cx="25963418" cy="2067714"/>
            </a:xfrm>
            <a:prstGeom prst="rect">
              <a:avLst/>
            </a:prstGeom>
            <a:solidFill>
              <a:srgbClr val="F15A22"/>
            </a:solidFill>
          </p:spPr>
          <p:txBody>
            <a:bodyPr/>
            <a:lstStyle/>
            <a:p>
              <a:endParaRPr lang="en-US"/>
            </a:p>
          </p:txBody>
        </p:sp>
        <p:sp>
          <p:nvSpPr>
            <p:cNvPr id="7" name="TextBox 7"/>
            <p:cNvSpPr txBox="1"/>
            <p:nvPr/>
          </p:nvSpPr>
          <p:spPr>
            <a:xfrm>
              <a:off x="8841509" y="532380"/>
              <a:ext cx="8280400" cy="322739"/>
            </a:xfrm>
            <a:prstGeom prst="rect">
              <a:avLst/>
            </a:prstGeom>
          </p:spPr>
          <p:txBody>
            <a:bodyPr lIns="0" tIns="0" rIns="0" bIns="0" rtlCol="0" anchor="t">
              <a:spAutoFit/>
            </a:bodyPr>
            <a:lstStyle/>
            <a:p>
              <a:pPr algn="ctr">
                <a:lnSpc>
                  <a:spcPts val="1959"/>
                </a:lnSpc>
              </a:pPr>
              <a:r>
                <a:rPr lang="en-US" sz="1400" spc="280">
                  <a:solidFill>
                    <a:srgbClr val="000000"/>
                  </a:solidFill>
                  <a:latin typeface="Aptos" panose="020B0004020202020204" pitchFamily="34" charset="0"/>
                </a:rPr>
                <a:t>UT SAN ANTONIO COLLEGE OF SCIENCES | 2026</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6802E-CA37-5207-BB13-2ECB0E756FA8}"/>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Proper Use of University Branding</a:t>
            </a:r>
          </a:p>
        </p:txBody>
      </p:sp>
      <p:sp>
        <p:nvSpPr>
          <p:cNvPr id="3" name="TextBox 3"/>
          <p:cNvSpPr txBox="1"/>
          <p:nvPr/>
        </p:nvSpPr>
        <p:spPr>
          <a:xfrm>
            <a:off x="7804331" y="2177527"/>
            <a:ext cx="9461500" cy="5928418"/>
          </a:xfrm>
          <a:prstGeom prst="rect">
            <a:avLst/>
          </a:prstGeom>
        </p:spPr>
        <p:txBody>
          <a:bodyPr lIns="0" tIns="0" rIns="0" bIns="0" rtlCol="0" anchor="t">
            <a:spAutoFit/>
          </a:bodyPr>
          <a:lstStyle/>
          <a:p>
            <a:pPr>
              <a:lnSpc>
                <a:spcPts val="2940"/>
              </a:lnSpc>
            </a:pPr>
            <a:r>
              <a:rPr lang="en-US" sz="2000" spc="63" dirty="0">
                <a:solidFill>
                  <a:srgbClr val="0C2340"/>
                </a:solidFill>
                <a:latin typeface="Aptos" panose="020B0004020202020204" pitchFamily="34" charset="0"/>
              </a:rPr>
              <a:t>The purpose of using the official branding guidelines provided by the university's communications team for marketing is to convey a cohesive image and story.</a:t>
            </a:r>
          </a:p>
          <a:p>
            <a:pPr algn="l">
              <a:lnSpc>
                <a:spcPts val="2940"/>
              </a:lnSpc>
            </a:pPr>
            <a:endParaRPr lang="en-US" sz="2000" spc="63" dirty="0">
              <a:solidFill>
                <a:srgbClr val="0C2340"/>
              </a:solidFill>
              <a:latin typeface="Aptos" panose="020B0004020202020204" pitchFamily="34" charset="0"/>
            </a:endParaRPr>
          </a:p>
          <a:p>
            <a:pPr algn="l">
              <a:lnSpc>
                <a:spcPts val="2940"/>
              </a:lnSpc>
            </a:pPr>
            <a:r>
              <a:rPr lang="en-US" sz="2000" spc="63" dirty="0">
                <a:solidFill>
                  <a:srgbClr val="0C2340"/>
                </a:solidFill>
                <a:latin typeface="Aptos" panose="020B0004020202020204" pitchFamily="34" charset="0"/>
              </a:rPr>
              <a:t>Some common mistakes when designing your marketing tools for COS events:</a:t>
            </a:r>
          </a:p>
          <a:p>
            <a:pPr marL="342900" indent="-342900" algn="l">
              <a:lnSpc>
                <a:spcPts val="2940"/>
              </a:lnSpc>
              <a:buFont typeface="Arial" panose="020B0604020202020204" pitchFamily="34" charset="0"/>
              <a:buChar char="•"/>
            </a:pPr>
            <a:r>
              <a:rPr lang="en-US" sz="2000" spc="63" dirty="0">
                <a:solidFill>
                  <a:srgbClr val="0C2340"/>
                </a:solidFill>
                <a:latin typeface="Aptos" panose="020B0004020202020204" pitchFamily="34" charset="0"/>
              </a:rPr>
              <a:t>wrong logo</a:t>
            </a:r>
          </a:p>
          <a:p>
            <a:pPr marL="342900" indent="-342900" algn="l">
              <a:lnSpc>
                <a:spcPts val="2940"/>
              </a:lnSpc>
              <a:buFont typeface="Arial" panose="020B0604020202020204" pitchFamily="34" charset="0"/>
              <a:buChar char="•"/>
            </a:pPr>
            <a:r>
              <a:rPr lang="en-US" sz="2000" spc="63" dirty="0">
                <a:solidFill>
                  <a:srgbClr val="0C2340"/>
                </a:solidFill>
                <a:latin typeface="Aptos" panose="020B0004020202020204" pitchFamily="34" charset="0"/>
              </a:rPr>
              <a:t>low-resolution imagery</a:t>
            </a:r>
          </a:p>
          <a:p>
            <a:pPr marL="342900" indent="-342900" algn="l">
              <a:lnSpc>
                <a:spcPts val="2940"/>
              </a:lnSpc>
              <a:buFont typeface="Arial" panose="020B0604020202020204" pitchFamily="34" charset="0"/>
              <a:buChar char="•"/>
            </a:pPr>
            <a:r>
              <a:rPr lang="en-US" sz="2000" spc="63" dirty="0">
                <a:solidFill>
                  <a:srgbClr val="0C2340"/>
                </a:solidFill>
                <a:latin typeface="Aptos" panose="020B0004020202020204" pitchFamily="34" charset="0"/>
              </a:rPr>
              <a:t>wrong university colors</a:t>
            </a:r>
          </a:p>
          <a:p>
            <a:pPr marL="342900" indent="-342900" algn="l">
              <a:lnSpc>
                <a:spcPts val="2940"/>
              </a:lnSpc>
              <a:buFont typeface="Arial" panose="020B0604020202020204" pitchFamily="34" charset="0"/>
              <a:buChar char="•"/>
            </a:pPr>
            <a:r>
              <a:rPr lang="en-US" sz="2000" spc="63" dirty="0">
                <a:solidFill>
                  <a:srgbClr val="0C2340"/>
                </a:solidFill>
                <a:latin typeface="Aptos" panose="020B0004020202020204" pitchFamily="34" charset="0"/>
              </a:rPr>
              <a:t>wrong font styles </a:t>
            </a:r>
          </a:p>
          <a:p>
            <a:pPr algn="l">
              <a:lnSpc>
                <a:spcPts val="2940"/>
              </a:lnSpc>
            </a:pPr>
            <a:endParaRPr lang="en-US" sz="2000" spc="63" dirty="0">
              <a:solidFill>
                <a:srgbClr val="0C2340"/>
              </a:solidFill>
              <a:latin typeface="Aptos" panose="020B0004020202020204" pitchFamily="34" charset="0"/>
            </a:endParaRPr>
          </a:p>
          <a:p>
            <a:pPr>
              <a:lnSpc>
                <a:spcPts val="2940"/>
              </a:lnSpc>
            </a:pPr>
            <a:r>
              <a:rPr lang="en-US" sz="2000" spc="63" dirty="0">
                <a:solidFill>
                  <a:srgbClr val="0C2340"/>
                </a:solidFill>
                <a:latin typeface="Aptos" panose="020B0004020202020204" pitchFamily="34" charset="0"/>
              </a:rPr>
              <a:t>We have created several flyer and social media templates that can be edited by users to fit the information needed for their events. We recommend using Adobe Express for free design templates.</a:t>
            </a:r>
          </a:p>
          <a:p>
            <a:pPr algn="l">
              <a:lnSpc>
                <a:spcPts val="2940"/>
              </a:lnSpc>
            </a:pPr>
            <a:endParaRPr lang="en-US" sz="2000" spc="63" dirty="0">
              <a:solidFill>
                <a:srgbClr val="0C2340"/>
              </a:solidFill>
              <a:latin typeface="Aptos" panose="020B0004020202020204" pitchFamily="34" charset="0"/>
            </a:endParaRPr>
          </a:p>
          <a:p>
            <a:pPr algn="l">
              <a:lnSpc>
                <a:spcPts val="2940"/>
              </a:lnSpc>
            </a:pPr>
            <a:r>
              <a:rPr lang="en-US" sz="2000" spc="63" dirty="0">
                <a:solidFill>
                  <a:srgbClr val="0C2340"/>
                </a:solidFill>
                <a:latin typeface="Aptos" panose="020B0004020202020204" pitchFamily="34" charset="0"/>
              </a:rPr>
              <a:t>Visit the university's </a:t>
            </a:r>
            <a:r>
              <a:rPr lang="en-US" sz="2000" u="sng" spc="63" dirty="0">
                <a:solidFill>
                  <a:srgbClr val="0C2340"/>
                </a:solidFill>
                <a:latin typeface="Aptos" panose="020B0004020202020204" pitchFamily="34" charset="0"/>
                <a:hlinkClick r:id="rId2"/>
              </a:rPr>
              <a:t>communications and marketing site</a:t>
            </a:r>
            <a:r>
              <a:rPr lang="en-US" sz="2000" spc="63" dirty="0">
                <a:solidFill>
                  <a:srgbClr val="0C2340"/>
                </a:solidFill>
                <a:latin typeface="Aptos" panose="020B0004020202020204" pitchFamily="34" charset="0"/>
                <a:hlinkClick r:id="rId2"/>
              </a:rPr>
              <a:t> </a:t>
            </a:r>
            <a:r>
              <a:rPr lang="en-US" sz="2000" spc="63" dirty="0">
                <a:solidFill>
                  <a:srgbClr val="0C2340"/>
                </a:solidFill>
                <a:latin typeface="Aptos" panose="020B0004020202020204" pitchFamily="34" charset="0"/>
              </a:rPr>
              <a:t>for more information on guidelines and UT San Antonio's brand identity.</a:t>
            </a:r>
          </a:p>
          <a:p>
            <a:pPr algn="l">
              <a:lnSpc>
                <a:spcPts val="2940"/>
              </a:lnSpc>
            </a:pPr>
            <a:endParaRPr lang="en-US" sz="2000" spc="63" dirty="0">
              <a:solidFill>
                <a:srgbClr val="0C2340"/>
              </a:solidFill>
              <a:latin typeface="Aptos" panose="020B0004020202020204" pitchFamily="34" charset="0"/>
            </a:endParaRPr>
          </a:p>
        </p:txBody>
      </p:sp>
      <p:grpSp>
        <p:nvGrpSpPr>
          <p:cNvPr id="4" name="Group 4">
            <a:extLst>
              <a:ext uri="{C183D7F6-B498-43B3-948B-1728B52AA6E4}">
                <adec:decorative xmlns:adec="http://schemas.microsoft.com/office/drawing/2017/decorative" val="1"/>
              </a:ext>
            </a:extLst>
          </p:cNvPr>
          <p:cNvGrpSpPr/>
          <p:nvPr/>
        </p:nvGrpSpPr>
        <p:grpSpPr>
          <a:xfrm>
            <a:off x="1028700" y="1057275"/>
            <a:ext cx="9029700" cy="1349549"/>
            <a:chOff x="0" y="38100"/>
            <a:chExt cx="12039600" cy="1799398"/>
          </a:xfrm>
        </p:grpSpPr>
        <p:sp>
          <p:nvSpPr>
            <p:cNvPr id="5" name="TextBox 5"/>
            <p:cNvSpPr txBox="1"/>
            <p:nvPr/>
          </p:nvSpPr>
          <p:spPr>
            <a:xfrm>
              <a:off x="0" y="38100"/>
              <a:ext cx="12039600" cy="788849"/>
            </a:xfrm>
            <a:prstGeom prst="rect">
              <a:avLst/>
            </a:prstGeom>
          </p:spPr>
          <p:txBody>
            <a:bodyPr wrap="square" lIns="0" tIns="0" rIns="0" bIns="0" rtlCol="0" anchor="t">
              <a:spAutoFit/>
            </a:bodyPr>
            <a:lstStyle/>
            <a:p>
              <a:pPr algn="l">
                <a:lnSpc>
                  <a:spcPts val="4620"/>
                </a:lnSpc>
              </a:pPr>
              <a:r>
                <a:rPr lang="en-US" sz="4200" b="1" spc="126">
                  <a:solidFill>
                    <a:srgbClr val="0C2340"/>
                  </a:solidFill>
                  <a:latin typeface="Aptos" panose="020B0004020202020204" pitchFamily="34" charset="0"/>
                </a:rPr>
                <a:t>Proper Use of  University Branding</a:t>
              </a:r>
            </a:p>
          </p:txBody>
        </p:sp>
        <p:sp>
          <p:nvSpPr>
            <p:cNvPr id="6" name="TextBox 6"/>
            <p:cNvSpPr txBox="1"/>
            <p:nvPr/>
          </p:nvSpPr>
          <p:spPr>
            <a:xfrm>
              <a:off x="0" y="1236788"/>
              <a:ext cx="7172036" cy="600710"/>
            </a:xfrm>
            <a:prstGeom prst="rect">
              <a:avLst/>
            </a:prstGeom>
          </p:spPr>
          <p:txBody>
            <a:bodyPr lIns="0" tIns="0" rIns="0" bIns="0" rtlCol="0" anchor="t">
              <a:spAutoFit/>
            </a:bodyPr>
            <a:lstStyle/>
            <a:p>
              <a:pPr algn="l">
                <a:lnSpc>
                  <a:spcPts val="3779"/>
                </a:lnSpc>
              </a:pPr>
              <a:endParaRPr/>
            </a:p>
          </p:txBody>
        </p:sp>
      </p:grpSp>
      <p:pic>
        <p:nvPicPr>
          <p:cNvPr id="9" name="Picture 8">
            <a:extLst>
              <a:ext uri="{FF2B5EF4-FFF2-40B4-BE49-F238E27FC236}">
                <a16:creationId xmlns:a16="http://schemas.microsoft.com/office/drawing/2014/main" id="{F55F27FB-C94B-4BAF-66D1-C3E45F7CDF0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r="19608"/>
          <a:stretch>
            <a:fillRect/>
          </a:stretch>
        </p:blipFill>
        <p:spPr>
          <a:xfrm>
            <a:off x="762000" y="2219657"/>
            <a:ext cx="6489280" cy="5382722"/>
          </a:xfrm>
          <a:prstGeom prst="rect">
            <a:avLst/>
          </a:prstGeom>
        </p:spPr>
      </p:pic>
      <p:pic>
        <p:nvPicPr>
          <p:cNvPr id="8" name="Picture 7">
            <a:extLst>
              <a:ext uri="{FF2B5EF4-FFF2-40B4-BE49-F238E27FC236}">
                <a16:creationId xmlns:a16="http://schemas.microsoft.com/office/drawing/2014/main" id="{77730197-7B67-01A6-DD86-3AE5D9A56F0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1647" y="9094265"/>
            <a:ext cx="4424703" cy="881007"/>
          </a:xfrm>
          <a:prstGeom prst="rect">
            <a:avLst/>
          </a:prstGeom>
        </p:spPr>
      </p:pic>
      <p:sp>
        <p:nvSpPr>
          <p:cNvPr id="7" name="AutoShape 7">
            <a:extLst>
              <a:ext uri="{C183D7F6-B498-43B3-948B-1728B52AA6E4}">
                <adec:decorative xmlns:adec="http://schemas.microsoft.com/office/drawing/2017/decorative" val="1"/>
              </a:ext>
            </a:extLst>
          </p:cNvPr>
          <p:cNvSpPr/>
          <p:nvPr/>
        </p:nvSpPr>
        <p:spPr>
          <a:xfrm>
            <a:off x="-405246" y="9975272"/>
            <a:ext cx="19098491" cy="623455"/>
          </a:xfrm>
          <a:prstGeom prst="rect">
            <a:avLst/>
          </a:prstGeom>
          <a:solidFill>
            <a:srgbClr val="F15A22"/>
          </a:solid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4DAFAD87-1D69-3789-197B-3FC6161E837B}"/>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UT San Antonio Color Palette</a:t>
            </a:r>
          </a:p>
        </p:txBody>
      </p:sp>
      <p:grpSp>
        <p:nvGrpSpPr>
          <p:cNvPr id="6" name="Group 6">
            <a:extLst>
              <a:ext uri="{C183D7F6-B498-43B3-948B-1728B52AA6E4}">
                <adec:decorative xmlns:adec="http://schemas.microsoft.com/office/drawing/2017/decorative" val="1"/>
              </a:ext>
            </a:extLst>
          </p:cNvPr>
          <p:cNvGrpSpPr/>
          <p:nvPr/>
        </p:nvGrpSpPr>
        <p:grpSpPr>
          <a:xfrm>
            <a:off x="1111828" y="985838"/>
            <a:ext cx="8309264" cy="1783103"/>
            <a:chOff x="0" y="-57149"/>
            <a:chExt cx="11079018" cy="2377471"/>
          </a:xfrm>
        </p:grpSpPr>
        <p:sp>
          <p:nvSpPr>
            <p:cNvPr id="7" name="TextBox 7"/>
            <p:cNvSpPr txBox="1"/>
            <p:nvPr/>
          </p:nvSpPr>
          <p:spPr>
            <a:xfrm>
              <a:off x="0" y="-57149"/>
              <a:ext cx="11079018" cy="728662"/>
            </a:xfrm>
            <a:prstGeom prst="rect">
              <a:avLst/>
            </a:prstGeom>
          </p:spPr>
          <p:txBody>
            <a:bodyPr lIns="0" tIns="0" rIns="0" bIns="0" rtlCol="0" anchor="t">
              <a:spAutoFit/>
            </a:bodyPr>
            <a:lstStyle/>
            <a:p>
              <a:pPr algn="l">
                <a:lnSpc>
                  <a:spcPts val="4480"/>
                </a:lnSpc>
              </a:pPr>
              <a:r>
                <a:rPr lang="en-US" sz="3200" b="1" spc="64">
                  <a:solidFill>
                    <a:srgbClr val="0C2340"/>
                  </a:solidFill>
                  <a:latin typeface="Aptos" panose="020B0004020202020204" pitchFamily="34" charset="0"/>
                </a:rPr>
                <a:t>UT San Antonio Color Palette</a:t>
              </a:r>
            </a:p>
          </p:txBody>
        </p:sp>
        <p:sp>
          <p:nvSpPr>
            <p:cNvPr id="8" name="TextBox 8"/>
            <p:cNvSpPr txBox="1"/>
            <p:nvPr/>
          </p:nvSpPr>
          <p:spPr>
            <a:xfrm>
              <a:off x="0" y="867442"/>
              <a:ext cx="8280400" cy="1452880"/>
            </a:xfrm>
            <a:prstGeom prst="rect">
              <a:avLst/>
            </a:prstGeom>
          </p:spPr>
          <p:txBody>
            <a:bodyPr lIns="0" tIns="0" rIns="0" bIns="0" rtlCol="0" anchor="t">
              <a:spAutoFit/>
            </a:bodyPr>
            <a:lstStyle/>
            <a:p>
              <a:pPr algn="l">
                <a:lnSpc>
                  <a:spcPts val="2940"/>
                </a:lnSpc>
              </a:pPr>
              <a:r>
                <a:rPr lang="en-US" sz="2100" spc="105">
                  <a:solidFill>
                    <a:srgbClr val="F25A21"/>
                  </a:solidFill>
                  <a:latin typeface="Aptos" panose="020B0004020202020204" pitchFamily="34" charset="0"/>
                </a:rPr>
                <a:t>The Proper PMS and CMYK For Print and Hex Codes and Online Use</a:t>
              </a:r>
            </a:p>
            <a:p>
              <a:pPr algn="l">
                <a:lnSpc>
                  <a:spcPts val="2940"/>
                </a:lnSpc>
              </a:pPr>
              <a:endParaRPr lang="en-US" sz="2100" spc="105">
                <a:solidFill>
                  <a:srgbClr val="F25A21"/>
                </a:solidFill>
                <a:latin typeface="Aptos" panose="020B0004020202020204" pitchFamily="34" charset="0"/>
              </a:endParaRPr>
            </a:p>
          </p:txBody>
        </p:sp>
      </p:grpSp>
      <p:sp>
        <p:nvSpPr>
          <p:cNvPr id="14" name="TextBox 14"/>
          <p:cNvSpPr txBox="1"/>
          <p:nvPr/>
        </p:nvSpPr>
        <p:spPr>
          <a:xfrm>
            <a:off x="1111828" y="2567185"/>
            <a:ext cx="15801678" cy="736035"/>
          </a:xfrm>
          <a:prstGeom prst="rect">
            <a:avLst/>
          </a:prstGeom>
        </p:spPr>
        <p:txBody>
          <a:bodyPr lIns="0" tIns="0" rIns="0" bIns="0" rtlCol="0" anchor="t">
            <a:spAutoFit/>
          </a:bodyPr>
          <a:lstStyle/>
          <a:p>
            <a:pPr>
              <a:lnSpc>
                <a:spcPts val="2940"/>
              </a:lnSpc>
            </a:pPr>
            <a:r>
              <a:rPr lang="en-US" sz="2400">
                <a:solidFill>
                  <a:srgbClr val="0C2340"/>
                </a:solidFill>
                <a:latin typeface="Aptos" panose="020B0004020202020204" pitchFamily="34" charset="0"/>
              </a:rPr>
              <a:t>UT San Antonio Orange and Midnight are the primary official colors of the university. Our colors are a distinguishing feature of our identity.</a:t>
            </a:r>
          </a:p>
        </p:txBody>
      </p:sp>
      <p:sp>
        <p:nvSpPr>
          <p:cNvPr id="4" name="AutoShape 4">
            <a:extLst>
              <a:ext uri="{C183D7F6-B498-43B3-948B-1728B52AA6E4}">
                <adec:decorative xmlns:adec="http://schemas.microsoft.com/office/drawing/2017/decorative" val="1"/>
              </a:ext>
            </a:extLst>
          </p:cNvPr>
          <p:cNvSpPr/>
          <p:nvPr/>
        </p:nvSpPr>
        <p:spPr>
          <a:xfrm>
            <a:off x="1028700" y="3813464"/>
            <a:ext cx="4966855" cy="3325091"/>
          </a:xfrm>
          <a:prstGeom prst="rect">
            <a:avLst/>
          </a:prstGeom>
          <a:solidFill>
            <a:srgbClr val="F25A21"/>
          </a:solidFill>
        </p:spPr>
        <p:txBody>
          <a:bodyPr/>
          <a:lstStyle/>
          <a:p>
            <a:endParaRPr lang="en-US"/>
          </a:p>
        </p:txBody>
      </p:sp>
      <p:pic>
        <p:nvPicPr>
          <p:cNvPr id="12" name="Picture 12">
            <a:extLst>
              <a:ext uri="{C183D7F6-B498-43B3-948B-1728B52AA6E4}">
                <adec:decorative xmlns:adec="http://schemas.microsoft.com/office/drawing/2017/decorative" val="1"/>
              </a:ext>
            </a:extLst>
          </p:cNvPr>
          <p:cNvPicPr>
            <a:picLocks noChangeAspect="1"/>
          </p:cNvPicPr>
          <p:nvPr/>
        </p:nvPicPr>
        <p:blipFill>
          <a:blip r:embed="rId2"/>
          <a:srcRect/>
          <a:stretch>
            <a:fillRect/>
          </a:stretch>
        </p:blipFill>
        <p:spPr>
          <a:xfrm>
            <a:off x="2293500" y="4257383"/>
            <a:ext cx="2437254" cy="2437254"/>
          </a:xfrm>
          <a:prstGeom prst="rect">
            <a:avLst/>
          </a:prstGeom>
        </p:spPr>
      </p:pic>
      <p:sp>
        <p:nvSpPr>
          <p:cNvPr id="2" name="TextBox 2"/>
          <p:cNvSpPr txBox="1"/>
          <p:nvPr/>
        </p:nvSpPr>
        <p:spPr>
          <a:xfrm>
            <a:off x="1028700" y="7305430"/>
            <a:ext cx="5004955" cy="464820"/>
          </a:xfrm>
          <a:prstGeom prst="rect">
            <a:avLst/>
          </a:prstGeom>
        </p:spPr>
        <p:txBody>
          <a:bodyPr lIns="0" tIns="0" rIns="0" bIns="0" rtlCol="0" anchor="t">
            <a:spAutoFit/>
          </a:bodyPr>
          <a:lstStyle/>
          <a:p>
            <a:pPr algn="ctr">
              <a:lnSpc>
                <a:spcPts val="3779"/>
              </a:lnSpc>
            </a:pPr>
            <a:r>
              <a:rPr lang="en-US" sz="2700" b="1" spc="54">
                <a:solidFill>
                  <a:srgbClr val="0C2340"/>
                </a:solidFill>
                <a:latin typeface="Aptos" panose="020B0004020202020204" pitchFamily="34" charset="0"/>
              </a:rPr>
              <a:t>HEX: #F15A22</a:t>
            </a:r>
          </a:p>
        </p:txBody>
      </p:sp>
      <p:sp>
        <p:nvSpPr>
          <p:cNvPr id="24" name="TextBox 16">
            <a:extLst>
              <a:ext uri="{FF2B5EF4-FFF2-40B4-BE49-F238E27FC236}">
                <a16:creationId xmlns:a16="http://schemas.microsoft.com/office/drawing/2014/main" id="{C0F013A0-8B3B-277C-96C0-7C45A7637B32}"/>
              </a:ext>
            </a:extLst>
          </p:cNvPr>
          <p:cNvSpPr txBox="1"/>
          <p:nvPr/>
        </p:nvSpPr>
        <p:spPr>
          <a:xfrm>
            <a:off x="990599" y="7818446"/>
            <a:ext cx="5004955" cy="464820"/>
          </a:xfrm>
          <a:prstGeom prst="rect">
            <a:avLst/>
          </a:prstGeom>
        </p:spPr>
        <p:txBody>
          <a:bodyPr lIns="0" tIns="0" rIns="0" bIns="0" rtlCol="0" anchor="t">
            <a:spAutoFit/>
          </a:bodyPr>
          <a:lstStyle/>
          <a:p>
            <a:pPr algn="ctr">
              <a:lnSpc>
                <a:spcPts val="3779"/>
              </a:lnSpc>
            </a:pPr>
            <a:r>
              <a:rPr lang="en-US" sz="2700" b="1" spc="54">
                <a:solidFill>
                  <a:srgbClr val="0C2340"/>
                </a:solidFill>
                <a:latin typeface="Aptos"/>
              </a:rPr>
              <a:t>CMYK: 0, 80, 100, 0</a:t>
            </a:r>
            <a:endParaRPr lang="en-US" sz="2700" b="1" spc="54">
              <a:solidFill>
                <a:srgbClr val="0C2340"/>
              </a:solidFill>
              <a:latin typeface="Aptos" panose="020B0004020202020204" pitchFamily="34" charset="0"/>
            </a:endParaRPr>
          </a:p>
        </p:txBody>
      </p:sp>
      <p:sp>
        <p:nvSpPr>
          <p:cNvPr id="16" name="TextBox 16"/>
          <p:cNvSpPr txBox="1"/>
          <p:nvPr/>
        </p:nvSpPr>
        <p:spPr>
          <a:xfrm>
            <a:off x="990599" y="8331462"/>
            <a:ext cx="5004955" cy="464820"/>
          </a:xfrm>
          <a:prstGeom prst="rect">
            <a:avLst/>
          </a:prstGeom>
        </p:spPr>
        <p:txBody>
          <a:bodyPr lIns="0" tIns="0" rIns="0" bIns="0" rtlCol="0" anchor="t">
            <a:spAutoFit/>
          </a:bodyPr>
          <a:lstStyle/>
          <a:p>
            <a:pPr algn="ctr">
              <a:lnSpc>
                <a:spcPts val="3779"/>
              </a:lnSpc>
            </a:pPr>
            <a:r>
              <a:rPr lang="en-US" sz="2700" b="1" spc="54">
                <a:solidFill>
                  <a:srgbClr val="0C2340"/>
                </a:solidFill>
                <a:latin typeface="Aptos" panose="020B0004020202020204" pitchFamily="34" charset="0"/>
              </a:rPr>
              <a:t>PMS: 1665</a:t>
            </a:r>
          </a:p>
        </p:txBody>
      </p:sp>
      <p:grpSp>
        <p:nvGrpSpPr>
          <p:cNvPr id="9" name="Group 9">
            <a:extLst>
              <a:ext uri="{C183D7F6-B498-43B3-948B-1728B52AA6E4}">
                <adec:decorative xmlns:adec="http://schemas.microsoft.com/office/drawing/2017/decorative" val="1"/>
              </a:ext>
            </a:extLst>
          </p:cNvPr>
          <p:cNvGrpSpPr/>
          <p:nvPr/>
        </p:nvGrpSpPr>
        <p:grpSpPr>
          <a:xfrm>
            <a:off x="-592282" y="9255760"/>
            <a:ext cx="19472564" cy="1550785"/>
            <a:chOff x="0" y="0"/>
            <a:chExt cx="25963418" cy="2067714"/>
          </a:xfrm>
        </p:grpSpPr>
        <p:sp>
          <p:nvSpPr>
            <p:cNvPr id="10" name="AutoShape 10"/>
            <p:cNvSpPr/>
            <p:nvPr/>
          </p:nvSpPr>
          <p:spPr>
            <a:xfrm>
              <a:off x="0" y="0"/>
              <a:ext cx="25963418" cy="2067714"/>
            </a:xfrm>
            <a:prstGeom prst="rect">
              <a:avLst/>
            </a:prstGeom>
            <a:solidFill>
              <a:srgbClr val="F15A22"/>
            </a:solidFill>
          </p:spPr>
          <p:txBody>
            <a:bodyPr/>
            <a:lstStyle/>
            <a:p>
              <a:endParaRPr lang="en-US"/>
            </a:p>
          </p:txBody>
        </p:sp>
        <p:sp>
          <p:nvSpPr>
            <p:cNvPr id="11" name="TextBox 11"/>
            <p:cNvSpPr txBox="1"/>
            <p:nvPr/>
          </p:nvSpPr>
          <p:spPr>
            <a:xfrm>
              <a:off x="8841509" y="532380"/>
              <a:ext cx="8280400" cy="322739"/>
            </a:xfrm>
            <a:prstGeom prst="rect">
              <a:avLst/>
            </a:prstGeom>
          </p:spPr>
          <p:txBody>
            <a:bodyPr lIns="0" tIns="0" rIns="0" bIns="0" rtlCol="0" anchor="t">
              <a:spAutoFit/>
            </a:bodyPr>
            <a:lstStyle/>
            <a:p>
              <a:pPr algn="ctr">
                <a:lnSpc>
                  <a:spcPts val="1959"/>
                </a:lnSpc>
              </a:pPr>
              <a:r>
                <a:rPr lang="en-US" sz="1400" spc="280">
                  <a:solidFill>
                    <a:srgbClr val="000000"/>
                  </a:solidFill>
                  <a:latin typeface="Aptos" panose="020B0004020202020204" pitchFamily="34" charset="0"/>
                </a:rPr>
                <a:t>UT SAN ANTONIO COLLEGE OF SCIENCES | 2026</a:t>
              </a:r>
            </a:p>
          </p:txBody>
        </p:sp>
      </p:grpSp>
      <p:sp>
        <p:nvSpPr>
          <p:cNvPr id="5" name="AutoShape 5">
            <a:extLst>
              <a:ext uri="{C183D7F6-B498-43B3-948B-1728B52AA6E4}">
                <adec:decorative xmlns:adec="http://schemas.microsoft.com/office/drawing/2017/decorative" val="1"/>
              </a:ext>
            </a:extLst>
          </p:cNvPr>
          <p:cNvSpPr/>
          <p:nvPr/>
        </p:nvSpPr>
        <p:spPr>
          <a:xfrm>
            <a:off x="6622473" y="3813464"/>
            <a:ext cx="4966855" cy="3325091"/>
          </a:xfrm>
          <a:prstGeom prst="rect">
            <a:avLst/>
          </a:prstGeom>
          <a:solidFill>
            <a:srgbClr val="0C2340"/>
          </a:solidFill>
        </p:spPr>
        <p:txBody>
          <a:bodyPr/>
          <a:lstStyle/>
          <a:p>
            <a:endParaRPr lang="en-US"/>
          </a:p>
        </p:txBody>
      </p:sp>
      <p:pic>
        <p:nvPicPr>
          <p:cNvPr id="13" name="Picture 13">
            <a:extLst>
              <a:ext uri="{C183D7F6-B498-43B3-948B-1728B52AA6E4}">
                <adec:decorative xmlns:adec="http://schemas.microsoft.com/office/drawing/2017/decorative" val="1"/>
              </a:ext>
            </a:extLst>
          </p:cNvPr>
          <p:cNvPicPr>
            <a:picLocks noChangeAspect="1"/>
          </p:cNvPicPr>
          <p:nvPr/>
        </p:nvPicPr>
        <p:blipFill>
          <a:blip r:embed="rId2"/>
          <a:srcRect/>
          <a:stretch>
            <a:fillRect/>
          </a:stretch>
        </p:blipFill>
        <p:spPr>
          <a:xfrm>
            <a:off x="7925373" y="4257383"/>
            <a:ext cx="2437254" cy="2437254"/>
          </a:xfrm>
          <a:prstGeom prst="rect">
            <a:avLst/>
          </a:prstGeom>
        </p:spPr>
      </p:pic>
      <p:sp>
        <p:nvSpPr>
          <p:cNvPr id="3" name="TextBox 3"/>
          <p:cNvSpPr txBox="1"/>
          <p:nvPr/>
        </p:nvSpPr>
        <p:spPr>
          <a:xfrm>
            <a:off x="6603422" y="7305430"/>
            <a:ext cx="5004955" cy="464820"/>
          </a:xfrm>
          <a:prstGeom prst="rect">
            <a:avLst/>
          </a:prstGeom>
        </p:spPr>
        <p:txBody>
          <a:bodyPr lIns="0" tIns="0" rIns="0" bIns="0" rtlCol="0" anchor="t">
            <a:spAutoFit/>
          </a:bodyPr>
          <a:lstStyle/>
          <a:p>
            <a:pPr algn="ctr">
              <a:lnSpc>
                <a:spcPts val="3779"/>
              </a:lnSpc>
            </a:pPr>
            <a:r>
              <a:rPr lang="en-US" sz="2700" b="1" spc="54">
                <a:solidFill>
                  <a:srgbClr val="0C2340"/>
                </a:solidFill>
                <a:latin typeface="Aptos" panose="020B0004020202020204" pitchFamily="34" charset="0"/>
              </a:rPr>
              <a:t>HEX: #032044</a:t>
            </a:r>
          </a:p>
        </p:txBody>
      </p:sp>
      <p:sp>
        <p:nvSpPr>
          <p:cNvPr id="26" name="TextBox 16">
            <a:extLst>
              <a:ext uri="{FF2B5EF4-FFF2-40B4-BE49-F238E27FC236}">
                <a16:creationId xmlns:a16="http://schemas.microsoft.com/office/drawing/2014/main" id="{1C8A7B95-FD8F-5938-7CE7-3D4992A52DF9}"/>
              </a:ext>
            </a:extLst>
          </p:cNvPr>
          <p:cNvSpPr txBox="1"/>
          <p:nvPr/>
        </p:nvSpPr>
        <p:spPr>
          <a:xfrm>
            <a:off x="6641521" y="7815775"/>
            <a:ext cx="5004955" cy="464820"/>
          </a:xfrm>
          <a:prstGeom prst="rect">
            <a:avLst/>
          </a:prstGeom>
        </p:spPr>
        <p:txBody>
          <a:bodyPr lIns="0" tIns="0" rIns="0" bIns="0" rtlCol="0" anchor="t">
            <a:spAutoFit/>
          </a:bodyPr>
          <a:lstStyle/>
          <a:p>
            <a:pPr algn="ctr">
              <a:lnSpc>
                <a:spcPts val="3779"/>
              </a:lnSpc>
            </a:pPr>
            <a:r>
              <a:rPr lang="en-US" sz="2700" b="1" spc="54">
                <a:solidFill>
                  <a:srgbClr val="0C2340"/>
                </a:solidFill>
                <a:latin typeface="Aptos"/>
              </a:rPr>
              <a:t>CMYK: 100, 66, 0, 76</a:t>
            </a:r>
            <a:endParaRPr lang="en-US" sz="2700" b="1" spc="54">
              <a:solidFill>
                <a:srgbClr val="0C2340"/>
              </a:solidFill>
              <a:latin typeface="Aptos" panose="020B0004020202020204" pitchFamily="34" charset="0"/>
            </a:endParaRPr>
          </a:p>
        </p:txBody>
      </p:sp>
      <p:sp>
        <p:nvSpPr>
          <p:cNvPr id="18" name="TextBox 18"/>
          <p:cNvSpPr txBox="1"/>
          <p:nvPr/>
        </p:nvSpPr>
        <p:spPr>
          <a:xfrm>
            <a:off x="6641521" y="8329906"/>
            <a:ext cx="5004955" cy="464820"/>
          </a:xfrm>
          <a:prstGeom prst="rect">
            <a:avLst/>
          </a:prstGeom>
        </p:spPr>
        <p:txBody>
          <a:bodyPr lIns="0" tIns="0" rIns="0" bIns="0" rtlCol="0" anchor="t">
            <a:spAutoFit/>
          </a:bodyPr>
          <a:lstStyle/>
          <a:p>
            <a:pPr algn="ctr">
              <a:lnSpc>
                <a:spcPts val="3779"/>
              </a:lnSpc>
            </a:pPr>
            <a:r>
              <a:rPr lang="en-US" sz="2700" b="1" spc="54">
                <a:solidFill>
                  <a:srgbClr val="0C2340"/>
                </a:solidFill>
                <a:latin typeface="Aptos" panose="020B0004020202020204" pitchFamily="34" charset="0"/>
              </a:rPr>
              <a:t>PMS: 289</a:t>
            </a:r>
          </a:p>
        </p:txBody>
      </p:sp>
      <p:pic>
        <p:nvPicPr>
          <p:cNvPr id="20" name="Picture 19">
            <a:extLst>
              <a:ext uri="{FF2B5EF4-FFF2-40B4-BE49-F238E27FC236}">
                <a16:creationId xmlns:a16="http://schemas.microsoft.com/office/drawing/2014/main" id="{A6167853-E216-5902-2AFC-27A1E0B149D5}"/>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16099" y="881830"/>
            <a:ext cx="4114800" cy="1291822"/>
          </a:xfrm>
          <a:prstGeom prst="rect">
            <a:avLst/>
          </a:prstGeom>
        </p:spPr>
      </p:pic>
      <p:sp>
        <p:nvSpPr>
          <p:cNvPr id="22" name="TextBox 17">
            <a:extLst>
              <a:ext uri="{FF2B5EF4-FFF2-40B4-BE49-F238E27FC236}">
                <a16:creationId xmlns:a16="http://schemas.microsoft.com/office/drawing/2014/main" id="{3A0BE56E-717A-8686-823F-9A67584179D3}"/>
              </a:ext>
            </a:extLst>
          </p:cNvPr>
          <p:cNvSpPr txBox="1"/>
          <p:nvPr/>
        </p:nvSpPr>
        <p:spPr>
          <a:xfrm>
            <a:off x="12120750" y="3813653"/>
            <a:ext cx="5810149" cy="2939716"/>
          </a:xfrm>
          <a:prstGeom prst="rect">
            <a:avLst/>
          </a:prstGeom>
        </p:spPr>
        <p:txBody>
          <a:bodyPr lIns="0" tIns="0" rIns="0" bIns="0" rtlCol="0" anchor="t">
            <a:spAutoFit/>
          </a:bodyPr>
          <a:lstStyle/>
          <a:p>
            <a:pPr>
              <a:lnSpc>
                <a:spcPts val="2270"/>
              </a:lnSpc>
            </a:pPr>
            <a:r>
              <a:rPr lang="en-US" b="1">
                <a:solidFill>
                  <a:srgbClr val="0C2340"/>
                </a:solidFill>
                <a:latin typeface="Aptos" panose="020B0004020202020204" pitchFamily="34" charset="0"/>
              </a:rPr>
              <a:t>Printing Colors- PMS &amp; CMYK</a:t>
            </a:r>
          </a:p>
          <a:p>
            <a:pPr>
              <a:lnSpc>
                <a:spcPts val="2270"/>
              </a:lnSpc>
            </a:pPr>
            <a:r>
              <a:rPr lang="en-US">
                <a:solidFill>
                  <a:srgbClr val="0C2340"/>
                </a:solidFill>
                <a:latin typeface="Aptos" panose="020B0004020202020204" pitchFamily="34" charset="0"/>
              </a:rPr>
              <a:t>Printed materials use PMS (spot) colors or CMYK (four-color process)</a:t>
            </a:r>
          </a:p>
          <a:p>
            <a:pPr marL="285750" indent="-285750">
              <a:lnSpc>
                <a:spcPts val="2270"/>
              </a:lnSpc>
              <a:buFont typeface="Arial" panose="020B0604020202020204" pitchFamily="34" charset="0"/>
              <a:buChar char="•"/>
            </a:pPr>
            <a:r>
              <a:rPr lang="en-US">
                <a:solidFill>
                  <a:srgbClr val="0C2340"/>
                </a:solidFill>
                <a:latin typeface="Aptos" panose="020B0004020202020204" pitchFamily="34" charset="0"/>
              </a:rPr>
              <a:t>Use approved CMYK values when supplying files to printers</a:t>
            </a:r>
          </a:p>
          <a:p>
            <a:pPr marL="285750" indent="-285750">
              <a:lnSpc>
                <a:spcPts val="2270"/>
              </a:lnSpc>
              <a:buFont typeface="Arial" panose="020B0604020202020204" pitchFamily="34" charset="0"/>
              <a:buChar char="•"/>
            </a:pPr>
            <a:r>
              <a:rPr lang="en-US">
                <a:solidFill>
                  <a:srgbClr val="0C2340"/>
                </a:solidFill>
                <a:latin typeface="Aptos" panose="020B0004020202020204" pitchFamily="34" charset="0"/>
              </a:rPr>
              <a:t>Avoid automatic PMS-to-CMYK conversions, which can change the intended color</a:t>
            </a:r>
          </a:p>
          <a:p>
            <a:pPr marL="285750" indent="-285750">
              <a:lnSpc>
                <a:spcPts val="2270"/>
              </a:lnSpc>
              <a:buFont typeface="Arial" panose="020B0604020202020204" pitchFamily="34" charset="0"/>
              <a:buChar char="•"/>
            </a:pPr>
            <a:r>
              <a:rPr lang="en-US">
                <a:solidFill>
                  <a:srgbClr val="0C2340"/>
                </a:solidFill>
                <a:latin typeface="Aptos" panose="020B0004020202020204" pitchFamily="34" charset="0"/>
              </a:rPr>
              <a:t>Special color adjustments for uncoated paper (copy paper, envelopes, etc.) are only needed when using PMS colors</a:t>
            </a:r>
          </a:p>
        </p:txBody>
      </p:sp>
      <p:sp>
        <p:nvSpPr>
          <p:cNvPr id="17" name="TextBox 17"/>
          <p:cNvSpPr txBox="1"/>
          <p:nvPr/>
        </p:nvSpPr>
        <p:spPr>
          <a:xfrm>
            <a:off x="12120750" y="7113044"/>
            <a:ext cx="5810149" cy="1170000"/>
          </a:xfrm>
          <a:prstGeom prst="rect">
            <a:avLst/>
          </a:prstGeom>
        </p:spPr>
        <p:txBody>
          <a:bodyPr lIns="0" tIns="0" rIns="0" bIns="0" rtlCol="0" anchor="t">
            <a:spAutoFit/>
          </a:bodyPr>
          <a:lstStyle/>
          <a:p>
            <a:pPr>
              <a:lnSpc>
                <a:spcPts val="2270"/>
              </a:lnSpc>
            </a:pPr>
            <a:r>
              <a:rPr lang="en-US" b="1">
                <a:solidFill>
                  <a:srgbClr val="0C2340"/>
                </a:solidFill>
                <a:latin typeface="Aptos" panose="020B0004020202020204" pitchFamily="34" charset="0"/>
              </a:rPr>
              <a:t>On-Screen Colors- HEX</a:t>
            </a:r>
          </a:p>
          <a:p>
            <a:pPr marL="285750" indent="-285750">
              <a:lnSpc>
                <a:spcPts val="2270"/>
              </a:lnSpc>
              <a:buFont typeface="Arial" panose="020B0604020202020204" pitchFamily="34" charset="0"/>
              <a:buChar char="•"/>
            </a:pPr>
            <a:r>
              <a:rPr lang="en-US">
                <a:solidFill>
                  <a:srgbClr val="0C2340"/>
                </a:solidFill>
                <a:latin typeface="Aptos" panose="020B0004020202020204" pitchFamily="34" charset="0"/>
              </a:rPr>
              <a:t>Save web and social media graphics in RGB for accurate on-screen color</a:t>
            </a:r>
          </a:p>
          <a:p>
            <a:pPr marL="285750" indent="-285750">
              <a:lnSpc>
                <a:spcPts val="2270"/>
              </a:lnSpc>
              <a:buFont typeface="Arial" panose="020B0604020202020204" pitchFamily="34" charset="0"/>
              <a:buChar char="•"/>
            </a:pPr>
            <a:r>
              <a:rPr lang="en-US">
                <a:solidFill>
                  <a:srgbClr val="0C2340"/>
                </a:solidFill>
                <a:latin typeface="Aptos" panose="020B0004020202020204" pitchFamily="34" charset="0"/>
              </a:rPr>
              <a:t>Only use approved HEX values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256CF37-7B22-FC64-3C80-DECB54D4E49F}"/>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UT San Antonio Fonts</a:t>
            </a:r>
          </a:p>
        </p:txBody>
      </p:sp>
      <p:grpSp>
        <p:nvGrpSpPr>
          <p:cNvPr id="8" name="Group 8">
            <a:extLst>
              <a:ext uri="{C183D7F6-B498-43B3-948B-1728B52AA6E4}">
                <adec:decorative xmlns:adec="http://schemas.microsoft.com/office/drawing/2017/decorative" val="1"/>
              </a:ext>
            </a:extLst>
          </p:cNvPr>
          <p:cNvGrpSpPr/>
          <p:nvPr/>
        </p:nvGrpSpPr>
        <p:grpSpPr>
          <a:xfrm>
            <a:off x="1028700" y="985838"/>
            <a:ext cx="8309264" cy="1057582"/>
            <a:chOff x="0" y="-57149"/>
            <a:chExt cx="11079018" cy="1410110"/>
          </a:xfrm>
        </p:grpSpPr>
        <p:sp>
          <p:nvSpPr>
            <p:cNvPr id="9" name="TextBox 9"/>
            <p:cNvSpPr txBox="1"/>
            <p:nvPr/>
          </p:nvSpPr>
          <p:spPr>
            <a:xfrm>
              <a:off x="0" y="-57149"/>
              <a:ext cx="11079018" cy="728662"/>
            </a:xfrm>
            <a:prstGeom prst="rect">
              <a:avLst/>
            </a:prstGeom>
          </p:spPr>
          <p:txBody>
            <a:bodyPr lIns="0" tIns="0" rIns="0" bIns="0" rtlCol="0" anchor="t">
              <a:spAutoFit/>
            </a:bodyPr>
            <a:lstStyle/>
            <a:p>
              <a:pPr algn="l">
                <a:lnSpc>
                  <a:spcPts val="4480"/>
                </a:lnSpc>
              </a:pPr>
              <a:r>
                <a:rPr lang="en-US" sz="3200" b="1" spc="64" dirty="0">
                  <a:solidFill>
                    <a:srgbClr val="0C2340"/>
                  </a:solidFill>
                  <a:latin typeface="Aptos" panose="020B0004020202020204" pitchFamily="34" charset="0"/>
                </a:rPr>
                <a:t>UT San Antonio Fonts</a:t>
              </a:r>
            </a:p>
          </p:txBody>
        </p:sp>
        <p:sp>
          <p:nvSpPr>
            <p:cNvPr id="10" name="TextBox 10"/>
            <p:cNvSpPr txBox="1"/>
            <p:nvPr/>
          </p:nvSpPr>
          <p:spPr>
            <a:xfrm>
              <a:off x="0" y="867442"/>
              <a:ext cx="8280400" cy="485519"/>
            </a:xfrm>
            <a:prstGeom prst="rect">
              <a:avLst/>
            </a:prstGeom>
          </p:spPr>
          <p:txBody>
            <a:bodyPr lIns="0" tIns="0" rIns="0" bIns="0" rtlCol="0" anchor="t">
              <a:spAutoFit/>
            </a:bodyPr>
            <a:lstStyle/>
            <a:p>
              <a:pPr algn="l">
                <a:lnSpc>
                  <a:spcPts val="2940"/>
                </a:lnSpc>
              </a:pPr>
              <a:r>
                <a:rPr lang="en-US" sz="2400" b="1" spc="105">
                  <a:solidFill>
                    <a:srgbClr val="F15A22"/>
                  </a:solidFill>
                  <a:latin typeface="Aptos" panose="020B0004020202020204" pitchFamily="34" charset="0"/>
                </a:rPr>
                <a:t>Brandt typefaces</a:t>
              </a:r>
            </a:p>
          </p:txBody>
        </p:sp>
      </p:grpSp>
      <p:pic>
        <p:nvPicPr>
          <p:cNvPr id="14" name="Picture 13">
            <a:extLst>
              <a:ext uri="{FF2B5EF4-FFF2-40B4-BE49-F238E27FC236}">
                <a16:creationId xmlns:a16="http://schemas.microsoft.com/office/drawing/2014/main" id="{2380A8D6-B822-1717-0D06-FE5A69F04AA0}"/>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90564" y="1144810"/>
            <a:ext cx="2468736" cy="775048"/>
          </a:xfrm>
          <a:prstGeom prst="rect">
            <a:avLst/>
          </a:prstGeom>
        </p:spPr>
      </p:pic>
      <p:sp>
        <p:nvSpPr>
          <p:cNvPr id="2" name="AutoShape 2">
            <a:extLst>
              <a:ext uri="{C183D7F6-B498-43B3-948B-1728B52AA6E4}">
                <adec:decorative xmlns:adec="http://schemas.microsoft.com/office/drawing/2017/decorative" val="1"/>
              </a:ext>
            </a:extLst>
          </p:cNvPr>
          <p:cNvSpPr/>
          <p:nvPr/>
        </p:nvSpPr>
        <p:spPr>
          <a:xfrm>
            <a:off x="17548881" y="734921"/>
            <a:ext cx="4677273" cy="3325091"/>
          </a:xfrm>
          <a:prstGeom prst="rect">
            <a:avLst/>
          </a:prstGeom>
          <a:solidFill>
            <a:srgbClr val="F25A21"/>
          </a:solidFill>
        </p:spPr>
        <p:txBody>
          <a:bodyPr/>
          <a:lstStyle/>
          <a:p>
            <a:endParaRPr lang="en-US"/>
          </a:p>
        </p:txBody>
      </p:sp>
      <p:sp>
        <p:nvSpPr>
          <p:cNvPr id="11" name="TextBox 11"/>
          <p:cNvSpPr txBox="1"/>
          <p:nvPr/>
        </p:nvSpPr>
        <p:spPr>
          <a:xfrm>
            <a:off x="1028700" y="2359366"/>
            <a:ext cx="13913996" cy="1107932"/>
          </a:xfrm>
          <a:prstGeom prst="rect">
            <a:avLst/>
          </a:prstGeom>
        </p:spPr>
        <p:txBody>
          <a:bodyPr lIns="0" tIns="0" rIns="0" bIns="0" rtlCol="0" anchor="t">
            <a:spAutoFit/>
          </a:bodyPr>
          <a:lstStyle/>
          <a:p>
            <a:pPr>
              <a:lnSpc>
                <a:spcPts val="2939"/>
              </a:lnSpc>
            </a:pPr>
            <a:r>
              <a:rPr lang="en-US" sz="2400">
                <a:solidFill>
                  <a:srgbClr val="0C2340"/>
                </a:solidFill>
                <a:latin typeface="Aptos" panose="020B0004020202020204" pitchFamily="34" charset="0"/>
              </a:rPr>
              <a:t>Fonts (typography) is the visualization of our voice, imbuing all our communications with our unique personality. </a:t>
            </a:r>
            <a:r>
              <a:rPr lang="en-US" sz="2400" b="1" u="sng">
                <a:solidFill>
                  <a:srgbClr val="0C2340"/>
                </a:solidFill>
                <a:latin typeface="Aptos" panose="020B0004020202020204" pitchFamily="34" charset="0"/>
              </a:rPr>
              <a:t>Beausite</a:t>
            </a:r>
            <a:r>
              <a:rPr lang="en-US" sz="2400">
                <a:solidFill>
                  <a:srgbClr val="0C2340"/>
                </a:solidFill>
                <a:latin typeface="Aptos" panose="020B0004020202020204" pitchFamily="34" charset="0"/>
              </a:rPr>
              <a:t> is our brand font, used across all communications to create a distinctive and cohesive voice. </a:t>
            </a:r>
          </a:p>
        </p:txBody>
      </p:sp>
      <p:sp>
        <p:nvSpPr>
          <p:cNvPr id="12" name="TextBox 12"/>
          <p:cNvSpPr txBox="1"/>
          <p:nvPr/>
        </p:nvSpPr>
        <p:spPr>
          <a:xfrm>
            <a:off x="1028700" y="3589104"/>
            <a:ext cx="8789979" cy="1769523"/>
          </a:xfrm>
          <a:prstGeom prst="rect">
            <a:avLst/>
          </a:prstGeom>
        </p:spPr>
        <p:txBody>
          <a:bodyPr lIns="0" tIns="0" rIns="0" bIns="0" rtlCol="0" anchor="t">
            <a:spAutoFit/>
          </a:bodyPr>
          <a:lstStyle/>
          <a:p>
            <a:pPr>
              <a:lnSpc>
                <a:spcPts val="2816"/>
              </a:lnSpc>
            </a:pPr>
            <a:r>
              <a:rPr lang="en-US" b="1">
                <a:solidFill>
                  <a:srgbClr val="0C2340"/>
                </a:solidFill>
                <a:latin typeface="Aptos" panose="020B0004020202020204" pitchFamily="34" charset="0"/>
              </a:rPr>
              <a:t>Primary Fonts</a:t>
            </a:r>
          </a:p>
          <a:p>
            <a:pPr>
              <a:lnSpc>
                <a:spcPts val="2816"/>
              </a:lnSpc>
            </a:pPr>
            <a:r>
              <a:rPr lang="en-US">
                <a:solidFill>
                  <a:srgbClr val="0C2340"/>
                </a:solidFill>
                <a:latin typeface="Aptos" panose="020B0004020202020204" pitchFamily="34" charset="0"/>
              </a:rPr>
              <a:t>For external, widely published collateral, the primary typefaces are the following: - </a:t>
            </a:r>
          </a:p>
          <a:p>
            <a:pPr marL="285750" indent="-285750">
              <a:lnSpc>
                <a:spcPts val="2816"/>
              </a:lnSpc>
              <a:buFont typeface="Arial" panose="020B0604020202020204" pitchFamily="34" charset="0"/>
              <a:buChar char="•"/>
            </a:pPr>
            <a:r>
              <a:rPr lang="en-US">
                <a:solidFill>
                  <a:srgbClr val="0C2340"/>
                </a:solidFill>
                <a:latin typeface="Aptos" panose="020B0004020202020204" pitchFamily="34" charset="0"/>
              </a:rPr>
              <a:t>Beausite Fit</a:t>
            </a:r>
          </a:p>
          <a:p>
            <a:pPr marL="285750" indent="-285750">
              <a:lnSpc>
                <a:spcPts val="2816"/>
              </a:lnSpc>
              <a:buFont typeface="Arial" panose="020B0604020202020204" pitchFamily="34" charset="0"/>
              <a:buChar char="•"/>
            </a:pPr>
            <a:r>
              <a:rPr lang="en-US">
                <a:solidFill>
                  <a:srgbClr val="0C2340"/>
                </a:solidFill>
                <a:latin typeface="Aptos" panose="020B0004020202020204" pitchFamily="34" charset="0"/>
              </a:rPr>
              <a:t>Beausite Classic</a:t>
            </a:r>
          </a:p>
          <a:p>
            <a:pPr>
              <a:lnSpc>
                <a:spcPts val="2816"/>
              </a:lnSpc>
            </a:pPr>
            <a:r>
              <a:rPr lang="en-US">
                <a:solidFill>
                  <a:srgbClr val="0C2340"/>
                </a:solidFill>
                <a:latin typeface="Aptos" panose="020B0004020202020204" pitchFamily="34" charset="0"/>
              </a:rPr>
              <a:t>*Often not readily available on Microsoft, Adobe, or Canva</a:t>
            </a:r>
          </a:p>
        </p:txBody>
      </p:sp>
      <p:sp>
        <p:nvSpPr>
          <p:cNvPr id="13" name="TextBox 13"/>
          <p:cNvSpPr txBox="1"/>
          <p:nvPr/>
        </p:nvSpPr>
        <p:spPr>
          <a:xfrm>
            <a:off x="1038223" y="5457232"/>
            <a:ext cx="8789979" cy="3205814"/>
          </a:xfrm>
          <a:prstGeom prst="rect">
            <a:avLst/>
          </a:prstGeom>
        </p:spPr>
        <p:txBody>
          <a:bodyPr lIns="0" tIns="0" rIns="0" bIns="0" rtlCol="0" anchor="t">
            <a:spAutoFit/>
          </a:bodyPr>
          <a:lstStyle/>
          <a:p>
            <a:pPr>
              <a:lnSpc>
                <a:spcPts val="2816"/>
              </a:lnSpc>
            </a:pPr>
            <a:r>
              <a:rPr lang="en-US" b="1">
                <a:solidFill>
                  <a:srgbClr val="0C2340"/>
                </a:solidFill>
                <a:latin typeface="Aptos" panose="020B0004020202020204" pitchFamily="34" charset="0"/>
              </a:rPr>
              <a:t>Fallback Fonts</a:t>
            </a:r>
          </a:p>
          <a:p>
            <a:pPr>
              <a:lnSpc>
                <a:spcPts val="2815"/>
              </a:lnSpc>
            </a:pPr>
            <a:r>
              <a:rPr lang="en-US">
                <a:solidFill>
                  <a:srgbClr val="0C2340"/>
                </a:solidFill>
                <a:latin typeface="Aptos" panose="020B0004020202020204" pitchFamily="34" charset="0"/>
              </a:rPr>
              <a:t>For internal use or limited distribution when our brand typefaces are not available, it is acceptable to use the following: </a:t>
            </a:r>
          </a:p>
          <a:p>
            <a:pPr marL="285750" indent="-285750">
              <a:lnSpc>
                <a:spcPts val="2815"/>
              </a:lnSpc>
              <a:buFont typeface="Arial" panose="020B0604020202020204" pitchFamily="34" charset="0"/>
              <a:buChar char="•"/>
            </a:pPr>
            <a:r>
              <a:rPr lang="en-US">
                <a:solidFill>
                  <a:srgbClr val="0C2340"/>
                </a:solidFill>
                <a:latin typeface="Aptos" panose="020B0004020202020204" pitchFamily="34" charset="0"/>
              </a:rPr>
              <a:t>Arsenal</a:t>
            </a:r>
          </a:p>
          <a:p>
            <a:pPr marL="285750" indent="-285750">
              <a:lnSpc>
                <a:spcPts val="2815"/>
              </a:lnSpc>
              <a:buFont typeface="Arial" panose="020B0604020202020204" pitchFamily="34" charset="0"/>
              <a:buChar char="•"/>
            </a:pPr>
            <a:r>
              <a:rPr lang="en-US">
                <a:solidFill>
                  <a:srgbClr val="0C2340"/>
                </a:solidFill>
                <a:latin typeface="Aptos" panose="020B0004020202020204" pitchFamily="34" charset="0"/>
              </a:rPr>
              <a:t>Libre Franklin</a:t>
            </a:r>
          </a:p>
          <a:p>
            <a:pPr marL="285750" indent="-285750">
              <a:lnSpc>
                <a:spcPts val="2815"/>
              </a:lnSpc>
              <a:buFont typeface="Arial" panose="020B0604020202020204" pitchFamily="34" charset="0"/>
              <a:buChar char="•"/>
            </a:pPr>
            <a:r>
              <a:rPr lang="en-US">
                <a:solidFill>
                  <a:srgbClr val="0C2340"/>
                </a:solidFill>
                <a:latin typeface="Aptos" panose="020B0004020202020204" pitchFamily="34" charset="0"/>
              </a:rPr>
              <a:t>Aptos Serif</a:t>
            </a:r>
          </a:p>
          <a:p>
            <a:pPr marL="285750" indent="-285750">
              <a:lnSpc>
                <a:spcPts val="2815"/>
              </a:lnSpc>
              <a:buFont typeface="Arial" panose="020B0604020202020204" pitchFamily="34" charset="0"/>
              <a:buChar char="•"/>
            </a:pPr>
            <a:r>
              <a:rPr lang="en-US">
                <a:solidFill>
                  <a:srgbClr val="0C2340"/>
                </a:solidFill>
                <a:latin typeface="Aptos" panose="020B0004020202020204" pitchFamily="34" charset="0"/>
              </a:rPr>
              <a:t>Aptos</a:t>
            </a:r>
          </a:p>
          <a:p>
            <a:pPr marL="285750" indent="-285750">
              <a:lnSpc>
                <a:spcPts val="2815"/>
              </a:lnSpc>
              <a:buFont typeface="Arial" panose="020B0604020202020204" pitchFamily="34" charset="0"/>
              <a:buChar char="•"/>
            </a:pPr>
            <a:r>
              <a:rPr lang="en-US">
                <a:solidFill>
                  <a:srgbClr val="0C2340"/>
                </a:solidFill>
                <a:latin typeface="Aptos" panose="020B0004020202020204" pitchFamily="34" charset="0"/>
              </a:rPr>
              <a:t>Aptos Narrow Bold</a:t>
            </a:r>
          </a:p>
          <a:p>
            <a:pPr marL="285750" indent="-285750">
              <a:lnSpc>
                <a:spcPts val="2815"/>
              </a:lnSpc>
              <a:buFont typeface="Arial" panose="020B0604020202020204" pitchFamily="34" charset="0"/>
              <a:buChar char="•"/>
            </a:pPr>
            <a:r>
              <a:rPr lang="en-US">
                <a:solidFill>
                  <a:srgbClr val="0C2340"/>
                </a:solidFill>
                <a:latin typeface="Aptos" panose="020B0004020202020204" pitchFamily="34" charset="0"/>
              </a:rPr>
              <a:t>Aptos Narrow Regular</a:t>
            </a:r>
          </a:p>
        </p:txBody>
      </p:sp>
      <p:pic>
        <p:nvPicPr>
          <p:cNvPr id="19" name="Picture 18">
            <a:extLst>
              <a:ext uri="{FF2B5EF4-FFF2-40B4-BE49-F238E27FC236}">
                <a16:creationId xmlns:a16="http://schemas.microsoft.com/office/drawing/2014/main" id="{7B27312C-6B4E-119F-1D3C-3FB67A2100DB}"/>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1195" y="4661319"/>
            <a:ext cx="3611501" cy="3611501"/>
          </a:xfrm>
          <a:prstGeom prst="rect">
            <a:avLst/>
          </a:prstGeom>
        </p:spPr>
      </p:pic>
      <p:sp>
        <p:nvSpPr>
          <p:cNvPr id="3" name="AutoShape 3">
            <a:extLst>
              <a:ext uri="{C183D7F6-B498-43B3-948B-1728B52AA6E4}">
                <adec:decorative xmlns:adec="http://schemas.microsoft.com/office/drawing/2017/decorative" val="1"/>
              </a:ext>
            </a:extLst>
          </p:cNvPr>
          <p:cNvSpPr/>
          <p:nvPr/>
        </p:nvSpPr>
        <p:spPr>
          <a:xfrm>
            <a:off x="17548881" y="4523510"/>
            <a:ext cx="926508" cy="3325091"/>
          </a:xfrm>
          <a:prstGeom prst="rect">
            <a:avLst/>
          </a:prstGeom>
          <a:solidFill>
            <a:srgbClr val="0C2340"/>
          </a:solidFill>
        </p:spPr>
        <p:txBody>
          <a:bodyPr/>
          <a:lstStyle/>
          <a:p>
            <a:endParaRPr lang="en-US"/>
          </a:p>
        </p:txBody>
      </p:sp>
      <p:grpSp>
        <p:nvGrpSpPr>
          <p:cNvPr id="4" name="Group 4">
            <a:extLst>
              <a:ext uri="{C183D7F6-B498-43B3-948B-1728B52AA6E4}">
                <adec:decorative xmlns:adec="http://schemas.microsoft.com/office/drawing/2017/decorative" val="1"/>
              </a:ext>
            </a:extLst>
          </p:cNvPr>
          <p:cNvGrpSpPr/>
          <p:nvPr/>
        </p:nvGrpSpPr>
        <p:grpSpPr>
          <a:xfrm>
            <a:off x="-592282" y="9255760"/>
            <a:ext cx="19472564" cy="1550785"/>
            <a:chOff x="0" y="0"/>
            <a:chExt cx="25963418" cy="2067714"/>
          </a:xfrm>
        </p:grpSpPr>
        <p:sp>
          <p:nvSpPr>
            <p:cNvPr id="5" name="AutoShape 5"/>
            <p:cNvSpPr/>
            <p:nvPr/>
          </p:nvSpPr>
          <p:spPr>
            <a:xfrm>
              <a:off x="0" y="0"/>
              <a:ext cx="25963418" cy="2067714"/>
            </a:xfrm>
            <a:prstGeom prst="rect">
              <a:avLst/>
            </a:prstGeom>
            <a:solidFill>
              <a:srgbClr val="F15A22"/>
            </a:solidFill>
          </p:spPr>
          <p:txBody>
            <a:bodyPr/>
            <a:lstStyle/>
            <a:p>
              <a:endParaRPr lang="en-US"/>
            </a:p>
          </p:txBody>
        </p:sp>
        <p:sp>
          <p:nvSpPr>
            <p:cNvPr id="6" name="TextBox 6"/>
            <p:cNvSpPr txBox="1"/>
            <p:nvPr/>
          </p:nvSpPr>
          <p:spPr>
            <a:xfrm>
              <a:off x="8841509" y="532380"/>
              <a:ext cx="8280400" cy="322739"/>
            </a:xfrm>
            <a:prstGeom prst="rect">
              <a:avLst/>
            </a:prstGeom>
          </p:spPr>
          <p:txBody>
            <a:bodyPr lIns="0" tIns="0" rIns="0" bIns="0" rtlCol="0" anchor="t">
              <a:spAutoFit/>
            </a:bodyPr>
            <a:lstStyle/>
            <a:p>
              <a:pPr algn="ctr">
                <a:lnSpc>
                  <a:spcPts val="1959"/>
                </a:lnSpc>
              </a:pPr>
              <a:r>
                <a:rPr lang="en-US" sz="1400" spc="280">
                  <a:solidFill>
                    <a:srgbClr val="000000"/>
                  </a:solidFill>
                  <a:latin typeface="Aptos" panose="020B0004020202020204" pitchFamily="34" charset="0"/>
                </a:rPr>
                <a:t>UT SAN ANTONIO COLLEGE OF SCIENCES | 2026</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B163EA0-F2C0-C316-5FB2-193F68F06C2D}"/>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Examples of COS Branding</a:t>
            </a:r>
          </a:p>
        </p:txBody>
      </p:sp>
      <p:grpSp>
        <p:nvGrpSpPr>
          <p:cNvPr id="8" name="Group 8">
            <a:extLst>
              <a:ext uri="{C183D7F6-B498-43B3-948B-1728B52AA6E4}">
                <adec:decorative xmlns:adec="http://schemas.microsoft.com/office/drawing/2017/decorative" val="1"/>
              </a:ext>
            </a:extLst>
          </p:cNvPr>
          <p:cNvGrpSpPr/>
          <p:nvPr/>
        </p:nvGrpSpPr>
        <p:grpSpPr>
          <a:xfrm>
            <a:off x="1028629" y="935831"/>
            <a:ext cx="14972750" cy="4723410"/>
            <a:chOff x="0" y="-123825"/>
            <a:chExt cx="19963666" cy="6297880"/>
          </a:xfrm>
        </p:grpSpPr>
        <p:sp>
          <p:nvSpPr>
            <p:cNvPr id="9" name="TextBox 9"/>
            <p:cNvSpPr txBox="1"/>
            <p:nvPr/>
          </p:nvSpPr>
          <p:spPr>
            <a:xfrm>
              <a:off x="0" y="5389232"/>
              <a:ext cx="15264919" cy="784823"/>
            </a:xfrm>
            <a:prstGeom prst="rect">
              <a:avLst/>
            </a:prstGeom>
          </p:spPr>
          <p:txBody>
            <a:bodyPr lIns="0" tIns="0" rIns="0" bIns="0" rtlCol="0" anchor="t">
              <a:spAutoFit/>
            </a:bodyPr>
            <a:lstStyle/>
            <a:p>
              <a:pPr algn="l">
                <a:lnSpc>
                  <a:spcPts val="5025"/>
                </a:lnSpc>
              </a:pPr>
              <a:endParaRPr/>
            </a:p>
          </p:txBody>
        </p:sp>
        <p:sp>
          <p:nvSpPr>
            <p:cNvPr id="10" name="TextBox 10"/>
            <p:cNvSpPr txBox="1"/>
            <p:nvPr/>
          </p:nvSpPr>
          <p:spPr>
            <a:xfrm>
              <a:off x="0" y="-123825"/>
              <a:ext cx="15264919" cy="1312839"/>
            </a:xfrm>
            <a:prstGeom prst="rect">
              <a:avLst/>
            </a:prstGeom>
          </p:spPr>
          <p:txBody>
            <a:bodyPr lIns="0" tIns="0" rIns="0" bIns="0" rtlCol="0" anchor="t">
              <a:spAutoFit/>
            </a:bodyPr>
            <a:lstStyle/>
            <a:p>
              <a:pPr algn="l">
                <a:lnSpc>
                  <a:spcPts val="8104"/>
                </a:lnSpc>
              </a:pPr>
              <a:r>
                <a:rPr lang="en-US" sz="5788" b="1" spc="115">
                  <a:solidFill>
                    <a:srgbClr val="0C2340"/>
                  </a:solidFill>
                  <a:latin typeface="Aptos" panose="020B0004020202020204" pitchFamily="34" charset="0"/>
                </a:rPr>
                <a:t>Examples of COS Branding</a:t>
              </a:r>
            </a:p>
          </p:txBody>
        </p:sp>
        <p:sp>
          <p:nvSpPr>
            <p:cNvPr id="11" name="TextBox 11"/>
            <p:cNvSpPr txBox="1"/>
            <p:nvPr/>
          </p:nvSpPr>
          <p:spPr>
            <a:xfrm>
              <a:off x="0" y="2586090"/>
              <a:ext cx="19963666" cy="1521638"/>
            </a:xfrm>
            <a:prstGeom prst="rect">
              <a:avLst/>
            </a:prstGeom>
          </p:spPr>
          <p:txBody>
            <a:bodyPr lIns="0" tIns="0" rIns="0" bIns="0" rtlCol="0" anchor="t">
              <a:spAutoFit/>
            </a:bodyPr>
            <a:lstStyle/>
            <a:p>
              <a:pPr algn="l">
                <a:lnSpc>
                  <a:spcPts val="8727"/>
                </a:lnSpc>
              </a:pPr>
              <a:endParaRPr/>
            </a:p>
          </p:txBody>
        </p:sp>
      </p:grpSp>
      <p:pic>
        <p:nvPicPr>
          <p:cNvPr id="13" name="Picture 12" descr="COS Catalyst Magazine cover">
            <a:extLst>
              <a:ext uri="{FF2B5EF4-FFF2-40B4-BE49-F238E27FC236}">
                <a16:creationId xmlns:a16="http://schemas.microsoft.com/office/drawing/2014/main" id="{DCC99580-1E0D-3DC4-50B1-F8F48A87A5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629" y="2401831"/>
            <a:ext cx="4635912" cy="5979026"/>
          </a:xfrm>
          <a:prstGeom prst="rect">
            <a:avLst/>
          </a:prstGeom>
        </p:spPr>
      </p:pic>
      <p:pic>
        <p:nvPicPr>
          <p:cNvPr id="15" name="Picture 14" descr="COS brochure cover">
            <a:extLst>
              <a:ext uri="{FF2B5EF4-FFF2-40B4-BE49-F238E27FC236}">
                <a16:creationId xmlns:a16="http://schemas.microsoft.com/office/drawing/2014/main" id="{8C13DB7C-FB13-AB26-757D-3260726DBA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2464926"/>
            <a:ext cx="3505200" cy="5916016"/>
          </a:xfrm>
          <a:prstGeom prst="rect">
            <a:avLst/>
          </a:prstGeom>
        </p:spPr>
      </p:pic>
      <p:pic>
        <p:nvPicPr>
          <p:cNvPr id="17" name="Picture 16" descr="COS brochure page">
            <a:extLst>
              <a:ext uri="{FF2B5EF4-FFF2-40B4-BE49-F238E27FC236}">
                <a16:creationId xmlns:a16="http://schemas.microsoft.com/office/drawing/2014/main" id="{B6C59194-7E82-422D-FBD6-6B096D24E7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30200" y="2464926"/>
            <a:ext cx="4572000" cy="5915931"/>
          </a:xfrm>
          <a:prstGeom prst="rect">
            <a:avLst/>
          </a:prstGeom>
        </p:spPr>
      </p:pic>
      <p:grpSp>
        <p:nvGrpSpPr>
          <p:cNvPr id="2" name="Group 2">
            <a:extLst>
              <a:ext uri="{C183D7F6-B498-43B3-948B-1728B52AA6E4}">
                <adec:decorative xmlns:adec="http://schemas.microsoft.com/office/drawing/2017/decorative" val="1"/>
              </a:ext>
            </a:extLst>
          </p:cNvPr>
          <p:cNvGrpSpPr/>
          <p:nvPr/>
        </p:nvGrpSpPr>
        <p:grpSpPr>
          <a:xfrm>
            <a:off x="-228600" y="9351169"/>
            <a:ext cx="19472564" cy="1550785"/>
            <a:chOff x="0" y="0"/>
            <a:chExt cx="25963418" cy="2067714"/>
          </a:xfrm>
        </p:grpSpPr>
        <p:sp>
          <p:nvSpPr>
            <p:cNvPr id="3" name="AutoShape 3"/>
            <p:cNvSpPr/>
            <p:nvPr/>
          </p:nvSpPr>
          <p:spPr>
            <a:xfrm>
              <a:off x="0" y="0"/>
              <a:ext cx="25963418" cy="2067714"/>
            </a:xfrm>
            <a:prstGeom prst="rect">
              <a:avLst/>
            </a:prstGeom>
            <a:solidFill>
              <a:srgbClr val="F15A22"/>
            </a:solidFill>
          </p:spPr>
          <p:txBody>
            <a:bodyPr/>
            <a:lstStyle/>
            <a:p>
              <a:endParaRPr lang="en-US"/>
            </a:p>
          </p:txBody>
        </p:sp>
        <p:sp>
          <p:nvSpPr>
            <p:cNvPr id="4" name="TextBox 4"/>
            <p:cNvSpPr txBox="1"/>
            <p:nvPr/>
          </p:nvSpPr>
          <p:spPr>
            <a:xfrm>
              <a:off x="8841509" y="532380"/>
              <a:ext cx="8280400" cy="322739"/>
            </a:xfrm>
            <a:prstGeom prst="rect">
              <a:avLst/>
            </a:prstGeom>
          </p:spPr>
          <p:txBody>
            <a:bodyPr lIns="0" tIns="0" rIns="0" bIns="0" rtlCol="0" anchor="t">
              <a:spAutoFit/>
            </a:bodyPr>
            <a:lstStyle/>
            <a:p>
              <a:pPr algn="ctr">
                <a:lnSpc>
                  <a:spcPts val="1959"/>
                </a:lnSpc>
              </a:pPr>
              <a:r>
                <a:rPr lang="en-US" sz="1400" spc="280">
                  <a:solidFill>
                    <a:srgbClr val="000000"/>
                  </a:solidFill>
                  <a:latin typeface="Aptos" panose="020B0004020202020204" pitchFamily="34" charset="0"/>
                </a:rPr>
                <a:t>UT SAN ANTONIO COLLEGE OF SCIENCES | 2026</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ee65809-2ff1-4f7f-ba23-1008f0062a4a">
      <Terms xmlns="http://schemas.microsoft.com/office/infopath/2007/PartnerControls"/>
    </lcf76f155ced4ddcb4097134ff3c332f>
    <TaxCatchAll xmlns="d97613a9-591b-4e40-9eee-8fad136c7b9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ACC0DFB51487B48923C5E81C9860118" ma:contentTypeVersion="13" ma:contentTypeDescription="Create a new document." ma:contentTypeScope="" ma:versionID="8d1e27e10f105d20ea365dbe9db34c84">
  <xsd:schema xmlns:xsd="http://www.w3.org/2001/XMLSchema" xmlns:xs="http://www.w3.org/2001/XMLSchema" xmlns:p="http://schemas.microsoft.com/office/2006/metadata/properties" xmlns:ns2="8ee65809-2ff1-4f7f-ba23-1008f0062a4a" xmlns:ns3="d97613a9-591b-4e40-9eee-8fad136c7b91" targetNamespace="http://schemas.microsoft.com/office/2006/metadata/properties" ma:root="true" ma:fieldsID="44ba73c4a6725d1bd348dd2e694d44ec" ns2:_="" ns3:_="">
    <xsd:import namespace="8ee65809-2ff1-4f7f-ba23-1008f0062a4a"/>
    <xsd:import namespace="d97613a9-591b-4e40-9eee-8fad136c7b9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e65809-2ff1-4f7f-ba23-1008f0062a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e2460c1-68ac-49f9-8926-f1c18bc8cf18"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97613a9-591b-4e40-9eee-8fad136c7b91"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5d6f339-e6cd-44b8-b077-603eb8a4e818}" ma:internalName="TaxCatchAll" ma:showField="CatchAllData" ma:web="d97613a9-591b-4e40-9eee-8fad136c7b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E2D100-FD33-4E32-A1F1-5FE40EF06323}">
  <ds:schemaRefs>
    <ds:schemaRef ds:uri="8ee65809-2ff1-4f7f-ba23-1008f0062a4a"/>
    <ds:schemaRef ds:uri="d97613a9-591b-4e40-9eee-8fad136c7b9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D74749B-8C6D-4908-8203-F6C43D3A12E3}">
  <ds:schemaRefs>
    <ds:schemaRef ds:uri="http://schemas.microsoft.com/sharepoint/v3/contenttype/forms"/>
  </ds:schemaRefs>
</ds:datastoreItem>
</file>

<file path=customXml/itemProps3.xml><?xml version="1.0" encoding="utf-8"?>
<ds:datastoreItem xmlns:ds="http://schemas.openxmlformats.org/officeDocument/2006/customXml" ds:itemID="{40EC1FF5-2D94-4AF5-A043-3F0CA3746B17}">
  <ds:schemaRefs>
    <ds:schemaRef ds:uri="8ee65809-2ff1-4f7f-ba23-1008f0062a4a"/>
    <ds:schemaRef ds:uri="d97613a9-591b-4e40-9eee-8fad136c7b9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TotalTime>
  <Words>881</Words>
  <Application>Microsoft Office PowerPoint</Application>
  <PresentationFormat>Custom</PresentationFormat>
  <Paragraphs>111</Paragraphs>
  <Slides>12</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Open Sans Light</vt:lpstr>
      <vt:lpstr>Calibri</vt:lpstr>
      <vt:lpstr>Aptos</vt:lpstr>
      <vt:lpstr>Arial</vt:lpstr>
      <vt:lpstr>Office Theme</vt:lpstr>
      <vt:lpstr>COS Branding Style Guide</vt:lpstr>
      <vt:lpstr>Introduction</vt:lpstr>
      <vt:lpstr>Points of Contact</vt:lpstr>
      <vt:lpstr>COS Logo</vt:lpstr>
      <vt:lpstr>COS Branding Design</vt:lpstr>
      <vt:lpstr>Proper Use of University Branding</vt:lpstr>
      <vt:lpstr>UT San Antonio Color Palette</vt:lpstr>
      <vt:lpstr>UT San Antonio Fonts</vt:lpstr>
      <vt:lpstr>Examples of COS Branding</vt:lpstr>
      <vt:lpstr>Flyer Templates</vt:lpstr>
      <vt:lpstr>Postcard Templates</vt:lpstr>
      <vt:lpstr>Social Media Hashtags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 BRANDING KIT</dc:title>
  <cp:lastModifiedBy>Patty Ramirez</cp:lastModifiedBy>
  <cp:revision>6</cp:revision>
  <dcterms:created xsi:type="dcterms:W3CDTF">2006-08-16T00:00:00Z</dcterms:created>
  <dcterms:modified xsi:type="dcterms:W3CDTF">2026-08-11T15:17:57Z</dcterms:modified>
  <dc:identifier>DAEH933cTQQ</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0x0101000ACC0DFB51487B48923C5E81C9860118</vt:lpwstr>
  </property>
  <property fmtid="{D5CDD505-2E9C-101B-9397-08002B2CF9AE}" pid="3" name="xd_ProgID">
    <vt:lpwstr/>
  </property>
  <property fmtid="{D5CDD505-2E9C-101B-9397-08002B2CF9AE}" pid="4" name="ComplianceAssetId">
    <vt:lpwstr/>
  </property>
  <property fmtid="{D5CDD505-2E9C-101B-9397-08002B2CF9AE}" pid="5" name="TemplateUrl">
    <vt:lpwstr/>
  </property>
  <property fmtid="{D5CDD505-2E9C-101B-9397-08002B2CF9AE}" pid="6" name="_ExtendedDescription">
    <vt:lpwstr/>
  </property>
  <property fmtid="{D5CDD505-2E9C-101B-9397-08002B2CF9AE}" pid="7" name="TriggerFlowInfo">
    <vt:lpwstr/>
  </property>
  <property fmtid="{D5CDD505-2E9C-101B-9397-08002B2CF9AE}" pid="8" name="xd_Signature">
    <vt:bool>false</vt:bool>
  </property>
  <property fmtid="{D5CDD505-2E9C-101B-9397-08002B2CF9AE}" pid="9" name="MediaServiceImageTags">
    <vt:lpwstr/>
  </property>
</Properties>
</file>